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19"/>
  </p:handoutMasterIdLst>
  <p:sldIdLst>
    <p:sldId id="263" r:id="rId2"/>
    <p:sldId id="264" r:id="rId3"/>
    <p:sldId id="268" r:id="rId4"/>
    <p:sldId id="269" r:id="rId5"/>
    <p:sldId id="256" r:id="rId6"/>
    <p:sldId id="257" r:id="rId7"/>
    <p:sldId id="265" r:id="rId8"/>
    <p:sldId id="266" r:id="rId9"/>
    <p:sldId id="267" r:id="rId10"/>
    <p:sldId id="258" r:id="rId11"/>
    <p:sldId id="259" r:id="rId12"/>
    <p:sldId id="260" r:id="rId13"/>
    <p:sldId id="261" r:id="rId14"/>
    <p:sldId id="262" r:id="rId15"/>
    <p:sldId id="271" r:id="rId16"/>
    <p:sldId id="272" r:id="rId17"/>
    <p:sldId id="270" r:id="rId18"/>
  </p:sldIdLst>
  <p:sldSz cx="9144000" cy="6858000" type="screen4x3"/>
  <p:notesSz cx="6858000" cy="9083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Helvetica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Helvetica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Helvetica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33CC33"/>
    <a:srgbClr val="FFFF66"/>
    <a:srgbClr val="CCECFF"/>
    <a:srgbClr val="0A50A1"/>
    <a:srgbClr val="FFCC0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306" y="-408"/>
      </p:cViewPr>
      <p:guideLst>
        <p:guide orient="horz" pos="1020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7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7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806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14FEAF67-34A4-4889-8C0A-EE9F4E34A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52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B5E17-E10D-415F-AD19-71BB2A373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72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44F03-52F2-440A-B2D7-BB76D5FFBF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41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0D160-23CA-4560-8C7D-36BF3E11A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524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ED8A1-D790-413A-8665-0F0E2FDA78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0624E-12D8-4A6C-BF8E-A4E097DBE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95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A55ED-F827-4937-B76E-308992145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55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ACA80-857E-48E2-A962-124FC39DD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64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CE92C-C5F6-40B1-AA85-6E9DBFF57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40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757C7-D742-4C6E-AF4B-A6EF1A52A6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04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6794B-1FF2-44E3-B8F0-0C5CC1A685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50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1F38-3670-4ED7-BDF6-2E89EA226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04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9B453-A481-49E4-A059-5610B2E82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58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93681E1-9193-45EA-8789-86DB85E5E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16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5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0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5" b="21216"/>
          <a:stretch>
            <a:fillRect/>
          </a:stretch>
        </p:blipFill>
        <p:spPr>
          <a:xfrm rot="15722">
            <a:off x="2082800" y="1822450"/>
            <a:ext cx="2641600" cy="171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3600" y="1976438"/>
            <a:ext cx="3062288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84" name="Object 20"/>
          <p:cNvGraphicFramePr>
            <a:graphicFrameLocks noChangeAspect="1"/>
          </p:cNvGraphicFramePr>
          <p:nvPr>
            <p:ph sz="quarter" idx="3"/>
          </p:nvPr>
        </p:nvGraphicFramePr>
        <p:xfrm>
          <a:off x="4437063" y="4794250"/>
          <a:ext cx="6699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5" imgW="164957" imgH="203024" progId="Equation.DSMT4">
                  <p:embed/>
                </p:oleObj>
              </mc:Choice>
              <mc:Fallback>
                <p:oleObj name="Equation" r:id="rId5" imgW="164957" imgH="203024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063" y="4794250"/>
                        <a:ext cx="66992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6172200" y="3935413"/>
            <a:ext cx="685800" cy="673100"/>
          </a:xfrm>
          <a:prstGeom prst="plus">
            <a:avLst>
              <a:gd name="adj" fmla="val 38208"/>
            </a:avLst>
          </a:prstGeom>
          <a:solidFill>
            <a:srgbClr val="33CC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501900" y="4151313"/>
            <a:ext cx="723900" cy="1778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4140200" y="3795713"/>
            <a:ext cx="1016000" cy="828675"/>
            <a:chOff x="2608" y="2080"/>
            <a:chExt cx="640" cy="522"/>
          </a:xfrm>
        </p:grpSpPr>
        <p:sp>
          <p:nvSpPr>
            <p:cNvPr id="2063" name="AutoShape 11"/>
            <p:cNvSpPr>
              <a:spLocks noChangeArrowheads="1"/>
            </p:cNvSpPr>
            <p:nvPr/>
          </p:nvSpPr>
          <p:spPr bwMode="auto">
            <a:xfrm>
              <a:off x="2608" y="2080"/>
              <a:ext cx="640" cy="4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2064" name="Text Box 12"/>
            <p:cNvSpPr txBox="1">
              <a:spLocks noChangeArrowheads="1"/>
            </p:cNvSpPr>
            <p:nvPr/>
          </p:nvSpPr>
          <p:spPr bwMode="auto">
            <a:xfrm>
              <a:off x="2752" y="2160"/>
              <a:ext cx="2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000">
                  <a:solidFill>
                    <a:srgbClr val="FFFF00"/>
                  </a:solidFill>
                  <a:latin typeface="HandelGothic BT" pitchFamily="82" charset="0"/>
                </a:rPr>
                <a:t>0</a:t>
              </a:r>
            </a:p>
          </p:txBody>
        </p:sp>
      </p:grpSp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>
            <a:off x="941388" y="938213"/>
            <a:ext cx="7569200" cy="771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625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Hobo BT"/>
              </a:rPr>
              <a:t>DOMINANCE !</a:t>
            </a:r>
          </a:p>
        </p:txBody>
      </p:sp>
      <p:graphicFrame>
        <p:nvGraphicFramePr>
          <p:cNvPr id="11280" name="Object 16"/>
          <p:cNvGraphicFramePr>
            <a:graphicFrameLocks noChangeAspect="1"/>
          </p:cNvGraphicFramePr>
          <p:nvPr/>
        </p:nvGraphicFramePr>
        <p:xfrm>
          <a:off x="2501900" y="4873625"/>
          <a:ext cx="19034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7" imgW="457002" imgH="203112" progId="Equation.DSMT4">
                  <p:embed/>
                </p:oleObj>
              </mc:Choice>
              <mc:Fallback>
                <p:oleObj name="Equation" r:id="rId7" imgW="457002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4873625"/>
                        <a:ext cx="19034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Line 14"/>
          <p:cNvSpPr>
            <a:spLocks noChangeShapeType="1"/>
          </p:cNvSpPr>
          <p:nvPr/>
        </p:nvSpPr>
        <p:spPr bwMode="auto">
          <a:xfrm>
            <a:off x="0" y="3795713"/>
            <a:ext cx="9144000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293" name="Object 29"/>
          <p:cNvGraphicFramePr>
            <a:graphicFrameLocks noChangeAspect="1"/>
          </p:cNvGraphicFramePr>
          <p:nvPr>
            <p:ph sz="quarter" idx="4"/>
          </p:nvPr>
        </p:nvGraphicFramePr>
        <p:xfrm>
          <a:off x="5094288" y="4829175"/>
          <a:ext cx="132556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9" imgW="330057" imgH="203112" progId="Equation.DSMT4">
                  <p:embed/>
                </p:oleObj>
              </mc:Choice>
              <mc:Fallback>
                <p:oleObj name="Equation" r:id="rId9" imgW="330057" imgH="203112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4829175"/>
                        <a:ext cx="1325562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622300" y="5891213"/>
            <a:ext cx="81153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Helvetica" charset="0"/>
              </a:rPr>
              <a:t>As x </a:t>
            </a:r>
            <a:r>
              <a:rPr lang="en-US" altLang="en-US" sz="2400">
                <a:solidFill>
                  <a:schemeClr val="accent2"/>
                </a:solidFill>
                <a:latin typeface="Helvetica" charset="0"/>
                <a:sym typeface="Wingdings" pitchFamily="2" charset="2"/>
              </a:rPr>
              <a:t>becomes extremely large (x </a:t>
            </a:r>
            <a:r>
              <a:rPr lang="en-US" altLang="en-US" sz="2400" b="1">
                <a:solidFill>
                  <a:schemeClr val="accent2"/>
                </a:solidFill>
                <a:latin typeface="Helvetica" charset="0"/>
                <a:sym typeface="Wingdings" pitchFamily="2" charset="2"/>
              </a:rPr>
              <a:t> </a:t>
            </a:r>
            <a:r>
              <a:rPr lang="en-US" altLang="en-US" sz="2400" b="1">
                <a:solidFill>
                  <a:schemeClr val="accent2"/>
                </a:solidFill>
                <a:latin typeface="Helvetica" charset="0"/>
                <a:sym typeface="Symbol" pitchFamily="18" charset="2"/>
              </a:rPr>
              <a:t></a:t>
            </a:r>
            <a:r>
              <a:rPr lang="en-US" altLang="en-US" sz="2400">
                <a:solidFill>
                  <a:schemeClr val="accent2"/>
                </a:solidFill>
                <a:latin typeface="Helvetica" charset="0"/>
                <a:sym typeface="Symbol" pitchFamily="18" charset="2"/>
              </a:rPr>
              <a:t>)</a:t>
            </a:r>
            <a:r>
              <a:rPr lang="en-US" altLang="en-US" sz="2400">
                <a:solidFill>
                  <a:schemeClr val="accent2"/>
                </a:solidFill>
                <a:latin typeface="Helvetica" charset="0"/>
                <a:sym typeface="Wingdings" pitchFamily="2" charset="2"/>
              </a:rPr>
              <a:t>, </a:t>
            </a:r>
            <a:br>
              <a:rPr lang="en-US" altLang="en-US" sz="2400">
                <a:solidFill>
                  <a:schemeClr val="accent2"/>
                </a:solidFill>
                <a:latin typeface="Helvetica" charset="0"/>
                <a:sym typeface="Wingdings" pitchFamily="2" charset="2"/>
              </a:rPr>
            </a:br>
            <a:r>
              <a:rPr lang="en-US" altLang="en-US" sz="2400">
                <a:solidFill>
                  <a:schemeClr val="accent2"/>
                </a:solidFill>
                <a:latin typeface="Helvetica" charset="0"/>
                <a:sym typeface="Wingdings" pitchFamily="2" charset="2"/>
              </a:rPr>
              <a:t>which term will dominate?</a:t>
            </a:r>
            <a:endParaRPr lang="en-US" altLang="en-US" sz="2400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206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 Rounded MT Bold" pitchFamily="34" charset="0"/>
              </a:rPr>
              <a:t>Lesson: _____   Section 2.6, 2.7   </a:t>
            </a:r>
            <a:br>
              <a:rPr lang="en-US" altLang="en-US" sz="240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altLang="en-US" sz="2400">
                <a:solidFill>
                  <a:schemeClr val="bg1"/>
                </a:solidFill>
                <a:latin typeface="Arial Rounded MT Bold" pitchFamily="34" charset="0"/>
              </a:rPr>
              <a:t>Graphs of Rational Functions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513" y="119063"/>
            <a:ext cx="155575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No note taking, just show, then give the handout at end.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2" decel="100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92" decel="100000"/>
                                        <p:tgtEl>
                                          <p:spTgt spid="112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92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92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75" decel="10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75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125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175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139 L -0.25208 -0.0013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139 L -0.25208 -0.0013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1274" grpId="0" animBg="1"/>
      <p:bldP spid="11277" grpId="0" animBg="1"/>
      <p:bldP spid="112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>
            <a:grpSpLocks/>
          </p:cNvGrpSpPr>
          <p:nvPr/>
        </p:nvGrpSpPr>
        <p:grpSpPr bwMode="auto">
          <a:xfrm>
            <a:off x="185738" y="115888"/>
            <a:ext cx="6021387" cy="460375"/>
            <a:chOff x="1651" y="423"/>
            <a:chExt cx="3793" cy="290"/>
          </a:xfrm>
        </p:grpSpPr>
        <p:sp>
          <p:nvSpPr>
            <p:cNvPr id="11304" name="Text Box 4"/>
            <p:cNvSpPr txBox="1">
              <a:spLocks noChangeArrowheads="1"/>
            </p:cNvSpPr>
            <p:nvPr/>
          </p:nvSpPr>
          <p:spPr bwMode="auto">
            <a:xfrm>
              <a:off x="2518" y="432"/>
              <a:ext cx="29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Helvetica" charset="0"/>
                </a:rPr>
                <a:t>Graphing a Rational Function (</a:t>
              </a:r>
              <a:r>
                <a:rPr lang="en-US" altLang="en-US" sz="2000" b="1" i="1">
                  <a:latin typeface="Helvetica" charset="0"/>
                </a:rPr>
                <a:t>m</a:t>
              </a:r>
              <a:r>
                <a:rPr lang="en-US" altLang="en-US" sz="2000" b="1">
                  <a:latin typeface="Helvetica" charset="0"/>
                </a:rPr>
                <a:t> &lt; </a:t>
              </a:r>
              <a:r>
                <a:rPr lang="en-US" altLang="en-US" sz="2000" b="1" i="1">
                  <a:latin typeface="Helvetica" charset="0"/>
                </a:rPr>
                <a:t>n</a:t>
              </a:r>
              <a:r>
                <a:rPr lang="en-US" altLang="en-US" sz="2000" b="1">
                  <a:latin typeface="Helvetica" charset="0"/>
                </a:rPr>
                <a:t>)</a:t>
              </a:r>
            </a:p>
          </p:txBody>
        </p:sp>
        <p:pic>
          <p:nvPicPr>
            <p:cNvPr id="1130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" y="423"/>
              <a:ext cx="87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Line 6"/>
          <p:cNvSpPr>
            <a:spLocks noChangeShapeType="1"/>
          </p:cNvSpPr>
          <p:nvPr/>
        </p:nvSpPr>
        <p:spPr bwMode="auto">
          <a:xfrm>
            <a:off x="1616075" y="523875"/>
            <a:ext cx="7129463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700088"/>
            <a:ext cx="37338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209550" y="2328863"/>
            <a:ext cx="4635500" cy="7842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209550" y="3333750"/>
            <a:ext cx="4633913" cy="7810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209550" y="4335463"/>
            <a:ext cx="8526463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1997075"/>
            <a:ext cx="3519488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209550" y="5286375"/>
            <a:ext cx="8528050" cy="73501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5166" name="Rectangle 46"/>
          <p:cNvSpPr>
            <a:spLocks noChangeArrowheads="1"/>
          </p:cNvSpPr>
          <p:nvPr/>
        </p:nvSpPr>
        <p:spPr bwMode="auto">
          <a:xfrm>
            <a:off x="4586288" y="5307013"/>
            <a:ext cx="1209675" cy="328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5167" name="Rectangle 47"/>
          <p:cNvSpPr>
            <a:spLocks noChangeArrowheads="1"/>
          </p:cNvSpPr>
          <p:nvPr/>
        </p:nvSpPr>
        <p:spPr bwMode="auto">
          <a:xfrm>
            <a:off x="5843588" y="5307013"/>
            <a:ext cx="1044575" cy="328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5168" name="Rectangle 48"/>
          <p:cNvSpPr>
            <a:spLocks noChangeArrowheads="1"/>
          </p:cNvSpPr>
          <p:nvPr/>
        </p:nvSpPr>
        <p:spPr bwMode="auto">
          <a:xfrm>
            <a:off x="6946900" y="5307013"/>
            <a:ext cx="812800" cy="330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5169" name="Rectangle 49"/>
          <p:cNvSpPr>
            <a:spLocks noChangeArrowheads="1"/>
          </p:cNvSpPr>
          <p:nvPr/>
        </p:nvSpPr>
        <p:spPr bwMode="auto">
          <a:xfrm>
            <a:off x="7813675" y="5307013"/>
            <a:ext cx="717550" cy="3286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5170" name="Rectangle 50"/>
          <p:cNvSpPr>
            <a:spLocks noChangeArrowheads="1"/>
          </p:cNvSpPr>
          <p:nvPr/>
        </p:nvSpPr>
        <p:spPr bwMode="auto">
          <a:xfrm>
            <a:off x="768350" y="5629275"/>
            <a:ext cx="1068388" cy="3286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09550" y="5286375"/>
            <a:ext cx="8720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200"/>
              <a:t>The bell-shaped graph passes through  </a:t>
            </a:r>
            <a:r>
              <a:rPr lang="en-US" altLang="en-US" sz="2400"/>
              <a:t>(–3, 0.4)</a:t>
            </a:r>
            <a:r>
              <a:rPr lang="en-US" altLang="en-US" sz="2400" b="1"/>
              <a:t>,</a:t>
            </a:r>
            <a:r>
              <a:rPr lang="en-US" altLang="en-US" sz="2200"/>
              <a:t>  </a:t>
            </a:r>
            <a:r>
              <a:rPr lang="en-US" altLang="en-US" sz="2400"/>
              <a:t>(– 1, 2)</a:t>
            </a:r>
            <a:r>
              <a:rPr lang="en-US" altLang="en-US" sz="2400" b="1"/>
              <a:t>,</a:t>
            </a:r>
            <a:r>
              <a:rPr lang="en-US" altLang="en-US" sz="2200"/>
              <a:t>  </a:t>
            </a:r>
            <a:r>
              <a:rPr lang="en-US" altLang="en-US" sz="2400"/>
              <a:t>(0, 4)</a:t>
            </a:r>
            <a:r>
              <a:rPr lang="en-US" altLang="en-US" sz="2400" b="1"/>
              <a:t>,</a:t>
            </a:r>
            <a:r>
              <a:rPr lang="en-US" altLang="en-US" sz="2200"/>
              <a:t>  </a:t>
            </a:r>
            <a:r>
              <a:rPr lang="en-US" altLang="en-US" sz="2400"/>
              <a:t>(1,2)</a:t>
            </a:r>
            <a:r>
              <a:rPr lang="en-US" altLang="en-US" sz="2400" b="1"/>
              <a:t>,</a:t>
            </a:r>
            <a:r>
              <a:rPr lang="en-US" altLang="en-US" sz="2200"/>
              <a:t>  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200"/>
              <a:t>and  </a:t>
            </a:r>
            <a:r>
              <a:rPr lang="en-US" altLang="en-US" sz="2400"/>
              <a:t>(3, 0.4)</a:t>
            </a:r>
            <a:r>
              <a:rPr lang="en-US" altLang="en-US" sz="2200"/>
              <a:t>.  The domain is all real numbers; the range is </a:t>
            </a:r>
            <a:r>
              <a:rPr lang="en-US" altLang="en-US" sz="2400"/>
              <a:t>0 &lt; </a:t>
            </a:r>
            <a:r>
              <a:rPr lang="en-US" altLang="en-US" sz="2400" b="1" i="1"/>
              <a:t>y</a:t>
            </a:r>
            <a:r>
              <a:rPr lang="en-US" altLang="en-US" sz="2400" i="1"/>
              <a:t> </a:t>
            </a:r>
            <a:r>
              <a:rPr lang="en-US" altLang="en-US" sz="2400">
                <a:sym typeface="Symbol" pitchFamily="18" charset="2"/>
              </a:rPr>
              <a:t></a:t>
            </a:r>
            <a:r>
              <a:rPr lang="en-US" altLang="en-US" sz="2400"/>
              <a:t> 4</a:t>
            </a:r>
            <a:r>
              <a:rPr lang="en-US" altLang="en-US" sz="2200"/>
              <a:t>.</a:t>
            </a:r>
          </a:p>
        </p:txBody>
      </p:sp>
      <p:sp>
        <p:nvSpPr>
          <p:cNvPr id="5151" name="Oval 31"/>
          <p:cNvSpPr>
            <a:spLocks noChangeArrowheads="1"/>
          </p:cNvSpPr>
          <p:nvPr/>
        </p:nvSpPr>
        <p:spPr bwMode="auto">
          <a:xfrm>
            <a:off x="7107238" y="2620963"/>
            <a:ext cx="92075" cy="9207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5157" name="Oval 37"/>
          <p:cNvSpPr>
            <a:spLocks noChangeArrowheads="1"/>
          </p:cNvSpPr>
          <p:nvPr/>
        </p:nvSpPr>
        <p:spPr bwMode="auto">
          <a:xfrm>
            <a:off x="6462713" y="2620963"/>
            <a:ext cx="92075" cy="92075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6778625" y="1974850"/>
            <a:ext cx="92075" cy="9366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>
            <a:off x="5818188" y="3116263"/>
            <a:ext cx="92075" cy="93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5161" name="Oval 41"/>
          <p:cNvSpPr>
            <a:spLocks noChangeArrowheads="1"/>
          </p:cNvSpPr>
          <p:nvPr/>
        </p:nvSpPr>
        <p:spPr bwMode="auto">
          <a:xfrm>
            <a:off x="7742238" y="3116263"/>
            <a:ext cx="92075" cy="9366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grpSp>
        <p:nvGrpSpPr>
          <p:cNvPr id="5178" name="Group 58"/>
          <p:cNvGrpSpPr>
            <a:grpSpLocks/>
          </p:cNvGrpSpPr>
          <p:nvPr/>
        </p:nvGrpSpPr>
        <p:grpSpPr bwMode="auto">
          <a:xfrm>
            <a:off x="209550" y="617538"/>
            <a:ext cx="4532313" cy="955675"/>
            <a:chOff x="132" y="389"/>
            <a:chExt cx="2855" cy="602"/>
          </a:xfrm>
        </p:grpSpPr>
        <p:sp>
          <p:nvSpPr>
            <p:cNvPr id="11297" name="Rectangle 8"/>
            <p:cNvSpPr>
              <a:spLocks noChangeArrowheads="1"/>
            </p:cNvSpPr>
            <p:nvPr/>
          </p:nvSpPr>
          <p:spPr bwMode="auto">
            <a:xfrm>
              <a:off x="132" y="400"/>
              <a:ext cx="2855" cy="56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grpSp>
          <p:nvGrpSpPr>
            <p:cNvPr id="11298" name="Group 55"/>
            <p:cNvGrpSpPr>
              <a:grpSpLocks/>
            </p:cNvGrpSpPr>
            <p:nvPr/>
          </p:nvGrpSpPr>
          <p:grpSpPr bwMode="auto">
            <a:xfrm>
              <a:off x="132" y="389"/>
              <a:ext cx="1753" cy="602"/>
              <a:chOff x="430" y="437"/>
              <a:chExt cx="1753" cy="602"/>
            </a:xfrm>
          </p:grpSpPr>
          <p:sp>
            <p:nvSpPr>
              <p:cNvPr id="11300" name="Rectangle 9"/>
              <p:cNvSpPr>
                <a:spLocks noChangeArrowheads="1"/>
              </p:cNvSpPr>
              <p:nvPr/>
            </p:nvSpPr>
            <p:spPr bwMode="auto">
              <a:xfrm>
                <a:off x="430" y="549"/>
                <a:ext cx="175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2459038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 defTabSz="2459038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 defTabSz="2459038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 defTabSz="2459038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 defTabSz="2459038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defTabSz="24590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defTabSz="24590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defTabSz="24590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defTabSz="24590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Graph</a:t>
                </a:r>
                <a:r>
                  <a:rPr lang="en-US" altLang="en-US" sz="2400" i="1"/>
                  <a:t>  </a:t>
                </a:r>
                <a:r>
                  <a:rPr lang="en-US" altLang="en-US" sz="2400" b="1" i="1"/>
                  <a:t>y</a:t>
                </a:r>
                <a:r>
                  <a:rPr lang="en-US" altLang="en-US" sz="2200"/>
                  <a:t> = 	. </a:t>
                </a:r>
              </a:p>
            </p:txBody>
          </p:sp>
          <p:grpSp>
            <p:nvGrpSpPr>
              <p:cNvPr id="11301" name="Group 54"/>
              <p:cNvGrpSpPr>
                <a:grpSpLocks/>
              </p:cNvGrpSpPr>
              <p:nvPr/>
            </p:nvGrpSpPr>
            <p:grpSpPr bwMode="auto">
              <a:xfrm>
                <a:off x="1372" y="437"/>
                <a:ext cx="623" cy="602"/>
                <a:chOff x="1391" y="431"/>
                <a:chExt cx="623" cy="602"/>
              </a:xfrm>
            </p:grpSpPr>
            <p:sp>
              <p:nvSpPr>
                <p:cNvPr id="1130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95" y="431"/>
                  <a:ext cx="608" cy="6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charset="0"/>
                    </a:defRPr>
                  </a:lvl9pPr>
                </a:lstStyle>
                <a:p>
                  <a:pPr algn="ctr">
                    <a:lnSpc>
                      <a:spcPts val="34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/>
                    <a:t>4</a:t>
                  </a:r>
                </a:p>
                <a:p>
                  <a:pPr algn="ctr">
                    <a:lnSpc>
                      <a:spcPts val="34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 i="1"/>
                    <a:t>x</a:t>
                  </a:r>
                  <a:r>
                    <a:rPr lang="en-US" altLang="en-US" sz="1000" b="1" i="1"/>
                    <a:t> </a:t>
                  </a:r>
                  <a:r>
                    <a:rPr lang="en-US" altLang="en-US" sz="2800" baseline="40000"/>
                    <a:t>2</a:t>
                  </a:r>
                  <a:r>
                    <a:rPr lang="en-US" altLang="en-US" sz="2400" b="1"/>
                    <a:t> </a:t>
                  </a:r>
                  <a:r>
                    <a:rPr lang="en-US" altLang="en-US" sz="2400"/>
                    <a:t>+ 1</a:t>
                  </a:r>
                  <a:endParaRPr lang="en-US" altLang="en-US" sz="2200"/>
                </a:p>
              </p:txBody>
            </p:sp>
            <p:sp>
              <p:nvSpPr>
                <p:cNvPr id="11303" name="Line 12"/>
                <p:cNvSpPr>
                  <a:spLocks noChangeShapeType="1"/>
                </p:cNvSpPr>
                <p:nvPr/>
              </p:nvSpPr>
              <p:spPr bwMode="auto">
                <a:xfrm>
                  <a:off x="1391" y="701"/>
                  <a:ext cx="623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299" name="Rectangle 43"/>
            <p:cNvSpPr>
              <a:spLocks noChangeArrowheads="1"/>
            </p:cNvSpPr>
            <p:nvPr/>
          </p:nvSpPr>
          <p:spPr bwMode="auto">
            <a:xfrm>
              <a:off x="1811" y="453"/>
              <a:ext cx="112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66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State domain</a:t>
              </a:r>
            </a:p>
            <a:p>
              <a:pPr>
                <a:lnSpc>
                  <a:spcPts val="26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and range.</a:t>
              </a:r>
              <a:r>
                <a:rPr lang="en-US" altLang="en-US" sz="2200"/>
                <a:t> </a:t>
              </a:r>
            </a:p>
          </p:txBody>
        </p:sp>
      </p:grpSp>
      <p:sp>
        <p:nvSpPr>
          <p:cNvPr id="5164" name="Line 44"/>
          <p:cNvSpPr>
            <a:spLocks noChangeShapeType="1"/>
          </p:cNvSpPr>
          <p:nvPr/>
        </p:nvSpPr>
        <p:spPr bwMode="auto">
          <a:xfrm>
            <a:off x="5253038" y="3305175"/>
            <a:ext cx="34353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87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6" name="Rectangle 56"/>
          <p:cNvSpPr>
            <a:spLocks noChangeArrowheads="1"/>
          </p:cNvSpPr>
          <p:nvPr/>
        </p:nvSpPr>
        <p:spPr bwMode="auto">
          <a:xfrm>
            <a:off x="212725" y="1687513"/>
            <a:ext cx="1447800" cy="419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5177" name="Rectangle 57"/>
          <p:cNvSpPr>
            <a:spLocks noChangeArrowheads="1"/>
          </p:cNvSpPr>
          <p:nvPr/>
        </p:nvSpPr>
        <p:spPr bwMode="auto">
          <a:xfrm>
            <a:off x="209550" y="1711325"/>
            <a:ext cx="1411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Helvetica" charset="0"/>
              </a:rPr>
              <a:t>S</a:t>
            </a:r>
            <a:r>
              <a:rPr lang="en-US" altLang="en-US" sz="1800" b="1">
                <a:latin typeface="Helvetica" charset="0"/>
              </a:rPr>
              <a:t>OLUTION</a:t>
            </a:r>
            <a:r>
              <a:rPr lang="en-US" altLang="en-US" sz="2400" b="1"/>
              <a:t>  </a:t>
            </a:r>
          </a:p>
        </p:txBody>
      </p:sp>
      <p:sp>
        <p:nvSpPr>
          <p:cNvPr id="5184" name="Rectangle 64"/>
          <p:cNvSpPr>
            <a:spLocks noChangeArrowheads="1"/>
          </p:cNvSpPr>
          <p:nvPr/>
        </p:nvSpPr>
        <p:spPr bwMode="auto">
          <a:xfrm>
            <a:off x="0" y="2232025"/>
            <a:ext cx="4943475" cy="973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09550" y="2328863"/>
            <a:ext cx="4503738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en-US" altLang="en-US" sz="2200"/>
              <a:t>The numerator has no zeros, so there </a:t>
            </a:r>
          </a:p>
          <a:p>
            <a:pPr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en-US" altLang="en-US" sz="2200"/>
              <a:t>is no </a:t>
            </a:r>
            <a:r>
              <a:rPr lang="en-US" altLang="en-US" sz="2400" i="1"/>
              <a:t>x</a:t>
            </a:r>
            <a:r>
              <a:rPr lang="en-US" altLang="en-US" sz="2200"/>
              <a:t>-intercept.</a:t>
            </a:r>
          </a:p>
        </p:txBody>
      </p:sp>
      <p:sp>
        <p:nvSpPr>
          <p:cNvPr id="5185" name="Rectangle 65"/>
          <p:cNvSpPr>
            <a:spLocks noChangeArrowheads="1"/>
          </p:cNvSpPr>
          <p:nvPr/>
        </p:nvSpPr>
        <p:spPr bwMode="auto">
          <a:xfrm>
            <a:off x="0" y="3243263"/>
            <a:ext cx="4968875" cy="960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09550" y="3333750"/>
            <a:ext cx="45561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en-US" altLang="en-US" sz="2200"/>
              <a:t>The denominator has no real zeros, so there is no vertical asymptote.</a:t>
            </a:r>
          </a:p>
        </p:txBody>
      </p:sp>
      <p:sp>
        <p:nvSpPr>
          <p:cNvPr id="5186" name="Rectangle 66"/>
          <p:cNvSpPr>
            <a:spLocks noChangeArrowheads="1"/>
          </p:cNvSpPr>
          <p:nvPr/>
        </p:nvSpPr>
        <p:spPr bwMode="auto">
          <a:xfrm>
            <a:off x="0" y="4229100"/>
            <a:ext cx="8939213" cy="91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3455988" y="4679950"/>
            <a:ext cx="793750" cy="3508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209550" y="4335463"/>
            <a:ext cx="8934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200"/>
              <a:t>The degree of the numerator </a:t>
            </a:r>
            <a:r>
              <a:rPr lang="en-US" altLang="en-US" sz="2400"/>
              <a:t>(0)</a:t>
            </a:r>
            <a:r>
              <a:rPr lang="en-US" altLang="en-US" sz="2200"/>
              <a:t> is less than the degree of the 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200"/>
              <a:t>denominator </a:t>
            </a:r>
            <a:r>
              <a:rPr lang="en-US" altLang="en-US" sz="2400"/>
              <a:t>(2)</a:t>
            </a:r>
            <a:r>
              <a:rPr lang="en-US" altLang="en-US" sz="2200"/>
              <a:t>, so the line  </a:t>
            </a:r>
            <a:r>
              <a:rPr lang="en-US" altLang="en-US" sz="2400" b="1" i="1"/>
              <a:t>y</a:t>
            </a:r>
            <a:r>
              <a:rPr lang="en-US" altLang="en-US" sz="2400"/>
              <a:t> = 0</a:t>
            </a:r>
            <a:r>
              <a:rPr lang="en-US" altLang="en-US" sz="2200"/>
              <a:t>  (the </a:t>
            </a:r>
            <a:r>
              <a:rPr lang="en-US" altLang="en-US" sz="2200" i="1"/>
              <a:t>x</a:t>
            </a:r>
            <a:r>
              <a:rPr lang="en-US" altLang="en-US" sz="2200"/>
              <a:t>-axis) is a horizontal asymptote.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3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5" grpId="0" animBg="1"/>
      <p:bldP spid="5146" grpId="0" animBg="1"/>
      <p:bldP spid="5147" grpId="0" animBg="1"/>
      <p:bldP spid="5148" grpId="0" animBg="1"/>
      <p:bldP spid="5166" grpId="0" animBg="1"/>
      <p:bldP spid="5167" grpId="0" animBg="1"/>
      <p:bldP spid="5168" grpId="0" animBg="1"/>
      <p:bldP spid="5169" grpId="0" animBg="1"/>
      <p:bldP spid="5170" grpId="0" animBg="1"/>
      <p:bldP spid="5144" grpId="0" autoUpdateAnimBg="0"/>
      <p:bldP spid="5151" grpId="0" animBg="1"/>
      <p:bldP spid="5157" grpId="0" animBg="1"/>
      <p:bldP spid="5159" grpId="0" animBg="1"/>
      <p:bldP spid="5160" grpId="0" animBg="1"/>
      <p:bldP spid="5161" grpId="0" animBg="1"/>
      <p:bldP spid="5164" grpId="0" animBg="1"/>
      <p:bldP spid="5176" grpId="0" animBg="1"/>
      <p:bldP spid="5177" grpId="0" autoUpdateAnimBg="0"/>
      <p:bldP spid="5184" grpId="0" animBg="1"/>
      <p:bldP spid="5138" grpId="0" autoUpdateAnimBg="0"/>
      <p:bldP spid="5185" grpId="0" animBg="1"/>
      <p:bldP spid="5139" grpId="0" autoUpdateAnimBg="0"/>
      <p:bldP spid="5186" grpId="0" animBg="1"/>
      <p:bldP spid="5165" grpId="0" animBg="1"/>
      <p:bldP spid="514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"/>
          <p:cNvGrpSpPr>
            <a:grpSpLocks/>
          </p:cNvGrpSpPr>
          <p:nvPr/>
        </p:nvGrpSpPr>
        <p:grpSpPr bwMode="auto">
          <a:xfrm>
            <a:off x="185738" y="115888"/>
            <a:ext cx="6021387" cy="460375"/>
            <a:chOff x="1651" y="423"/>
            <a:chExt cx="3793" cy="290"/>
          </a:xfrm>
        </p:grpSpPr>
        <p:sp>
          <p:nvSpPr>
            <p:cNvPr id="12324" name="Text Box 4"/>
            <p:cNvSpPr txBox="1">
              <a:spLocks noChangeArrowheads="1"/>
            </p:cNvSpPr>
            <p:nvPr/>
          </p:nvSpPr>
          <p:spPr bwMode="auto">
            <a:xfrm>
              <a:off x="2518" y="432"/>
              <a:ext cx="29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Helvetica" charset="0"/>
                </a:rPr>
                <a:t>Graphing a Rational Function (</a:t>
              </a:r>
              <a:r>
                <a:rPr lang="en-US" altLang="en-US" sz="2000" b="1" i="1">
                  <a:latin typeface="Helvetica" charset="0"/>
                </a:rPr>
                <a:t>m</a:t>
              </a:r>
              <a:r>
                <a:rPr lang="en-US" altLang="en-US" sz="2000" b="1">
                  <a:latin typeface="Helvetica" charset="0"/>
                </a:rPr>
                <a:t> = </a:t>
              </a:r>
              <a:r>
                <a:rPr lang="en-US" altLang="en-US" sz="2000" b="1" i="1">
                  <a:latin typeface="Helvetica" charset="0"/>
                </a:rPr>
                <a:t>n</a:t>
              </a:r>
              <a:r>
                <a:rPr lang="en-US" altLang="en-US" sz="2000" b="1">
                  <a:latin typeface="Helvetica" charset="0"/>
                </a:rPr>
                <a:t>)</a:t>
              </a:r>
            </a:p>
          </p:txBody>
        </p:sp>
        <p:pic>
          <p:nvPicPr>
            <p:cNvPr id="1232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" y="423"/>
              <a:ext cx="87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1616075" y="523875"/>
            <a:ext cx="7129463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6" name="Group 42"/>
          <p:cNvGrpSpPr>
            <a:grpSpLocks/>
          </p:cNvGrpSpPr>
          <p:nvPr/>
        </p:nvGrpSpPr>
        <p:grpSpPr bwMode="auto">
          <a:xfrm>
            <a:off x="209550" y="661988"/>
            <a:ext cx="2725738" cy="971550"/>
            <a:chOff x="132" y="417"/>
            <a:chExt cx="1717" cy="612"/>
          </a:xfrm>
        </p:grpSpPr>
        <p:sp>
          <p:nvSpPr>
            <p:cNvPr id="12319" name="Rectangle 7"/>
            <p:cNvSpPr>
              <a:spLocks noChangeArrowheads="1"/>
            </p:cNvSpPr>
            <p:nvPr/>
          </p:nvSpPr>
          <p:spPr bwMode="auto">
            <a:xfrm>
              <a:off x="134" y="417"/>
              <a:ext cx="1715" cy="58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2320" name="Rectangle 8"/>
            <p:cNvSpPr>
              <a:spLocks noChangeArrowheads="1"/>
            </p:cNvSpPr>
            <p:nvPr/>
          </p:nvSpPr>
          <p:spPr bwMode="auto">
            <a:xfrm>
              <a:off x="132" y="549"/>
              <a:ext cx="17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66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Graph</a:t>
              </a:r>
              <a:r>
                <a:rPr lang="en-US" altLang="en-US" sz="2400" i="1"/>
                <a:t>  </a:t>
              </a:r>
              <a:r>
                <a:rPr lang="en-US" altLang="en-US" sz="2400" b="1" i="1"/>
                <a:t>y</a:t>
              </a:r>
              <a:r>
                <a:rPr lang="en-US" altLang="en-US" sz="2200"/>
                <a:t> =                . </a:t>
              </a:r>
            </a:p>
          </p:txBody>
        </p:sp>
        <p:grpSp>
          <p:nvGrpSpPr>
            <p:cNvPr id="12321" name="Group 39"/>
            <p:cNvGrpSpPr>
              <a:grpSpLocks/>
            </p:cNvGrpSpPr>
            <p:nvPr/>
          </p:nvGrpSpPr>
          <p:grpSpPr bwMode="auto">
            <a:xfrm>
              <a:off x="1047" y="427"/>
              <a:ext cx="623" cy="602"/>
              <a:chOff x="1345" y="427"/>
              <a:chExt cx="623" cy="602"/>
            </a:xfrm>
          </p:grpSpPr>
          <p:sp>
            <p:nvSpPr>
              <p:cNvPr id="12322" name="Text Box 9"/>
              <p:cNvSpPr txBox="1">
                <a:spLocks noChangeArrowheads="1"/>
              </p:cNvSpPr>
              <p:nvPr/>
            </p:nvSpPr>
            <p:spPr bwMode="auto">
              <a:xfrm>
                <a:off x="1358" y="427"/>
                <a:ext cx="596" cy="6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lnSpc>
                    <a:spcPts val="34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3</a:t>
                </a:r>
                <a:r>
                  <a:rPr lang="en-US" altLang="en-US" sz="2400" b="1" i="1"/>
                  <a:t>x</a:t>
                </a:r>
                <a:r>
                  <a:rPr lang="en-US" altLang="en-US" sz="1000" b="1" i="1"/>
                  <a:t> </a:t>
                </a:r>
                <a:r>
                  <a:rPr lang="en-US" altLang="en-US" sz="2800" baseline="40000"/>
                  <a:t>2</a:t>
                </a:r>
                <a:endParaRPr lang="en-US" altLang="en-US" sz="2800" b="1" baseline="40000"/>
              </a:p>
              <a:p>
                <a:pPr algn="ctr">
                  <a:lnSpc>
                    <a:spcPts val="34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i="1"/>
                  <a:t>x</a:t>
                </a:r>
                <a:r>
                  <a:rPr lang="en-US" altLang="en-US" sz="1000" b="1" i="1"/>
                  <a:t> </a:t>
                </a:r>
                <a:r>
                  <a:rPr lang="en-US" altLang="en-US" sz="2800" baseline="40000"/>
                  <a:t>2</a:t>
                </a:r>
                <a:r>
                  <a:rPr lang="en-US" altLang="en-US" sz="2400" b="1"/>
                  <a:t> </a:t>
                </a:r>
                <a:r>
                  <a:rPr lang="en-US" altLang="en-US" sz="2400"/>
                  <a:t>– 4</a:t>
                </a:r>
                <a:endParaRPr lang="en-US" altLang="en-US" sz="2400" b="1" baseline="40000"/>
              </a:p>
            </p:txBody>
          </p:sp>
          <p:sp>
            <p:nvSpPr>
              <p:cNvPr id="12323" name="Line 10"/>
              <p:cNvSpPr>
                <a:spLocks noChangeShapeType="1"/>
              </p:cNvSpPr>
              <p:nvPr/>
            </p:nvSpPr>
            <p:spPr bwMode="auto">
              <a:xfrm>
                <a:off x="1345" y="706"/>
                <a:ext cx="62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671513"/>
            <a:ext cx="3735387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209550" y="2295525"/>
            <a:ext cx="4864100" cy="78263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209550" y="3262313"/>
            <a:ext cx="4862513" cy="14446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7062788" y="2295525"/>
            <a:ext cx="92075" cy="9366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5451475" y="1947863"/>
            <a:ext cx="3313113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rot="5400000" flipH="1">
            <a:off x="5746750" y="2343151"/>
            <a:ext cx="3278187" cy="4762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rot="-5400000">
            <a:off x="5191919" y="2342357"/>
            <a:ext cx="327818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209550" y="4892675"/>
            <a:ext cx="8545513" cy="119221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grpSp>
        <p:nvGrpSpPr>
          <p:cNvPr id="6203" name="Group 59"/>
          <p:cNvGrpSpPr>
            <a:grpSpLocks/>
          </p:cNvGrpSpPr>
          <p:nvPr/>
        </p:nvGrpSpPr>
        <p:grpSpPr bwMode="auto">
          <a:xfrm>
            <a:off x="3376613" y="5437188"/>
            <a:ext cx="1660525" cy="354012"/>
            <a:chOff x="2127" y="3425"/>
            <a:chExt cx="1046" cy="223"/>
          </a:xfrm>
        </p:grpSpPr>
        <p:sp>
          <p:nvSpPr>
            <p:cNvPr id="12317" name="Rectangle 33"/>
            <p:cNvSpPr>
              <a:spLocks noChangeArrowheads="1"/>
            </p:cNvSpPr>
            <p:nvPr/>
          </p:nvSpPr>
          <p:spPr bwMode="auto">
            <a:xfrm>
              <a:off x="2995" y="3425"/>
              <a:ext cx="178" cy="20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2318" name="Rectangle 32"/>
            <p:cNvSpPr>
              <a:spLocks noChangeArrowheads="1"/>
            </p:cNvSpPr>
            <p:nvPr/>
          </p:nvSpPr>
          <p:spPr bwMode="auto">
            <a:xfrm>
              <a:off x="2127" y="3454"/>
              <a:ext cx="194" cy="19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6194" name="Group 50"/>
          <p:cNvGrpSpPr>
            <a:grpSpLocks/>
          </p:cNvGrpSpPr>
          <p:nvPr/>
        </p:nvGrpSpPr>
        <p:grpSpPr bwMode="auto">
          <a:xfrm>
            <a:off x="209550" y="4810125"/>
            <a:ext cx="8183563" cy="1204913"/>
            <a:chOff x="132" y="3037"/>
            <a:chExt cx="5155" cy="759"/>
          </a:xfrm>
        </p:grpSpPr>
        <p:sp>
          <p:nvSpPr>
            <p:cNvPr id="12313" name="Text Box 28"/>
            <p:cNvSpPr txBox="1">
              <a:spLocks noChangeArrowheads="1"/>
            </p:cNvSpPr>
            <p:nvPr/>
          </p:nvSpPr>
          <p:spPr bwMode="auto">
            <a:xfrm>
              <a:off x="132" y="3037"/>
              <a:ext cx="5155" cy="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lnSpc>
                  <a:spcPts val="38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The degree of the numerator </a:t>
              </a:r>
              <a:r>
                <a:rPr lang="en-US" altLang="en-US" sz="2400"/>
                <a:t>(2)</a:t>
              </a:r>
              <a:r>
                <a:rPr lang="en-US" altLang="en-US" sz="2000"/>
                <a:t> is equal to the degree of the denominator </a:t>
              </a:r>
              <a:r>
                <a:rPr lang="en-US" altLang="en-US" sz="2400"/>
                <a:t>(2)</a:t>
              </a:r>
              <a:r>
                <a:rPr lang="en-US" altLang="en-US" sz="2000"/>
                <a:t>,</a:t>
              </a:r>
            </a:p>
            <a:p>
              <a:pPr>
                <a:lnSpc>
                  <a:spcPts val="38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so the horizontal asymptote is  </a:t>
              </a:r>
              <a:r>
                <a:rPr lang="en-US" altLang="en-US" sz="2400" b="1" i="1"/>
                <a:t>y </a:t>
              </a:r>
              <a:r>
                <a:rPr lang="en-US" altLang="en-US" sz="2400"/>
                <a:t> =        </a:t>
              </a:r>
              <a:r>
                <a:rPr lang="en-US" altLang="en-US" sz="1000"/>
                <a:t> </a:t>
              </a:r>
              <a:r>
                <a:rPr lang="en-US" altLang="en-US" sz="2400"/>
                <a:t>= 3</a:t>
              </a:r>
              <a:r>
                <a:rPr lang="en-US" altLang="en-US" sz="2000"/>
                <a:t>.</a:t>
              </a:r>
            </a:p>
          </p:txBody>
        </p:sp>
        <p:grpSp>
          <p:nvGrpSpPr>
            <p:cNvPr id="12314" name="Group 48"/>
            <p:cNvGrpSpPr>
              <a:grpSpLocks/>
            </p:cNvGrpSpPr>
            <p:nvPr/>
          </p:nvGrpSpPr>
          <p:grpSpPr bwMode="auto">
            <a:xfrm>
              <a:off x="2553" y="3252"/>
              <a:ext cx="221" cy="544"/>
              <a:chOff x="2553" y="3252"/>
              <a:chExt cx="221" cy="544"/>
            </a:xfrm>
          </p:grpSpPr>
          <p:sp>
            <p:nvSpPr>
              <p:cNvPr id="12315" name="Text Box 29"/>
              <p:cNvSpPr txBox="1">
                <a:spLocks noChangeArrowheads="1"/>
              </p:cNvSpPr>
              <p:nvPr/>
            </p:nvSpPr>
            <p:spPr bwMode="auto">
              <a:xfrm>
                <a:off x="2556" y="3252"/>
                <a:ext cx="214" cy="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lnSpc>
                    <a:spcPts val="34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i="1"/>
                  <a:t>a</a:t>
                </a:r>
                <a:r>
                  <a:rPr lang="en-US" altLang="en-US" sz="2800" b="1" i="1" baseline="-25000"/>
                  <a:t>m</a:t>
                </a:r>
              </a:p>
              <a:p>
                <a:pPr algn="ctr">
                  <a:lnSpc>
                    <a:spcPts val="34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i="1"/>
                  <a:t>b</a:t>
                </a:r>
                <a:r>
                  <a:rPr lang="en-US" altLang="en-US" sz="2800" b="1" i="1" baseline="-25000"/>
                  <a:t>n</a:t>
                </a:r>
                <a:endParaRPr lang="en-US" altLang="en-US" sz="2400"/>
              </a:p>
            </p:txBody>
          </p:sp>
          <p:sp>
            <p:nvSpPr>
              <p:cNvPr id="12316" name="Line 30"/>
              <p:cNvSpPr>
                <a:spLocks noChangeShapeType="1"/>
              </p:cNvSpPr>
              <p:nvPr/>
            </p:nvSpPr>
            <p:spPr bwMode="auto">
              <a:xfrm flipV="1">
                <a:off x="2553" y="3551"/>
                <a:ext cx="221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2303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212725" y="1720850"/>
            <a:ext cx="1447800" cy="419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209550" y="1744663"/>
            <a:ext cx="1411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Helvetica" charset="0"/>
              </a:rPr>
              <a:t>S</a:t>
            </a:r>
            <a:r>
              <a:rPr lang="en-US" altLang="en-US" sz="1800" b="1">
                <a:latin typeface="Helvetica" charset="0"/>
              </a:rPr>
              <a:t>OLUTION</a:t>
            </a:r>
            <a:r>
              <a:rPr lang="en-US" altLang="en-US" sz="2400" b="1"/>
              <a:t>  </a:t>
            </a:r>
          </a:p>
        </p:txBody>
      </p:sp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0" y="2270125"/>
            <a:ext cx="5151438" cy="84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3849688" y="2667000"/>
            <a:ext cx="790575" cy="3492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09550" y="2295525"/>
            <a:ext cx="47783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The numerator has </a:t>
            </a:r>
            <a:r>
              <a:rPr lang="en-US" altLang="en-US" sz="2400"/>
              <a:t>0</a:t>
            </a:r>
            <a:r>
              <a:rPr lang="en-US" altLang="en-US" sz="2000"/>
              <a:t> as its only zero,</a:t>
            </a:r>
            <a:br>
              <a:rPr lang="en-US" altLang="en-US" sz="2000"/>
            </a:br>
            <a:r>
              <a:rPr lang="en-US" altLang="en-US" sz="2000"/>
              <a:t>so the graph has one </a:t>
            </a:r>
            <a:r>
              <a:rPr lang="en-US" altLang="en-US" sz="2400" i="1"/>
              <a:t>x</a:t>
            </a:r>
            <a:r>
              <a:rPr lang="en-US" altLang="en-US" sz="2000"/>
              <a:t>-intercept at  </a:t>
            </a:r>
            <a:r>
              <a:rPr lang="en-US" altLang="en-US" sz="2400"/>
              <a:t>(0, 0)</a:t>
            </a:r>
            <a:r>
              <a:rPr lang="en-US" altLang="en-US" sz="2000"/>
              <a:t>. </a:t>
            </a:r>
          </a:p>
        </p:txBody>
      </p:sp>
      <p:sp>
        <p:nvSpPr>
          <p:cNvPr id="6201" name="Rectangle 57"/>
          <p:cNvSpPr>
            <a:spLocks noChangeArrowheads="1"/>
          </p:cNvSpPr>
          <p:nvPr/>
        </p:nvSpPr>
        <p:spPr bwMode="auto">
          <a:xfrm>
            <a:off x="0" y="3209925"/>
            <a:ext cx="5245100" cy="1611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1770063" y="4281488"/>
            <a:ext cx="947737" cy="3317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3190875" y="4281488"/>
            <a:ext cx="781050" cy="3317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09550" y="3262313"/>
            <a:ext cx="4532313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The denominator can be factored as</a:t>
            </a:r>
            <a:br>
              <a:rPr lang="en-US" altLang="en-US" sz="2000"/>
            </a:br>
            <a:r>
              <a:rPr lang="en-US" altLang="en-US" sz="2400"/>
              <a:t>(</a:t>
            </a:r>
            <a:r>
              <a:rPr lang="en-US" altLang="en-US" sz="2400" b="1" i="1"/>
              <a:t>x</a:t>
            </a:r>
            <a:r>
              <a:rPr lang="en-US" altLang="en-US" sz="2400"/>
              <a:t> + 2)(</a:t>
            </a:r>
            <a:r>
              <a:rPr lang="en-US" altLang="en-US" sz="2400" b="1" i="1"/>
              <a:t>x</a:t>
            </a:r>
            <a:r>
              <a:rPr lang="en-US" altLang="en-US" sz="2400" i="1"/>
              <a:t> </a:t>
            </a:r>
            <a:r>
              <a:rPr lang="en-US" altLang="en-US" sz="2400"/>
              <a:t>– 2)</a:t>
            </a:r>
            <a:r>
              <a:rPr lang="en-US" altLang="en-US" sz="2000"/>
              <a:t>, so the denominator has</a:t>
            </a:r>
            <a:br>
              <a:rPr lang="en-US" altLang="en-US" sz="2000"/>
            </a:br>
            <a:r>
              <a:rPr lang="en-US" altLang="en-US" sz="2000"/>
              <a:t>zeros at </a:t>
            </a:r>
            <a:r>
              <a:rPr lang="en-US" altLang="en-US" sz="2400"/>
              <a:t>2</a:t>
            </a:r>
            <a:r>
              <a:rPr lang="en-US" altLang="en-US" sz="2000"/>
              <a:t> and </a:t>
            </a:r>
            <a:r>
              <a:rPr lang="en-US" altLang="en-US" sz="2400"/>
              <a:t>–</a:t>
            </a:r>
            <a:r>
              <a:rPr lang="en-US" altLang="en-US" sz="1000"/>
              <a:t> </a:t>
            </a:r>
            <a:r>
              <a:rPr lang="en-US" altLang="en-US" sz="2400"/>
              <a:t>2</a:t>
            </a:r>
            <a:r>
              <a:rPr lang="en-US" altLang="en-US" sz="2000"/>
              <a:t>. This implies vertical</a:t>
            </a:r>
          </a:p>
          <a:p>
            <a:pPr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asymptotes at  </a:t>
            </a:r>
            <a:r>
              <a:rPr lang="en-US" altLang="en-US" sz="2400" b="1" i="1"/>
              <a:t>x</a:t>
            </a:r>
            <a:r>
              <a:rPr lang="en-US" altLang="en-US" sz="2400"/>
              <a:t> = –</a:t>
            </a:r>
            <a:r>
              <a:rPr lang="en-US" altLang="en-US" sz="1000"/>
              <a:t> </a:t>
            </a:r>
            <a:r>
              <a:rPr lang="en-US" altLang="en-US" sz="2400"/>
              <a:t>2</a:t>
            </a:r>
            <a:r>
              <a:rPr lang="en-US" altLang="en-US" sz="2000"/>
              <a:t>  and </a:t>
            </a:r>
            <a:r>
              <a:rPr lang="en-US" altLang="en-US" sz="2000" b="1"/>
              <a:t> </a:t>
            </a:r>
            <a:r>
              <a:rPr lang="en-US" altLang="en-US" sz="2400" b="1" i="1"/>
              <a:t>x</a:t>
            </a:r>
            <a:r>
              <a:rPr lang="en-US" altLang="en-US" sz="2400"/>
              <a:t> = 2</a:t>
            </a:r>
            <a:r>
              <a:rPr lang="en-US" altLang="en-US" sz="2000"/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 animBg="1"/>
      <p:bldP spid="6168" grpId="0" animBg="1"/>
      <p:bldP spid="6163" grpId="0" animBg="1"/>
      <p:bldP spid="6164" grpId="0" animBg="1"/>
      <p:bldP spid="6165" grpId="0" animBg="1"/>
      <p:bldP spid="6166" grpId="0" animBg="1"/>
      <p:bldP spid="6178" grpId="0" animBg="1"/>
      <p:bldP spid="6190" grpId="0" animBg="1"/>
      <p:bldP spid="6191" grpId="0" autoUpdateAnimBg="0"/>
      <p:bldP spid="6200" grpId="0" animBg="1"/>
      <p:bldP spid="6169" grpId="0" animBg="1"/>
      <p:bldP spid="6160" grpId="0" autoUpdateAnimBg="0"/>
      <p:bldP spid="6201" grpId="0" animBg="1"/>
      <p:bldP spid="6170" grpId="0" animBg="1"/>
      <p:bldP spid="6171" grpId="0" animBg="1"/>
      <p:bldP spid="616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2486025" y="2914650"/>
            <a:ext cx="2028825" cy="3128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0" dir="8587806" algn="ctr" rotWithShape="0">
              <a:schemeClr val="folHlink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13315" name="Line 21"/>
          <p:cNvSpPr>
            <a:spLocks noChangeShapeType="1"/>
          </p:cNvSpPr>
          <p:nvPr/>
        </p:nvSpPr>
        <p:spPr bwMode="auto">
          <a:xfrm>
            <a:off x="2481263" y="3295650"/>
            <a:ext cx="2032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02" name="Group 134"/>
          <p:cNvGrpSpPr>
            <a:grpSpLocks/>
          </p:cNvGrpSpPr>
          <p:nvPr/>
        </p:nvGrpSpPr>
        <p:grpSpPr bwMode="auto">
          <a:xfrm>
            <a:off x="2492375" y="3300413"/>
            <a:ext cx="2019300" cy="393700"/>
            <a:chOff x="1570" y="2079"/>
            <a:chExt cx="1272" cy="248"/>
          </a:xfrm>
        </p:grpSpPr>
        <p:sp>
          <p:nvSpPr>
            <p:cNvPr id="13388" name="Rectangle 130"/>
            <p:cNvSpPr>
              <a:spLocks noChangeArrowheads="1"/>
            </p:cNvSpPr>
            <p:nvPr/>
          </p:nvSpPr>
          <p:spPr bwMode="auto">
            <a:xfrm>
              <a:off x="1570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3389" name="Rectangle 131"/>
            <p:cNvSpPr>
              <a:spLocks noChangeArrowheads="1"/>
            </p:cNvSpPr>
            <p:nvPr/>
          </p:nvSpPr>
          <p:spPr bwMode="auto">
            <a:xfrm>
              <a:off x="2212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7303" name="Group 135"/>
          <p:cNvGrpSpPr>
            <a:grpSpLocks/>
          </p:cNvGrpSpPr>
          <p:nvPr/>
        </p:nvGrpSpPr>
        <p:grpSpPr bwMode="auto">
          <a:xfrm>
            <a:off x="2492375" y="3700463"/>
            <a:ext cx="2019300" cy="393700"/>
            <a:chOff x="1570" y="2079"/>
            <a:chExt cx="1272" cy="248"/>
          </a:xfrm>
        </p:grpSpPr>
        <p:sp>
          <p:nvSpPr>
            <p:cNvPr id="13386" name="Rectangle 136"/>
            <p:cNvSpPr>
              <a:spLocks noChangeArrowheads="1"/>
            </p:cNvSpPr>
            <p:nvPr/>
          </p:nvSpPr>
          <p:spPr bwMode="auto">
            <a:xfrm>
              <a:off x="1570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3387" name="Rectangle 137"/>
            <p:cNvSpPr>
              <a:spLocks noChangeArrowheads="1"/>
            </p:cNvSpPr>
            <p:nvPr/>
          </p:nvSpPr>
          <p:spPr bwMode="auto">
            <a:xfrm>
              <a:off x="2212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7306" name="Group 138"/>
          <p:cNvGrpSpPr>
            <a:grpSpLocks/>
          </p:cNvGrpSpPr>
          <p:nvPr/>
        </p:nvGrpSpPr>
        <p:grpSpPr bwMode="auto">
          <a:xfrm>
            <a:off x="2492375" y="4100513"/>
            <a:ext cx="2019300" cy="368300"/>
            <a:chOff x="1570" y="2079"/>
            <a:chExt cx="1272" cy="248"/>
          </a:xfrm>
        </p:grpSpPr>
        <p:sp>
          <p:nvSpPr>
            <p:cNvPr id="13384" name="Rectangle 139"/>
            <p:cNvSpPr>
              <a:spLocks noChangeArrowheads="1"/>
            </p:cNvSpPr>
            <p:nvPr/>
          </p:nvSpPr>
          <p:spPr bwMode="auto">
            <a:xfrm>
              <a:off x="1570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3385" name="Rectangle 140"/>
            <p:cNvSpPr>
              <a:spLocks noChangeArrowheads="1"/>
            </p:cNvSpPr>
            <p:nvPr/>
          </p:nvSpPr>
          <p:spPr bwMode="auto">
            <a:xfrm>
              <a:off x="2212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7316" name="Group 148"/>
          <p:cNvGrpSpPr>
            <a:grpSpLocks/>
          </p:cNvGrpSpPr>
          <p:nvPr/>
        </p:nvGrpSpPr>
        <p:grpSpPr bwMode="auto">
          <a:xfrm>
            <a:off x="2492375" y="4478338"/>
            <a:ext cx="2019300" cy="393700"/>
            <a:chOff x="1570" y="2821"/>
            <a:chExt cx="1272" cy="248"/>
          </a:xfrm>
        </p:grpSpPr>
        <p:sp>
          <p:nvSpPr>
            <p:cNvPr id="13382" name="Rectangle 142"/>
            <p:cNvSpPr>
              <a:spLocks noChangeArrowheads="1"/>
            </p:cNvSpPr>
            <p:nvPr/>
          </p:nvSpPr>
          <p:spPr bwMode="auto">
            <a:xfrm>
              <a:off x="1570" y="2821"/>
              <a:ext cx="636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3383" name="Rectangle 143"/>
            <p:cNvSpPr>
              <a:spLocks noChangeArrowheads="1"/>
            </p:cNvSpPr>
            <p:nvPr/>
          </p:nvSpPr>
          <p:spPr bwMode="auto">
            <a:xfrm>
              <a:off x="2212" y="2821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7315" name="Group 147"/>
          <p:cNvGrpSpPr>
            <a:grpSpLocks/>
          </p:cNvGrpSpPr>
          <p:nvPr/>
        </p:nvGrpSpPr>
        <p:grpSpPr bwMode="auto">
          <a:xfrm>
            <a:off x="2489200" y="4868863"/>
            <a:ext cx="2019300" cy="393700"/>
            <a:chOff x="1568" y="3067"/>
            <a:chExt cx="1272" cy="248"/>
          </a:xfrm>
        </p:grpSpPr>
        <p:sp>
          <p:nvSpPr>
            <p:cNvPr id="13380" name="Rectangle 145"/>
            <p:cNvSpPr>
              <a:spLocks noChangeArrowheads="1"/>
            </p:cNvSpPr>
            <p:nvPr/>
          </p:nvSpPr>
          <p:spPr bwMode="auto">
            <a:xfrm>
              <a:off x="1568" y="3067"/>
              <a:ext cx="638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3381" name="Rectangle 146"/>
            <p:cNvSpPr>
              <a:spLocks noChangeArrowheads="1"/>
            </p:cNvSpPr>
            <p:nvPr/>
          </p:nvSpPr>
          <p:spPr bwMode="auto">
            <a:xfrm>
              <a:off x="2210" y="3067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7317" name="Group 149"/>
          <p:cNvGrpSpPr>
            <a:grpSpLocks/>
          </p:cNvGrpSpPr>
          <p:nvPr/>
        </p:nvGrpSpPr>
        <p:grpSpPr bwMode="auto">
          <a:xfrm>
            <a:off x="2486025" y="5259388"/>
            <a:ext cx="2019300" cy="393700"/>
            <a:chOff x="1568" y="3067"/>
            <a:chExt cx="1272" cy="248"/>
          </a:xfrm>
        </p:grpSpPr>
        <p:sp>
          <p:nvSpPr>
            <p:cNvPr id="13378" name="Rectangle 150"/>
            <p:cNvSpPr>
              <a:spLocks noChangeArrowheads="1"/>
            </p:cNvSpPr>
            <p:nvPr/>
          </p:nvSpPr>
          <p:spPr bwMode="auto">
            <a:xfrm>
              <a:off x="1568" y="3067"/>
              <a:ext cx="638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3379" name="Rectangle 151"/>
            <p:cNvSpPr>
              <a:spLocks noChangeArrowheads="1"/>
            </p:cNvSpPr>
            <p:nvPr/>
          </p:nvSpPr>
          <p:spPr bwMode="auto">
            <a:xfrm>
              <a:off x="2210" y="3067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7320" name="Group 152"/>
          <p:cNvGrpSpPr>
            <a:grpSpLocks/>
          </p:cNvGrpSpPr>
          <p:nvPr/>
        </p:nvGrpSpPr>
        <p:grpSpPr bwMode="auto">
          <a:xfrm>
            <a:off x="2482850" y="5653088"/>
            <a:ext cx="2019300" cy="384175"/>
            <a:chOff x="1568" y="3067"/>
            <a:chExt cx="1272" cy="248"/>
          </a:xfrm>
        </p:grpSpPr>
        <p:sp>
          <p:nvSpPr>
            <p:cNvPr id="13376" name="Rectangle 153"/>
            <p:cNvSpPr>
              <a:spLocks noChangeArrowheads="1"/>
            </p:cNvSpPr>
            <p:nvPr/>
          </p:nvSpPr>
          <p:spPr bwMode="auto">
            <a:xfrm>
              <a:off x="1568" y="3067"/>
              <a:ext cx="638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3377" name="Rectangle 154"/>
            <p:cNvSpPr>
              <a:spLocks noChangeArrowheads="1"/>
            </p:cNvSpPr>
            <p:nvPr/>
          </p:nvSpPr>
          <p:spPr bwMode="auto">
            <a:xfrm>
              <a:off x="2210" y="3067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13323" name="Group 129"/>
          <p:cNvGrpSpPr>
            <a:grpSpLocks/>
          </p:cNvGrpSpPr>
          <p:nvPr/>
        </p:nvGrpSpPr>
        <p:grpSpPr bwMode="auto">
          <a:xfrm>
            <a:off x="4913313" y="1127125"/>
            <a:ext cx="4170362" cy="3871913"/>
            <a:chOff x="3095" y="415"/>
            <a:chExt cx="2627" cy="2439"/>
          </a:xfrm>
        </p:grpSpPr>
        <p:pic>
          <p:nvPicPr>
            <p:cNvPr id="1337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" y="415"/>
              <a:ext cx="2627" cy="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73" name="Line 12"/>
            <p:cNvSpPr>
              <a:spLocks noChangeShapeType="1"/>
            </p:cNvSpPr>
            <p:nvPr/>
          </p:nvSpPr>
          <p:spPr bwMode="auto">
            <a:xfrm>
              <a:off x="3207" y="1311"/>
              <a:ext cx="2330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4" name="Line 13"/>
            <p:cNvSpPr>
              <a:spLocks noChangeShapeType="1"/>
            </p:cNvSpPr>
            <p:nvPr/>
          </p:nvSpPr>
          <p:spPr bwMode="auto">
            <a:xfrm rot="5400000" flipH="1">
              <a:off x="3391" y="1601"/>
              <a:ext cx="2308" cy="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5" name="Line 14"/>
            <p:cNvSpPr>
              <a:spLocks noChangeShapeType="1"/>
            </p:cNvSpPr>
            <p:nvPr/>
          </p:nvSpPr>
          <p:spPr bwMode="auto">
            <a:xfrm rot="-5400000">
              <a:off x="3007" y="1588"/>
              <a:ext cx="230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1150938"/>
            <a:ext cx="3671887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91" name="Group 123"/>
          <p:cNvGrpSpPr>
            <a:grpSpLocks/>
          </p:cNvGrpSpPr>
          <p:nvPr/>
        </p:nvGrpSpPr>
        <p:grpSpPr bwMode="auto">
          <a:xfrm>
            <a:off x="555625" y="3302000"/>
            <a:ext cx="1804988" cy="779463"/>
            <a:chOff x="350" y="2112"/>
            <a:chExt cx="1137" cy="448"/>
          </a:xfrm>
        </p:grpSpPr>
        <p:sp>
          <p:nvSpPr>
            <p:cNvPr id="13370" name="Text Box 62"/>
            <p:cNvSpPr txBox="1">
              <a:spLocks noChangeArrowheads="1"/>
            </p:cNvSpPr>
            <p:nvPr/>
          </p:nvSpPr>
          <p:spPr bwMode="auto">
            <a:xfrm>
              <a:off x="350" y="2124"/>
              <a:ext cx="1003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To the left of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 i="1">
                  <a:solidFill>
                    <a:srgbClr val="0A50A1"/>
                  </a:solidFill>
                  <a:latin typeface="Helvetica" charset="0"/>
                </a:rPr>
                <a:t>x</a:t>
              </a: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 = –</a:t>
              </a:r>
              <a:r>
                <a:rPr lang="en-US" altLang="en-US" sz="1000">
                  <a:solidFill>
                    <a:srgbClr val="0A50A1"/>
                  </a:solidFill>
                  <a:latin typeface="Helvetica" charset="0"/>
                </a:rPr>
                <a:t> </a:t>
              </a: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2</a:t>
              </a:r>
            </a:p>
          </p:txBody>
        </p:sp>
        <p:sp>
          <p:nvSpPr>
            <p:cNvPr id="13371" name="AutoShape 65"/>
            <p:cNvSpPr>
              <a:spLocks/>
            </p:cNvSpPr>
            <p:nvPr/>
          </p:nvSpPr>
          <p:spPr bwMode="auto">
            <a:xfrm>
              <a:off x="1367" y="2112"/>
              <a:ext cx="120" cy="448"/>
            </a:xfrm>
            <a:prstGeom prst="leftBrace">
              <a:avLst>
                <a:gd name="adj1" fmla="val 3111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7293" name="Group 125"/>
          <p:cNvGrpSpPr>
            <a:grpSpLocks/>
          </p:cNvGrpSpPr>
          <p:nvPr/>
        </p:nvGrpSpPr>
        <p:grpSpPr bwMode="auto">
          <a:xfrm>
            <a:off x="681038" y="5270500"/>
            <a:ext cx="1679575" cy="762000"/>
            <a:chOff x="429" y="3360"/>
            <a:chExt cx="1058" cy="480"/>
          </a:xfrm>
        </p:grpSpPr>
        <p:sp>
          <p:nvSpPr>
            <p:cNvPr id="13368" name="Text Box 64"/>
            <p:cNvSpPr txBox="1">
              <a:spLocks noChangeArrowheads="1"/>
            </p:cNvSpPr>
            <p:nvPr/>
          </p:nvSpPr>
          <p:spPr bwMode="auto">
            <a:xfrm>
              <a:off x="429" y="3360"/>
              <a:ext cx="9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To the right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of </a:t>
              </a:r>
              <a:r>
                <a:rPr lang="en-US" altLang="en-US" sz="2000" b="1" i="1">
                  <a:solidFill>
                    <a:srgbClr val="0A50A1"/>
                  </a:solidFill>
                  <a:latin typeface="Helvetica" charset="0"/>
                </a:rPr>
                <a:t>x</a:t>
              </a: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 = 2</a:t>
              </a:r>
            </a:p>
          </p:txBody>
        </p:sp>
        <p:sp>
          <p:nvSpPr>
            <p:cNvPr id="13369" name="AutoShape 66"/>
            <p:cNvSpPr>
              <a:spLocks/>
            </p:cNvSpPr>
            <p:nvPr/>
          </p:nvSpPr>
          <p:spPr bwMode="auto">
            <a:xfrm>
              <a:off x="1367" y="3368"/>
              <a:ext cx="120" cy="472"/>
            </a:xfrm>
            <a:prstGeom prst="leftBrace">
              <a:avLst>
                <a:gd name="adj1" fmla="val 3277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7292" name="Group 124"/>
          <p:cNvGrpSpPr>
            <a:grpSpLocks/>
          </p:cNvGrpSpPr>
          <p:nvPr/>
        </p:nvGrpSpPr>
        <p:grpSpPr bwMode="auto">
          <a:xfrm>
            <a:off x="158750" y="4114800"/>
            <a:ext cx="2201863" cy="1130300"/>
            <a:chOff x="100" y="2600"/>
            <a:chExt cx="1387" cy="712"/>
          </a:xfrm>
        </p:grpSpPr>
        <p:sp>
          <p:nvSpPr>
            <p:cNvPr id="13366" name="Text Box 63"/>
            <p:cNvSpPr txBox="1">
              <a:spLocks noChangeArrowheads="1"/>
            </p:cNvSpPr>
            <p:nvPr/>
          </p:nvSpPr>
          <p:spPr bwMode="auto">
            <a:xfrm>
              <a:off x="100" y="2742"/>
              <a:ext cx="125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Between </a:t>
              </a:r>
              <a:r>
                <a:rPr lang="en-US" altLang="en-US" sz="2000" b="1" i="1">
                  <a:solidFill>
                    <a:srgbClr val="0A50A1"/>
                  </a:solidFill>
                  <a:latin typeface="Helvetica" charset="0"/>
                </a:rPr>
                <a:t>x</a:t>
              </a: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 = –</a:t>
              </a:r>
              <a:r>
                <a:rPr lang="en-US" altLang="en-US" sz="1000">
                  <a:solidFill>
                    <a:srgbClr val="0A50A1"/>
                  </a:solidFill>
                  <a:latin typeface="Helvetica" charset="0"/>
                </a:rPr>
                <a:t> </a:t>
              </a: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2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and </a:t>
              </a:r>
              <a:r>
                <a:rPr lang="en-US" altLang="en-US" sz="2000" b="1" i="1">
                  <a:solidFill>
                    <a:srgbClr val="0A50A1"/>
                  </a:solidFill>
                  <a:latin typeface="Helvetica" charset="0"/>
                </a:rPr>
                <a:t>x</a:t>
              </a: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 = 2</a:t>
              </a:r>
            </a:p>
          </p:txBody>
        </p:sp>
        <p:sp>
          <p:nvSpPr>
            <p:cNvPr id="13367" name="AutoShape 67"/>
            <p:cNvSpPr>
              <a:spLocks/>
            </p:cNvSpPr>
            <p:nvPr/>
          </p:nvSpPr>
          <p:spPr bwMode="auto">
            <a:xfrm>
              <a:off x="1367" y="2600"/>
              <a:ext cx="120" cy="712"/>
            </a:xfrm>
            <a:prstGeom prst="leftBrace">
              <a:avLst>
                <a:gd name="adj1" fmla="val 4944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211138" y="1776413"/>
            <a:ext cx="4373562" cy="8699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grpSp>
        <p:nvGrpSpPr>
          <p:cNvPr id="13329" name="Group 3"/>
          <p:cNvGrpSpPr>
            <a:grpSpLocks/>
          </p:cNvGrpSpPr>
          <p:nvPr/>
        </p:nvGrpSpPr>
        <p:grpSpPr bwMode="auto">
          <a:xfrm>
            <a:off x="185738" y="115888"/>
            <a:ext cx="6021387" cy="460375"/>
            <a:chOff x="1651" y="423"/>
            <a:chExt cx="3793" cy="290"/>
          </a:xfrm>
        </p:grpSpPr>
        <p:sp>
          <p:nvSpPr>
            <p:cNvPr id="13364" name="Text Box 4"/>
            <p:cNvSpPr txBox="1">
              <a:spLocks noChangeArrowheads="1"/>
            </p:cNvSpPr>
            <p:nvPr/>
          </p:nvSpPr>
          <p:spPr bwMode="auto">
            <a:xfrm>
              <a:off x="2518" y="432"/>
              <a:ext cx="29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Helvetica" charset="0"/>
                </a:rPr>
                <a:t>Graphing a Rational Function (</a:t>
              </a:r>
              <a:r>
                <a:rPr lang="en-US" altLang="en-US" sz="2000" b="1" i="1">
                  <a:latin typeface="Helvetica" charset="0"/>
                </a:rPr>
                <a:t>m</a:t>
              </a:r>
              <a:r>
                <a:rPr lang="en-US" altLang="en-US" sz="2000" b="1">
                  <a:latin typeface="Helvetica" charset="0"/>
                </a:rPr>
                <a:t> = </a:t>
              </a:r>
              <a:r>
                <a:rPr lang="en-US" altLang="en-US" sz="2000" b="1" i="1">
                  <a:latin typeface="Helvetica" charset="0"/>
                </a:rPr>
                <a:t>n</a:t>
              </a:r>
              <a:r>
                <a:rPr lang="en-US" altLang="en-US" sz="2000" b="1">
                  <a:latin typeface="Helvetica" charset="0"/>
                </a:rPr>
                <a:t>)</a:t>
              </a:r>
            </a:p>
          </p:txBody>
        </p:sp>
        <p:pic>
          <p:nvPicPr>
            <p:cNvPr id="1336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" y="423"/>
              <a:ext cx="87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30" name="Line 6"/>
          <p:cNvSpPr>
            <a:spLocks noChangeShapeType="1"/>
          </p:cNvSpPr>
          <p:nvPr/>
        </p:nvSpPr>
        <p:spPr bwMode="auto">
          <a:xfrm>
            <a:off x="1616075" y="523875"/>
            <a:ext cx="7129463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11138" y="1858963"/>
            <a:ext cx="4365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To draw the graph, plot points between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and beyond vertical asymptotes. </a:t>
            </a:r>
          </a:p>
        </p:txBody>
      </p:sp>
      <p:sp>
        <p:nvSpPr>
          <p:cNvPr id="7236" name="Oval 68"/>
          <p:cNvSpPr>
            <a:spLocks noChangeArrowheads="1"/>
          </p:cNvSpPr>
          <p:nvPr/>
        </p:nvSpPr>
        <p:spPr bwMode="auto">
          <a:xfrm>
            <a:off x="6242050" y="2338388"/>
            <a:ext cx="103188" cy="10001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7237" name="Oval 69"/>
          <p:cNvSpPr>
            <a:spLocks noChangeArrowheads="1"/>
          </p:cNvSpPr>
          <p:nvPr/>
        </p:nvSpPr>
        <p:spPr bwMode="auto">
          <a:xfrm>
            <a:off x="6388100" y="2116138"/>
            <a:ext cx="103188" cy="10001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7238" name="Oval 70"/>
          <p:cNvSpPr>
            <a:spLocks noChangeArrowheads="1"/>
          </p:cNvSpPr>
          <p:nvPr/>
        </p:nvSpPr>
        <p:spPr bwMode="auto">
          <a:xfrm>
            <a:off x="6705600" y="3081338"/>
            <a:ext cx="103188" cy="10001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7239" name="Oval 71"/>
          <p:cNvSpPr>
            <a:spLocks noChangeArrowheads="1"/>
          </p:cNvSpPr>
          <p:nvPr/>
        </p:nvSpPr>
        <p:spPr bwMode="auto">
          <a:xfrm>
            <a:off x="6997700" y="3081338"/>
            <a:ext cx="103188" cy="10001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6851650" y="2941638"/>
            <a:ext cx="103188" cy="10001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7240" name="Oval 72"/>
          <p:cNvSpPr>
            <a:spLocks noChangeArrowheads="1"/>
          </p:cNvSpPr>
          <p:nvPr/>
        </p:nvSpPr>
        <p:spPr bwMode="auto">
          <a:xfrm>
            <a:off x="7473950" y="2338388"/>
            <a:ext cx="103188" cy="10001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7241" name="Oval 73"/>
          <p:cNvSpPr>
            <a:spLocks noChangeArrowheads="1"/>
          </p:cNvSpPr>
          <p:nvPr/>
        </p:nvSpPr>
        <p:spPr bwMode="auto">
          <a:xfrm>
            <a:off x="7315200" y="2116138"/>
            <a:ext cx="103188" cy="10001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pic>
        <p:nvPicPr>
          <p:cNvPr id="13339" name="Picture 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40" name="Group 76"/>
          <p:cNvGrpSpPr>
            <a:grpSpLocks/>
          </p:cNvGrpSpPr>
          <p:nvPr/>
        </p:nvGrpSpPr>
        <p:grpSpPr bwMode="auto">
          <a:xfrm>
            <a:off x="209550" y="661988"/>
            <a:ext cx="2725738" cy="971550"/>
            <a:chOff x="132" y="417"/>
            <a:chExt cx="1717" cy="612"/>
          </a:xfrm>
        </p:grpSpPr>
        <p:sp>
          <p:nvSpPr>
            <p:cNvPr id="13359" name="Rectangle 77"/>
            <p:cNvSpPr>
              <a:spLocks noChangeArrowheads="1"/>
            </p:cNvSpPr>
            <p:nvPr/>
          </p:nvSpPr>
          <p:spPr bwMode="auto">
            <a:xfrm>
              <a:off x="134" y="417"/>
              <a:ext cx="1715" cy="58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3360" name="Rectangle 78"/>
            <p:cNvSpPr>
              <a:spLocks noChangeArrowheads="1"/>
            </p:cNvSpPr>
            <p:nvPr/>
          </p:nvSpPr>
          <p:spPr bwMode="auto">
            <a:xfrm>
              <a:off x="132" y="549"/>
              <a:ext cx="17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66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Graph</a:t>
              </a:r>
              <a:r>
                <a:rPr lang="en-US" altLang="en-US" sz="2400" i="1"/>
                <a:t>  </a:t>
              </a:r>
              <a:r>
                <a:rPr lang="en-US" altLang="en-US" sz="2400" b="1" i="1"/>
                <a:t>y</a:t>
              </a:r>
              <a:r>
                <a:rPr lang="en-US" altLang="en-US" sz="2200"/>
                <a:t> =                . </a:t>
              </a:r>
            </a:p>
          </p:txBody>
        </p:sp>
        <p:grpSp>
          <p:nvGrpSpPr>
            <p:cNvPr id="13361" name="Group 79"/>
            <p:cNvGrpSpPr>
              <a:grpSpLocks/>
            </p:cNvGrpSpPr>
            <p:nvPr/>
          </p:nvGrpSpPr>
          <p:grpSpPr bwMode="auto">
            <a:xfrm>
              <a:off x="1047" y="427"/>
              <a:ext cx="623" cy="602"/>
              <a:chOff x="1345" y="427"/>
              <a:chExt cx="623" cy="602"/>
            </a:xfrm>
          </p:grpSpPr>
          <p:sp>
            <p:nvSpPr>
              <p:cNvPr id="13362" name="Text Box 80"/>
              <p:cNvSpPr txBox="1">
                <a:spLocks noChangeArrowheads="1"/>
              </p:cNvSpPr>
              <p:nvPr/>
            </p:nvSpPr>
            <p:spPr bwMode="auto">
              <a:xfrm>
                <a:off x="1358" y="427"/>
                <a:ext cx="596" cy="6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lnSpc>
                    <a:spcPts val="34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3</a:t>
                </a:r>
                <a:r>
                  <a:rPr lang="en-US" altLang="en-US" sz="2400" b="1" i="1"/>
                  <a:t>x</a:t>
                </a:r>
                <a:r>
                  <a:rPr lang="en-US" altLang="en-US" sz="1000" b="1" i="1"/>
                  <a:t> </a:t>
                </a:r>
                <a:r>
                  <a:rPr lang="en-US" altLang="en-US" sz="2800" baseline="40000"/>
                  <a:t>2</a:t>
                </a:r>
                <a:endParaRPr lang="en-US" altLang="en-US" sz="2800" b="1" baseline="40000"/>
              </a:p>
              <a:p>
                <a:pPr algn="ctr">
                  <a:lnSpc>
                    <a:spcPts val="34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i="1"/>
                  <a:t>x</a:t>
                </a:r>
                <a:r>
                  <a:rPr lang="en-US" altLang="en-US" sz="1000" b="1" i="1"/>
                  <a:t> </a:t>
                </a:r>
                <a:r>
                  <a:rPr lang="en-US" altLang="en-US" sz="2800" baseline="40000"/>
                  <a:t>2</a:t>
                </a:r>
                <a:r>
                  <a:rPr lang="en-US" altLang="en-US" sz="2400" b="1"/>
                  <a:t> </a:t>
                </a:r>
                <a:r>
                  <a:rPr lang="en-US" altLang="en-US" sz="2400"/>
                  <a:t>– 4</a:t>
                </a:r>
                <a:endParaRPr lang="en-US" altLang="en-US" sz="2400" b="1" baseline="40000"/>
              </a:p>
            </p:txBody>
          </p:sp>
          <p:sp>
            <p:nvSpPr>
              <p:cNvPr id="13363" name="Line 81"/>
              <p:cNvSpPr>
                <a:spLocks noChangeShapeType="1"/>
              </p:cNvSpPr>
              <p:nvPr/>
            </p:nvSpPr>
            <p:spPr bwMode="auto">
              <a:xfrm>
                <a:off x="1345" y="706"/>
                <a:ext cx="62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325" name="Group 157"/>
          <p:cNvGrpSpPr>
            <a:grpSpLocks/>
          </p:cNvGrpSpPr>
          <p:nvPr/>
        </p:nvGrpSpPr>
        <p:grpSpPr bwMode="auto">
          <a:xfrm>
            <a:off x="2708275" y="3257550"/>
            <a:ext cx="1562100" cy="2847975"/>
            <a:chOff x="1706" y="2052"/>
            <a:chExt cx="984" cy="1794"/>
          </a:xfrm>
        </p:grpSpPr>
        <p:sp>
          <p:nvSpPr>
            <p:cNvPr id="13357" name="Text Box 155"/>
            <p:cNvSpPr txBox="1">
              <a:spLocks noChangeArrowheads="1"/>
            </p:cNvSpPr>
            <p:nvPr/>
          </p:nvSpPr>
          <p:spPr bwMode="auto">
            <a:xfrm>
              <a:off x="2354" y="2052"/>
              <a:ext cx="336" cy="1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4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5.4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–1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0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–1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5.4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4</a:t>
              </a:r>
            </a:p>
          </p:txBody>
        </p:sp>
        <p:sp>
          <p:nvSpPr>
            <p:cNvPr id="13358" name="Text Box 156"/>
            <p:cNvSpPr txBox="1">
              <a:spLocks noChangeArrowheads="1"/>
            </p:cNvSpPr>
            <p:nvPr/>
          </p:nvSpPr>
          <p:spPr bwMode="auto">
            <a:xfrm>
              <a:off x="1706" y="2052"/>
              <a:ext cx="336" cy="1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</a:t>
              </a:r>
              <a:r>
                <a:rPr lang="en-US" altLang="en-US" sz="1000"/>
                <a:t> </a:t>
              </a:r>
              <a:r>
                <a:rPr lang="en-US" altLang="en-US" sz="2000"/>
                <a:t>4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</a:t>
              </a:r>
              <a:r>
                <a:rPr lang="en-US" altLang="en-US" sz="1000"/>
                <a:t> </a:t>
              </a:r>
              <a:r>
                <a:rPr lang="en-US" altLang="en-US" sz="2000"/>
                <a:t>3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–1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0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1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3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4</a:t>
              </a:r>
            </a:p>
          </p:txBody>
        </p:sp>
      </p:grpSp>
      <p:grpSp>
        <p:nvGrpSpPr>
          <p:cNvPr id="7330" name="Group 162"/>
          <p:cNvGrpSpPr>
            <a:grpSpLocks/>
          </p:cNvGrpSpPr>
          <p:nvPr/>
        </p:nvGrpSpPr>
        <p:grpSpPr bwMode="auto">
          <a:xfrm>
            <a:off x="2478088" y="2884488"/>
            <a:ext cx="2030412" cy="3154362"/>
            <a:chOff x="1561" y="1817"/>
            <a:chExt cx="1279" cy="1987"/>
          </a:xfrm>
        </p:grpSpPr>
        <p:sp>
          <p:nvSpPr>
            <p:cNvPr id="13343" name="Text Box 41"/>
            <p:cNvSpPr txBox="1">
              <a:spLocks noChangeArrowheads="1"/>
            </p:cNvSpPr>
            <p:nvPr/>
          </p:nvSpPr>
          <p:spPr bwMode="auto">
            <a:xfrm>
              <a:off x="1775" y="1817"/>
              <a:ext cx="20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chemeClr val="bg1"/>
                  </a:solidFill>
                  <a:latin typeface="Helvetica" charset="0"/>
                </a:rPr>
                <a:t>x</a:t>
              </a:r>
            </a:p>
          </p:txBody>
        </p:sp>
        <p:sp>
          <p:nvSpPr>
            <p:cNvPr id="13344" name="Text Box 42"/>
            <p:cNvSpPr txBox="1">
              <a:spLocks noChangeArrowheads="1"/>
            </p:cNvSpPr>
            <p:nvPr/>
          </p:nvSpPr>
          <p:spPr bwMode="auto">
            <a:xfrm>
              <a:off x="2399" y="1817"/>
              <a:ext cx="20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chemeClr val="bg1"/>
                  </a:solidFill>
                  <a:latin typeface="Helvetica" charset="0"/>
                </a:rPr>
                <a:t>y</a:t>
              </a:r>
            </a:p>
          </p:txBody>
        </p:sp>
        <p:sp>
          <p:nvSpPr>
            <p:cNvPr id="13345" name="Rectangle 59"/>
            <p:cNvSpPr>
              <a:spLocks noChangeArrowheads="1"/>
            </p:cNvSpPr>
            <p:nvPr/>
          </p:nvSpPr>
          <p:spPr bwMode="auto">
            <a:xfrm>
              <a:off x="1567" y="1841"/>
              <a:ext cx="1272" cy="228"/>
            </a:xfrm>
            <a:prstGeom prst="rect">
              <a:avLst/>
            </a:prstGeom>
            <a:solidFill>
              <a:srgbClr val="0A50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3346" name="Text Box 60"/>
            <p:cNvSpPr txBox="1">
              <a:spLocks noChangeArrowheads="1"/>
            </p:cNvSpPr>
            <p:nvPr/>
          </p:nvSpPr>
          <p:spPr bwMode="auto">
            <a:xfrm>
              <a:off x="1776" y="1827"/>
              <a:ext cx="2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 i="1">
                  <a:solidFill>
                    <a:schemeClr val="bg1"/>
                  </a:solidFill>
                  <a:latin typeface="Helvetica" charset="0"/>
                </a:rPr>
                <a:t>x</a:t>
              </a:r>
            </a:p>
          </p:txBody>
        </p:sp>
        <p:sp>
          <p:nvSpPr>
            <p:cNvPr id="13347" name="Text Box 61"/>
            <p:cNvSpPr txBox="1">
              <a:spLocks noChangeArrowheads="1"/>
            </p:cNvSpPr>
            <p:nvPr/>
          </p:nvSpPr>
          <p:spPr bwMode="auto">
            <a:xfrm>
              <a:off x="2416" y="1827"/>
              <a:ext cx="2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 i="1">
                  <a:solidFill>
                    <a:schemeClr val="bg1"/>
                  </a:solidFill>
                  <a:latin typeface="Helvetica" charset="0"/>
                </a:rPr>
                <a:t>y</a:t>
              </a:r>
            </a:p>
          </p:txBody>
        </p:sp>
        <p:sp>
          <p:nvSpPr>
            <p:cNvPr id="13348" name="Line 23"/>
            <p:cNvSpPr>
              <a:spLocks noChangeShapeType="1"/>
            </p:cNvSpPr>
            <p:nvPr/>
          </p:nvSpPr>
          <p:spPr bwMode="auto">
            <a:xfrm>
              <a:off x="1563" y="2584"/>
              <a:ext cx="1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9" name="Line 25"/>
            <p:cNvSpPr>
              <a:spLocks noChangeShapeType="1"/>
            </p:cNvSpPr>
            <p:nvPr/>
          </p:nvSpPr>
          <p:spPr bwMode="auto">
            <a:xfrm>
              <a:off x="1563" y="3068"/>
              <a:ext cx="12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0" name="Line 27"/>
            <p:cNvSpPr>
              <a:spLocks noChangeShapeType="1"/>
            </p:cNvSpPr>
            <p:nvPr/>
          </p:nvSpPr>
          <p:spPr bwMode="auto">
            <a:xfrm>
              <a:off x="1563" y="3560"/>
              <a:ext cx="1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Line 32"/>
            <p:cNvSpPr>
              <a:spLocks noChangeShapeType="1"/>
            </p:cNvSpPr>
            <p:nvPr/>
          </p:nvSpPr>
          <p:spPr bwMode="auto">
            <a:xfrm>
              <a:off x="1563" y="2332"/>
              <a:ext cx="12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2" name="Line 33"/>
            <p:cNvSpPr>
              <a:spLocks noChangeShapeType="1"/>
            </p:cNvSpPr>
            <p:nvPr/>
          </p:nvSpPr>
          <p:spPr bwMode="auto">
            <a:xfrm>
              <a:off x="1563" y="2820"/>
              <a:ext cx="12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3" name="Line 34"/>
            <p:cNvSpPr>
              <a:spLocks noChangeShapeType="1"/>
            </p:cNvSpPr>
            <p:nvPr/>
          </p:nvSpPr>
          <p:spPr bwMode="auto">
            <a:xfrm>
              <a:off x="1563" y="3314"/>
              <a:ext cx="12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Line 37"/>
            <p:cNvSpPr>
              <a:spLocks noChangeShapeType="1"/>
            </p:cNvSpPr>
            <p:nvPr/>
          </p:nvSpPr>
          <p:spPr bwMode="auto">
            <a:xfrm>
              <a:off x="2207" y="1846"/>
              <a:ext cx="0" cy="19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5" name="Line 160"/>
            <p:cNvSpPr>
              <a:spLocks noChangeShapeType="1"/>
            </p:cNvSpPr>
            <p:nvPr/>
          </p:nvSpPr>
          <p:spPr bwMode="auto">
            <a:xfrm>
              <a:off x="1561" y="2074"/>
              <a:ext cx="1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6" name="Rectangle 161"/>
            <p:cNvSpPr>
              <a:spLocks noChangeArrowheads="1"/>
            </p:cNvSpPr>
            <p:nvPr/>
          </p:nvSpPr>
          <p:spPr bwMode="auto">
            <a:xfrm>
              <a:off x="1564" y="1840"/>
              <a:ext cx="1276" cy="19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 animBg="1" autoUpdateAnimBg="0"/>
      <p:bldP spid="7187" grpId="0" animBg="1"/>
      <p:bldP spid="7186" grpId="0" autoUpdateAnimBg="0"/>
      <p:bldP spid="7236" grpId="0" animBg="1"/>
      <p:bldP spid="7237" grpId="0" animBg="1"/>
      <p:bldP spid="7238" grpId="0" animBg="1"/>
      <p:bldP spid="7239" grpId="0" animBg="1"/>
      <p:bldP spid="7179" grpId="0" animBg="1"/>
      <p:bldP spid="7240" grpId="0" animBg="1"/>
      <p:bldP spid="72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"/>
          <p:cNvGrpSpPr>
            <a:grpSpLocks/>
          </p:cNvGrpSpPr>
          <p:nvPr/>
        </p:nvGrpSpPr>
        <p:grpSpPr bwMode="auto">
          <a:xfrm>
            <a:off x="185738" y="115888"/>
            <a:ext cx="6021387" cy="460375"/>
            <a:chOff x="1651" y="423"/>
            <a:chExt cx="3793" cy="290"/>
          </a:xfrm>
        </p:grpSpPr>
        <p:sp>
          <p:nvSpPr>
            <p:cNvPr id="14364" name="Text Box 4"/>
            <p:cNvSpPr txBox="1">
              <a:spLocks noChangeArrowheads="1"/>
            </p:cNvSpPr>
            <p:nvPr/>
          </p:nvSpPr>
          <p:spPr bwMode="auto">
            <a:xfrm>
              <a:off x="2518" y="432"/>
              <a:ext cx="29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Helvetica" charset="0"/>
                </a:rPr>
                <a:t>Graphing a Rational Function (</a:t>
              </a:r>
              <a:r>
                <a:rPr lang="en-US" altLang="en-US" sz="2000" b="1" i="1">
                  <a:latin typeface="Helvetica" charset="0"/>
                </a:rPr>
                <a:t>m</a:t>
              </a:r>
              <a:r>
                <a:rPr lang="en-US" altLang="en-US" sz="2000" b="1">
                  <a:latin typeface="Helvetica" charset="0"/>
                </a:rPr>
                <a:t> &gt; </a:t>
              </a:r>
              <a:r>
                <a:rPr lang="en-US" altLang="en-US" sz="2000" b="1" i="1">
                  <a:latin typeface="Helvetica" charset="0"/>
                </a:rPr>
                <a:t>n</a:t>
              </a:r>
              <a:r>
                <a:rPr lang="en-US" altLang="en-US" sz="2000" b="1">
                  <a:latin typeface="Helvetica" charset="0"/>
                </a:rPr>
                <a:t>)</a:t>
              </a:r>
            </a:p>
          </p:txBody>
        </p:sp>
        <p:pic>
          <p:nvPicPr>
            <p:cNvPr id="1436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" y="423"/>
              <a:ext cx="87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Line 6"/>
          <p:cNvSpPr>
            <a:spLocks noChangeShapeType="1"/>
          </p:cNvSpPr>
          <p:nvPr/>
        </p:nvSpPr>
        <p:spPr bwMode="auto">
          <a:xfrm>
            <a:off x="1616075" y="523875"/>
            <a:ext cx="7129463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37" name="Group 45"/>
          <p:cNvGrpSpPr>
            <a:grpSpLocks/>
          </p:cNvGrpSpPr>
          <p:nvPr/>
        </p:nvGrpSpPr>
        <p:grpSpPr bwMode="auto">
          <a:xfrm>
            <a:off x="209550" y="661988"/>
            <a:ext cx="3214688" cy="868362"/>
            <a:chOff x="132" y="417"/>
            <a:chExt cx="2025" cy="547"/>
          </a:xfrm>
        </p:grpSpPr>
        <p:sp>
          <p:nvSpPr>
            <p:cNvPr id="14359" name="Rectangle 7"/>
            <p:cNvSpPr>
              <a:spLocks noChangeArrowheads="1"/>
            </p:cNvSpPr>
            <p:nvPr/>
          </p:nvSpPr>
          <p:spPr bwMode="auto">
            <a:xfrm>
              <a:off x="132" y="417"/>
              <a:ext cx="2025" cy="5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4360" name="Rectangle 8"/>
            <p:cNvSpPr>
              <a:spLocks noChangeArrowheads="1"/>
            </p:cNvSpPr>
            <p:nvPr/>
          </p:nvSpPr>
          <p:spPr bwMode="auto">
            <a:xfrm>
              <a:off x="132" y="549"/>
              <a:ext cx="19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66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Graph</a:t>
              </a:r>
              <a:r>
                <a:rPr lang="en-US" altLang="en-US" sz="2400" i="1"/>
                <a:t>  y</a:t>
              </a:r>
              <a:r>
                <a:rPr lang="en-US" altLang="en-US" sz="2200"/>
                <a:t> =                      . </a:t>
              </a:r>
            </a:p>
          </p:txBody>
        </p:sp>
        <p:grpSp>
          <p:nvGrpSpPr>
            <p:cNvPr id="14361" name="Group 44"/>
            <p:cNvGrpSpPr>
              <a:grpSpLocks/>
            </p:cNvGrpSpPr>
            <p:nvPr/>
          </p:nvGrpSpPr>
          <p:grpSpPr bwMode="auto">
            <a:xfrm>
              <a:off x="1020" y="458"/>
              <a:ext cx="964" cy="506"/>
              <a:chOff x="1318" y="458"/>
              <a:chExt cx="964" cy="506"/>
            </a:xfrm>
          </p:grpSpPr>
          <p:sp>
            <p:nvSpPr>
              <p:cNvPr id="14362" name="Text Box 9"/>
              <p:cNvSpPr txBox="1">
                <a:spLocks noChangeArrowheads="1"/>
              </p:cNvSpPr>
              <p:nvPr/>
            </p:nvSpPr>
            <p:spPr bwMode="auto">
              <a:xfrm>
                <a:off x="1318" y="458"/>
                <a:ext cx="964" cy="5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lnSpc>
                    <a:spcPts val="28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i="1"/>
                  <a:t>x</a:t>
                </a:r>
                <a:r>
                  <a:rPr lang="en-US" altLang="en-US" sz="1000" b="1" i="1"/>
                  <a:t> </a:t>
                </a:r>
                <a:r>
                  <a:rPr lang="en-US" altLang="en-US" sz="2800" baseline="40000"/>
                  <a:t>2</a:t>
                </a:r>
                <a:r>
                  <a:rPr lang="en-US" altLang="en-US" sz="2400" b="1" baseline="40000"/>
                  <a:t> </a:t>
                </a:r>
                <a:r>
                  <a:rPr lang="en-US" altLang="en-US" sz="2400" i="1"/>
                  <a:t>–</a:t>
                </a:r>
                <a:r>
                  <a:rPr lang="en-US" altLang="en-US" sz="2400" b="1" i="1"/>
                  <a:t> </a:t>
                </a:r>
                <a:r>
                  <a:rPr lang="en-US" altLang="en-US" sz="2400"/>
                  <a:t>2</a:t>
                </a:r>
                <a:r>
                  <a:rPr lang="en-US" altLang="en-US" sz="2400" b="1" i="1"/>
                  <a:t>x </a:t>
                </a:r>
                <a:r>
                  <a:rPr lang="en-US" altLang="en-US" sz="2400" i="1"/>
                  <a:t>– </a:t>
                </a:r>
                <a:r>
                  <a:rPr lang="en-US" altLang="en-US" sz="2400"/>
                  <a:t>3</a:t>
                </a:r>
              </a:p>
              <a:p>
                <a:pPr algn="ctr">
                  <a:lnSpc>
                    <a:spcPts val="28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i="1"/>
                  <a:t>x</a:t>
                </a:r>
                <a:r>
                  <a:rPr lang="en-US" altLang="en-US" sz="2400" b="1"/>
                  <a:t> </a:t>
                </a:r>
                <a:r>
                  <a:rPr lang="en-US" altLang="en-US" sz="2400"/>
                  <a:t>+ 4</a:t>
                </a:r>
                <a:endParaRPr lang="en-US" altLang="en-US" sz="2400" i="1"/>
              </a:p>
            </p:txBody>
          </p:sp>
          <p:sp>
            <p:nvSpPr>
              <p:cNvPr id="14363" name="Line 10"/>
              <p:cNvSpPr>
                <a:spLocks noChangeShapeType="1"/>
              </p:cNvSpPr>
              <p:nvPr/>
            </p:nvSpPr>
            <p:spPr bwMode="auto">
              <a:xfrm>
                <a:off x="1353" y="701"/>
                <a:ext cx="85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09550" y="2382838"/>
            <a:ext cx="4862513" cy="8810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803275"/>
            <a:ext cx="3692525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6" name="Oval 34"/>
          <p:cNvSpPr>
            <a:spLocks noChangeArrowheads="1"/>
          </p:cNvSpPr>
          <p:nvPr/>
        </p:nvSpPr>
        <p:spPr bwMode="auto">
          <a:xfrm>
            <a:off x="7200900" y="1958975"/>
            <a:ext cx="103188" cy="10001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8227" name="Oval 35"/>
          <p:cNvSpPr>
            <a:spLocks noChangeArrowheads="1"/>
          </p:cNvSpPr>
          <p:nvPr/>
        </p:nvSpPr>
        <p:spPr bwMode="auto">
          <a:xfrm>
            <a:off x="6934200" y="1958975"/>
            <a:ext cx="103188" cy="10001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209550" y="4721225"/>
            <a:ext cx="8637588" cy="127158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209550" y="4721225"/>
            <a:ext cx="8637588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The degree of the numerator </a:t>
            </a:r>
            <a:r>
              <a:rPr lang="en-US" altLang="en-US" sz="2400"/>
              <a:t>(2)</a:t>
            </a:r>
            <a:r>
              <a:rPr lang="en-US" altLang="en-US" sz="2000"/>
              <a:t> is greater than the degree of the denominator </a:t>
            </a:r>
            <a:r>
              <a:rPr lang="en-US" altLang="en-US" sz="2400"/>
              <a:t>(1)</a:t>
            </a:r>
            <a:r>
              <a:rPr lang="en-US" altLang="en-US" sz="2000"/>
              <a:t>, so there is no horizontal asymptote and the end behavior of the graph of  </a:t>
            </a:r>
            <a:r>
              <a:rPr lang="en-US" altLang="en-US" sz="2200" b="1" i="1"/>
              <a:t>f</a:t>
            </a:r>
            <a:r>
              <a:rPr lang="en-US" altLang="en-US" sz="2200" i="1"/>
              <a:t>  </a:t>
            </a:r>
            <a:r>
              <a:rPr lang="en-US" altLang="en-US" sz="2200"/>
              <a:t>is the same as the end behavior of the graph of </a:t>
            </a:r>
            <a:r>
              <a:rPr lang="en-US" altLang="en-US" sz="2400" b="1" i="1"/>
              <a:t>y</a:t>
            </a:r>
            <a:r>
              <a:rPr lang="en-US" altLang="en-US" sz="2400"/>
              <a:t> = </a:t>
            </a:r>
            <a:r>
              <a:rPr lang="en-US" altLang="en-US" sz="2400" b="1" i="1"/>
              <a:t>x</a:t>
            </a:r>
            <a:r>
              <a:rPr lang="en-US" altLang="en-US" sz="1000" b="1" i="1"/>
              <a:t> </a:t>
            </a:r>
            <a:r>
              <a:rPr lang="en-US" altLang="en-US" sz="2800" baseline="40000"/>
              <a:t>2 –</a:t>
            </a:r>
            <a:r>
              <a:rPr lang="en-US" altLang="en-US" sz="2000" baseline="40000"/>
              <a:t> </a:t>
            </a:r>
            <a:r>
              <a:rPr lang="en-US" altLang="en-US" sz="2800" baseline="40000"/>
              <a:t>1 </a:t>
            </a:r>
            <a:r>
              <a:rPr lang="en-US" altLang="en-US" sz="2400"/>
              <a:t>= </a:t>
            </a:r>
            <a:r>
              <a:rPr lang="en-US" altLang="en-US" sz="2400" b="1" i="1"/>
              <a:t>x</a:t>
            </a:r>
            <a:r>
              <a:rPr lang="en-US" altLang="en-US" sz="2200"/>
              <a:t>. </a:t>
            </a:r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209550" y="3549650"/>
            <a:ext cx="4862513" cy="8858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pic>
        <p:nvPicPr>
          <p:cNvPr id="14348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8" name="Rectangle 46"/>
          <p:cNvSpPr>
            <a:spLocks noChangeArrowheads="1"/>
          </p:cNvSpPr>
          <p:nvPr/>
        </p:nvSpPr>
        <p:spPr bwMode="auto">
          <a:xfrm>
            <a:off x="212725" y="1776413"/>
            <a:ext cx="1447800" cy="419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8239" name="Rectangle 47"/>
          <p:cNvSpPr>
            <a:spLocks noChangeArrowheads="1"/>
          </p:cNvSpPr>
          <p:nvPr/>
        </p:nvSpPr>
        <p:spPr bwMode="auto">
          <a:xfrm>
            <a:off x="209550" y="1800225"/>
            <a:ext cx="1411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Helvetica" charset="0"/>
              </a:rPr>
              <a:t>S</a:t>
            </a:r>
            <a:r>
              <a:rPr lang="en-US" altLang="en-US" sz="1800" b="1">
                <a:latin typeface="Helvetica" charset="0"/>
              </a:rPr>
              <a:t>OLUTION</a:t>
            </a:r>
            <a:r>
              <a:rPr lang="en-US" altLang="en-US" sz="2400" b="1"/>
              <a:t>  </a:t>
            </a:r>
          </a:p>
        </p:txBody>
      </p:sp>
      <p:sp>
        <p:nvSpPr>
          <p:cNvPr id="8243" name="Rectangle 51"/>
          <p:cNvSpPr>
            <a:spLocks noChangeArrowheads="1"/>
          </p:cNvSpPr>
          <p:nvPr/>
        </p:nvSpPr>
        <p:spPr bwMode="auto">
          <a:xfrm>
            <a:off x="0" y="2303463"/>
            <a:ext cx="5114925" cy="1055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3759200" y="2817813"/>
            <a:ext cx="211138" cy="3317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4392613" y="2817813"/>
            <a:ext cx="357187" cy="3317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209550" y="2382838"/>
            <a:ext cx="47704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The numerator can be factored as </a:t>
            </a:r>
            <a:r>
              <a:rPr lang="en-US" altLang="en-US" sz="2400"/>
              <a:t>(</a:t>
            </a:r>
            <a:r>
              <a:rPr lang="en-US" altLang="en-US" sz="800"/>
              <a:t> </a:t>
            </a:r>
            <a:r>
              <a:rPr lang="en-US" altLang="en-US" sz="2400" b="1" i="1"/>
              <a:t>x</a:t>
            </a:r>
            <a:r>
              <a:rPr lang="en-US" altLang="en-US" sz="2400"/>
              <a:t> </a:t>
            </a:r>
            <a:r>
              <a:rPr lang="en-US" altLang="en-US" sz="2400" i="1"/>
              <a:t>– </a:t>
            </a:r>
            <a:r>
              <a:rPr lang="en-US" altLang="en-US" sz="2400"/>
              <a:t>3)</a:t>
            </a:r>
            <a:endParaRPr lang="en-US" altLang="en-US" sz="2200"/>
          </a:p>
          <a:p>
            <a:pPr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en-US" altLang="en-US" sz="2200"/>
              <a:t>and </a:t>
            </a:r>
            <a:r>
              <a:rPr lang="en-US" altLang="en-US" sz="2400"/>
              <a:t>(</a:t>
            </a:r>
            <a:r>
              <a:rPr lang="en-US" altLang="en-US" sz="800"/>
              <a:t> </a:t>
            </a:r>
            <a:r>
              <a:rPr lang="en-US" altLang="en-US" sz="2400" b="1" i="1"/>
              <a:t>x</a:t>
            </a:r>
            <a:r>
              <a:rPr lang="en-US" altLang="en-US" sz="2400"/>
              <a:t> + 1);</a:t>
            </a:r>
            <a:r>
              <a:rPr lang="en-US" altLang="en-US" sz="2000"/>
              <a:t> the </a:t>
            </a:r>
            <a:r>
              <a:rPr lang="en-US" altLang="en-US" sz="2400" i="1"/>
              <a:t>x</a:t>
            </a:r>
            <a:r>
              <a:rPr lang="en-US" altLang="en-US" sz="2000"/>
              <a:t>-intercepts are </a:t>
            </a:r>
            <a:r>
              <a:rPr lang="en-US" altLang="en-US" sz="2400"/>
              <a:t>3</a:t>
            </a:r>
            <a:r>
              <a:rPr lang="en-US" altLang="en-US" sz="2000"/>
              <a:t> and </a:t>
            </a:r>
            <a:r>
              <a:rPr lang="en-US" altLang="en-US" sz="2400" i="1"/>
              <a:t>–</a:t>
            </a:r>
            <a:r>
              <a:rPr lang="en-US" altLang="en-US" sz="2400"/>
              <a:t>1</a:t>
            </a:r>
            <a:r>
              <a:rPr lang="en-US" altLang="en-US" sz="2000"/>
              <a:t>.</a:t>
            </a:r>
          </a:p>
        </p:txBody>
      </p:sp>
      <p:sp>
        <p:nvSpPr>
          <p:cNvPr id="8244" name="Rectangle 52"/>
          <p:cNvSpPr>
            <a:spLocks noChangeArrowheads="1"/>
          </p:cNvSpPr>
          <p:nvPr/>
        </p:nvSpPr>
        <p:spPr bwMode="auto">
          <a:xfrm>
            <a:off x="0" y="3478213"/>
            <a:ext cx="5140325" cy="1068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3619500" y="3981450"/>
            <a:ext cx="898525" cy="3317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209550" y="3549650"/>
            <a:ext cx="48196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The only zero of the denominator is </a:t>
            </a:r>
            <a:r>
              <a:rPr lang="en-US" altLang="en-US" sz="2400" i="1"/>
              <a:t>–</a:t>
            </a:r>
            <a:r>
              <a:rPr lang="en-US" altLang="en-US" sz="1000" i="1"/>
              <a:t> </a:t>
            </a:r>
            <a:r>
              <a:rPr lang="en-US" altLang="en-US" sz="2400"/>
              <a:t>4</a:t>
            </a:r>
            <a:r>
              <a:rPr lang="en-US" altLang="en-US" sz="2200"/>
              <a:t>, so</a:t>
            </a:r>
            <a:br>
              <a:rPr lang="en-US" altLang="en-US" sz="2200"/>
            </a:br>
            <a:r>
              <a:rPr lang="en-US" altLang="en-US" sz="2200"/>
              <a:t>the only vertical asymptote is </a:t>
            </a:r>
            <a:r>
              <a:rPr lang="en-US" altLang="en-US" sz="2400" b="1" i="1"/>
              <a:t>x</a:t>
            </a:r>
            <a:r>
              <a:rPr lang="en-US" altLang="en-US" sz="2400"/>
              <a:t> =</a:t>
            </a:r>
            <a:r>
              <a:rPr lang="en-US" altLang="en-US" sz="2200"/>
              <a:t> </a:t>
            </a:r>
            <a:r>
              <a:rPr lang="en-US" altLang="en-US" sz="2400" i="1"/>
              <a:t>–</a:t>
            </a:r>
            <a:r>
              <a:rPr lang="en-US" altLang="en-US" sz="1200" i="1"/>
              <a:t> </a:t>
            </a:r>
            <a:r>
              <a:rPr lang="en-US" altLang="en-US" sz="2400"/>
              <a:t>4</a:t>
            </a:r>
            <a:r>
              <a:rPr lang="en-US" altLang="en-US" sz="800"/>
              <a:t> </a:t>
            </a:r>
            <a:r>
              <a:rPr lang="en-US" altLang="en-US" sz="2000"/>
              <a:t>.</a:t>
            </a:r>
          </a:p>
        </p:txBody>
      </p:sp>
      <p:sp>
        <p:nvSpPr>
          <p:cNvPr id="8245" name="Line 53"/>
          <p:cNvSpPr>
            <a:spLocks noChangeShapeType="1"/>
          </p:cNvSpPr>
          <p:nvPr/>
        </p:nvSpPr>
        <p:spPr bwMode="auto">
          <a:xfrm rot="-5400000">
            <a:off x="5110163" y="2595562"/>
            <a:ext cx="3505200" cy="31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0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  <p:bldP spid="8226" grpId="0" animBg="1"/>
      <p:bldP spid="8227" grpId="0" animBg="1"/>
      <p:bldP spid="8206" grpId="0" animBg="1"/>
      <p:bldP spid="8229" grpId="0" autoUpdateAnimBg="0"/>
      <p:bldP spid="8231" grpId="0" animBg="1"/>
      <p:bldP spid="8238" grpId="0" animBg="1"/>
      <p:bldP spid="8239" grpId="0" autoUpdateAnimBg="0"/>
      <p:bldP spid="8243" grpId="0" animBg="1"/>
      <p:bldP spid="8211" grpId="0" animBg="1"/>
      <p:bldP spid="8225" grpId="0" animBg="1"/>
      <p:bldP spid="8212" grpId="0" autoUpdateAnimBg="0"/>
      <p:bldP spid="8244" grpId="0" animBg="1"/>
      <p:bldP spid="8232" grpId="0" animBg="1"/>
      <p:bldP spid="8234" grpId="0" autoUpdateAnimBg="0"/>
      <p:bldP spid="82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803275"/>
            <a:ext cx="3692525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15"/>
          <p:cNvSpPr>
            <a:spLocks noChangeShapeType="1"/>
          </p:cNvSpPr>
          <p:nvPr/>
        </p:nvSpPr>
        <p:spPr bwMode="auto">
          <a:xfrm rot="-5400000">
            <a:off x="5110163" y="2595562"/>
            <a:ext cx="3505200" cy="31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4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3"/>
          <p:cNvGrpSpPr>
            <a:grpSpLocks/>
          </p:cNvGrpSpPr>
          <p:nvPr/>
        </p:nvGrpSpPr>
        <p:grpSpPr bwMode="auto">
          <a:xfrm>
            <a:off x="185738" y="115888"/>
            <a:ext cx="6021387" cy="460375"/>
            <a:chOff x="1651" y="423"/>
            <a:chExt cx="3793" cy="290"/>
          </a:xfrm>
        </p:grpSpPr>
        <p:sp>
          <p:nvSpPr>
            <p:cNvPr id="15435" name="Text Box 4"/>
            <p:cNvSpPr txBox="1">
              <a:spLocks noChangeArrowheads="1"/>
            </p:cNvSpPr>
            <p:nvPr/>
          </p:nvSpPr>
          <p:spPr bwMode="auto">
            <a:xfrm>
              <a:off x="2518" y="432"/>
              <a:ext cx="29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Helvetica" charset="0"/>
                </a:rPr>
                <a:t>Graphing a Rational Function (</a:t>
              </a:r>
              <a:r>
                <a:rPr lang="en-US" altLang="en-US" sz="2000" b="1" i="1">
                  <a:latin typeface="Helvetica" charset="0"/>
                </a:rPr>
                <a:t>m</a:t>
              </a:r>
              <a:r>
                <a:rPr lang="en-US" altLang="en-US" sz="2000" b="1">
                  <a:latin typeface="Helvetica" charset="0"/>
                </a:rPr>
                <a:t> &gt; </a:t>
              </a:r>
              <a:r>
                <a:rPr lang="en-US" altLang="en-US" sz="2000" b="1" i="1">
                  <a:latin typeface="Helvetica" charset="0"/>
                </a:rPr>
                <a:t>n</a:t>
              </a:r>
              <a:r>
                <a:rPr lang="en-US" altLang="en-US" sz="2000" b="1">
                  <a:latin typeface="Helvetica" charset="0"/>
                </a:rPr>
                <a:t>)</a:t>
              </a:r>
            </a:p>
          </p:txBody>
        </p:sp>
        <p:pic>
          <p:nvPicPr>
            <p:cNvPr id="1543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" y="423"/>
              <a:ext cx="87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616075" y="523875"/>
            <a:ext cx="7129463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211138" y="1776413"/>
            <a:ext cx="4367212" cy="73501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211138" y="1776413"/>
            <a:ext cx="43672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To draw the graph, plot points to the </a:t>
            </a:r>
            <a:br>
              <a:rPr lang="en-US" altLang="en-US" sz="2000"/>
            </a:br>
            <a:r>
              <a:rPr lang="en-US" altLang="en-US" sz="2000"/>
              <a:t>left and right of the vertical asymptote. </a:t>
            </a:r>
          </a:p>
        </p:txBody>
      </p:sp>
      <p:grpSp>
        <p:nvGrpSpPr>
          <p:cNvPr id="9283" name="Group 67"/>
          <p:cNvGrpSpPr>
            <a:grpSpLocks/>
          </p:cNvGrpSpPr>
          <p:nvPr/>
        </p:nvGrpSpPr>
        <p:grpSpPr bwMode="auto">
          <a:xfrm>
            <a:off x="488950" y="3065463"/>
            <a:ext cx="1955800" cy="1155700"/>
            <a:chOff x="324" y="1961"/>
            <a:chExt cx="1232" cy="683"/>
          </a:xfrm>
        </p:grpSpPr>
        <p:sp>
          <p:nvSpPr>
            <p:cNvPr id="15433" name="Text Box 39"/>
            <p:cNvSpPr txBox="1">
              <a:spLocks noChangeArrowheads="1"/>
            </p:cNvSpPr>
            <p:nvPr/>
          </p:nvSpPr>
          <p:spPr bwMode="auto">
            <a:xfrm>
              <a:off x="324" y="2081"/>
              <a:ext cx="1003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To the left of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 i="1">
                  <a:solidFill>
                    <a:srgbClr val="0A50A1"/>
                  </a:solidFill>
                  <a:latin typeface="Helvetica" charset="0"/>
                </a:rPr>
                <a:t>x</a:t>
              </a: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 = –</a:t>
              </a:r>
              <a:r>
                <a:rPr lang="en-US" altLang="en-US" sz="1000">
                  <a:solidFill>
                    <a:srgbClr val="0A50A1"/>
                  </a:solidFill>
                  <a:latin typeface="Helvetica" charset="0"/>
                </a:rPr>
                <a:t> </a:t>
              </a: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15434" name="AutoShape 40"/>
            <p:cNvSpPr>
              <a:spLocks/>
            </p:cNvSpPr>
            <p:nvPr/>
          </p:nvSpPr>
          <p:spPr bwMode="auto">
            <a:xfrm>
              <a:off x="1436" y="1961"/>
              <a:ext cx="120" cy="683"/>
            </a:xfrm>
            <a:prstGeom prst="leftBrace">
              <a:avLst>
                <a:gd name="adj1" fmla="val 4743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9284" name="Group 68"/>
          <p:cNvGrpSpPr>
            <a:grpSpLocks/>
          </p:cNvGrpSpPr>
          <p:nvPr/>
        </p:nvGrpSpPr>
        <p:grpSpPr bwMode="auto">
          <a:xfrm>
            <a:off x="336550" y="4243388"/>
            <a:ext cx="2105025" cy="1955800"/>
            <a:chOff x="228" y="2673"/>
            <a:chExt cx="1326" cy="1133"/>
          </a:xfrm>
        </p:grpSpPr>
        <p:sp>
          <p:nvSpPr>
            <p:cNvPr id="15431" name="AutoShape 41"/>
            <p:cNvSpPr>
              <a:spLocks/>
            </p:cNvSpPr>
            <p:nvPr/>
          </p:nvSpPr>
          <p:spPr bwMode="auto">
            <a:xfrm>
              <a:off x="1434" y="2673"/>
              <a:ext cx="120" cy="1133"/>
            </a:xfrm>
            <a:prstGeom prst="leftBrace">
              <a:avLst>
                <a:gd name="adj1" fmla="val 7868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32" name="Text Box 42"/>
            <p:cNvSpPr txBox="1">
              <a:spLocks noChangeArrowheads="1"/>
            </p:cNvSpPr>
            <p:nvPr/>
          </p:nvSpPr>
          <p:spPr bwMode="auto">
            <a:xfrm>
              <a:off x="228" y="3021"/>
              <a:ext cx="1101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To the right of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 i="1">
                  <a:solidFill>
                    <a:srgbClr val="0A50A1"/>
                  </a:solidFill>
                  <a:latin typeface="Helvetica" charset="0"/>
                </a:rPr>
                <a:t>x</a:t>
              </a: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 = –</a:t>
              </a:r>
              <a:r>
                <a:rPr lang="en-US" altLang="en-US" sz="1000">
                  <a:solidFill>
                    <a:srgbClr val="0A50A1"/>
                  </a:solidFill>
                  <a:latin typeface="Helvetica" charset="0"/>
                </a:rPr>
                <a:t> </a:t>
              </a: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4</a:t>
              </a:r>
            </a:p>
          </p:txBody>
        </p:sp>
      </p:grpSp>
      <p:grpSp>
        <p:nvGrpSpPr>
          <p:cNvPr id="15371" name="Group 61"/>
          <p:cNvGrpSpPr>
            <a:grpSpLocks/>
          </p:cNvGrpSpPr>
          <p:nvPr/>
        </p:nvGrpSpPr>
        <p:grpSpPr bwMode="auto">
          <a:xfrm>
            <a:off x="209550" y="661988"/>
            <a:ext cx="3214688" cy="868362"/>
            <a:chOff x="132" y="417"/>
            <a:chExt cx="2025" cy="547"/>
          </a:xfrm>
        </p:grpSpPr>
        <p:sp>
          <p:nvSpPr>
            <p:cNvPr id="15426" name="Rectangle 62"/>
            <p:cNvSpPr>
              <a:spLocks noChangeArrowheads="1"/>
            </p:cNvSpPr>
            <p:nvPr/>
          </p:nvSpPr>
          <p:spPr bwMode="auto">
            <a:xfrm>
              <a:off x="132" y="417"/>
              <a:ext cx="2025" cy="5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27" name="Rectangle 63"/>
            <p:cNvSpPr>
              <a:spLocks noChangeArrowheads="1"/>
            </p:cNvSpPr>
            <p:nvPr/>
          </p:nvSpPr>
          <p:spPr bwMode="auto">
            <a:xfrm>
              <a:off x="132" y="549"/>
              <a:ext cx="19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66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Graph</a:t>
              </a:r>
              <a:r>
                <a:rPr lang="en-US" altLang="en-US" sz="2400" i="1"/>
                <a:t>  y</a:t>
              </a:r>
              <a:r>
                <a:rPr lang="en-US" altLang="en-US" sz="2200"/>
                <a:t> =                      . </a:t>
              </a:r>
            </a:p>
          </p:txBody>
        </p:sp>
        <p:grpSp>
          <p:nvGrpSpPr>
            <p:cNvPr id="15428" name="Group 64"/>
            <p:cNvGrpSpPr>
              <a:grpSpLocks/>
            </p:cNvGrpSpPr>
            <p:nvPr/>
          </p:nvGrpSpPr>
          <p:grpSpPr bwMode="auto">
            <a:xfrm>
              <a:off x="1020" y="458"/>
              <a:ext cx="964" cy="506"/>
              <a:chOff x="1318" y="458"/>
              <a:chExt cx="964" cy="506"/>
            </a:xfrm>
          </p:grpSpPr>
          <p:sp>
            <p:nvSpPr>
              <p:cNvPr id="15429" name="Text Box 65"/>
              <p:cNvSpPr txBox="1">
                <a:spLocks noChangeArrowheads="1"/>
              </p:cNvSpPr>
              <p:nvPr/>
            </p:nvSpPr>
            <p:spPr bwMode="auto">
              <a:xfrm>
                <a:off x="1318" y="458"/>
                <a:ext cx="964" cy="5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lnSpc>
                    <a:spcPts val="28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i="1"/>
                  <a:t>x</a:t>
                </a:r>
                <a:r>
                  <a:rPr lang="en-US" altLang="en-US" sz="1000" b="1" i="1"/>
                  <a:t> </a:t>
                </a:r>
                <a:r>
                  <a:rPr lang="en-US" altLang="en-US" sz="2800" baseline="40000"/>
                  <a:t>2</a:t>
                </a:r>
                <a:r>
                  <a:rPr lang="en-US" altLang="en-US" sz="2400" b="1" baseline="40000"/>
                  <a:t> </a:t>
                </a:r>
                <a:r>
                  <a:rPr lang="en-US" altLang="en-US" sz="2400" i="1"/>
                  <a:t>–</a:t>
                </a:r>
                <a:r>
                  <a:rPr lang="en-US" altLang="en-US" sz="2400" b="1" i="1"/>
                  <a:t> </a:t>
                </a:r>
                <a:r>
                  <a:rPr lang="en-US" altLang="en-US" sz="2400"/>
                  <a:t>2</a:t>
                </a:r>
                <a:r>
                  <a:rPr lang="en-US" altLang="en-US" sz="2400" b="1" i="1"/>
                  <a:t>x </a:t>
                </a:r>
                <a:r>
                  <a:rPr lang="en-US" altLang="en-US" sz="2400" i="1"/>
                  <a:t>– </a:t>
                </a:r>
                <a:r>
                  <a:rPr lang="en-US" altLang="en-US" sz="2400"/>
                  <a:t>3</a:t>
                </a:r>
              </a:p>
              <a:p>
                <a:pPr algn="ctr">
                  <a:lnSpc>
                    <a:spcPts val="28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i="1"/>
                  <a:t>x</a:t>
                </a:r>
                <a:r>
                  <a:rPr lang="en-US" altLang="en-US" sz="2400" b="1"/>
                  <a:t> </a:t>
                </a:r>
                <a:r>
                  <a:rPr lang="en-US" altLang="en-US" sz="2400"/>
                  <a:t>+ 4</a:t>
                </a:r>
                <a:endParaRPr lang="en-US" altLang="en-US" sz="2400" i="1"/>
              </a:p>
            </p:txBody>
          </p:sp>
          <p:sp>
            <p:nvSpPr>
              <p:cNvPr id="15430" name="Line 66"/>
              <p:cNvSpPr>
                <a:spLocks noChangeShapeType="1"/>
              </p:cNvSpPr>
              <p:nvPr/>
            </p:nvSpPr>
            <p:spPr bwMode="auto">
              <a:xfrm>
                <a:off x="1353" y="701"/>
                <a:ext cx="85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85" name="Rectangle 69"/>
          <p:cNvSpPr>
            <a:spLocks noChangeArrowheads="1"/>
          </p:cNvSpPr>
          <p:nvPr/>
        </p:nvSpPr>
        <p:spPr bwMode="auto">
          <a:xfrm>
            <a:off x="2549525" y="2665413"/>
            <a:ext cx="2028825" cy="3544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0" dir="8587806" algn="ctr" rotWithShape="0">
              <a:schemeClr val="folHlink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  <a:latin typeface="Helvetica" charset="0"/>
            </a:endParaRPr>
          </a:p>
        </p:txBody>
      </p:sp>
      <p:grpSp>
        <p:nvGrpSpPr>
          <p:cNvPr id="9330" name="Group 114"/>
          <p:cNvGrpSpPr>
            <a:grpSpLocks/>
          </p:cNvGrpSpPr>
          <p:nvPr/>
        </p:nvGrpSpPr>
        <p:grpSpPr bwMode="auto">
          <a:xfrm>
            <a:off x="2551113" y="3051175"/>
            <a:ext cx="2019300" cy="393700"/>
            <a:chOff x="1570" y="2079"/>
            <a:chExt cx="1272" cy="248"/>
          </a:xfrm>
        </p:grpSpPr>
        <p:sp>
          <p:nvSpPr>
            <p:cNvPr id="15424" name="Rectangle 115"/>
            <p:cNvSpPr>
              <a:spLocks noChangeArrowheads="1"/>
            </p:cNvSpPr>
            <p:nvPr/>
          </p:nvSpPr>
          <p:spPr bwMode="auto">
            <a:xfrm>
              <a:off x="1570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25" name="Rectangle 116"/>
            <p:cNvSpPr>
              <a:spLocks noChangeArrowheads="1"/>
            </p:cNvSpPr>
            <p:nvPr/>
          </p:nvSpPr>
          <p:spPr bwMode="auto">
            <a:xfrm>
              <a:off x="2212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9333" name="Group 117"/>
          <p:cNvGrpSpPr>
            <a:grpSpLocks/>
          </p:cNvGrpSpPr>
          <p:nvPr/>
        </p:nvGrpSpPr>
        <p:grpSpPr bwMode="auto">
          <a:xfrm>
            <a:off x="2559050" y="3455988"/>
            <a:ext cx="2019300" cy="393700"/>
            <a:chOff x="1570" y="2079"/>
            <a:chExt cx="1272" cy="248"/>
          </a:xfrm>
        </p:grpSpPr>
        <p:sp>
          <p:nvSpPr>
            <p:cNvPr id="15422" name="Rectangle 118"/>
            <p:cNvSpPr>
              <a:spLocks noChangeArrowheads="1"/>
            </p:cNvSpPr>
            <p:nvPr/>
          </p:nvSpPr>
          <p:spPr bwMode="auto">
            <a:xfrm>
              <a:off x="1570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23" name="Rectangle 119"/>
            <p:cNvSpPr>
              <a:spLocks noChangeArrowheads="1"/>
            </p:cNvSpPr>
            <p:nvPr/>
          </p:nvSpPr>
          <p:spPr bwMode="auto">
            <a:xfrm>
              <a:off x="2212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9336" name="Group 120"/>
          <p:cNvGrpSpPr>
            <a:grpSpLocks/>
          </p:cNvGrpSpPr>
          <p:nvPr/>
        </p:nvGrpSpPr>
        <p:grpSpPr bwMode="auto">
          <a:xfrm>
            <a:off x="2574925" y="3871913"/>
            <a:ext cx="1984375" cy="334962"/>
            <a:chOff x="1570" y="2079"/>
            <a:chExt cx="1272" cy="248"/>
          </a:xfrm>
        </p:grpSpPr>
        <p:sp>
          <p:nvSpPr>
            <p:cNvPr id="15420" name="Rectangle 121"/>
            <p:cNvSpPr>
              <a:spLocks noChangeArrowheads="1"/>
            </p:cNvSpPr>
            <p:nvPr/>
          </p:nvSpPr>
          <p:spPr bwMode="auto">
            <a:xfrm>
              <a:off x="1570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21" name="Rectangle 122"/>
            <p:cNvSpPr>
              <a:spLocks noChangeArrowheads="1"/>
            </p:cNvSpPr>
            <p:nvPr/>
          </p:nvSpPr>
          <p:spPr bwMode="auto">
            <a:xfrm>
              <a:off x="2212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9339" name="Group 123"/>
          <p:cNvGrpSpPr>
            <a:grpSpLocks/>
          </p:cNvGrpSpPr>
          <p:nvPr/>
        </p:nvGrpSpPr>
        <p:grpSpPr bwMode="auto">
          <a:xfrm>
            <a:off x="2573338" y="4248150"/>
            <a:ext cx="1974850" cy="358775"/>
            <a:chOff x="1570" y="2079"/>
            <a:chExt cx="1272" cy="248"/>
          </a:xfrm>
        </p:grpSpPr>
        <p:sp>
          <p:nvSpPr>
            <p:cNvPr id="15418" name="Rectangle 124"/>
            <p:cNvSpPr>
              <a:spLocks noChangeArrowheads="1"/>
            </p:cNvSpPr>
            <p:nvPr/>
          </p:nvSpPr>
          <p:spPr bwMode="auto">
            <a:xfrm>
              <a:off x="1570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19" name="Rectangle 125"/>
            <p:cNvSpPr>
              <a:spLocks noChangeArrowheads="1"/>
            </p:cNvSpPr>
            <p:nvPr/>
          </p:nvSpPr>
          <p:spPr bwMode="auto">
            <a:xfrm>
              <a:off x="2212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9342" name="Group 126"/>
          <p:cNvGrpSpPr>
            <a:grpSpLocks/>
          </p:cNvGrpSpPr>
          <p:nvPr/>
        </p:nvGrpSpPr>
        <p:grpSpPr bwMode="auto">
          <a:xfrm>
            <a:off x="2576513" y="4629150"/>
            <a:ext cx="1971675" cy="369888"/>
            <a:chOff x="1570" y="2079"/>
            <a:chExt cx="1272" cy="248"/>
          </a:xfrm>
        </p:grpSpPr>
        <p:sp>
          <p:nvSpPr>
            <p:cNvPr id="15416" name="Rectangle 127"/>
            <p:cNvSpPr>
              <a:spLocks noChangeArrowheads="1"/>
            </p:cNvSpPr>
            <p:nvPr/>
          </p:nvSpPr>
          <p:spPr bwMode="auto">
            <a:xfrm>
              <a:off x="1570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17" name="Rectangle 128"/>
            <p:cNvSpPr>
              <a:spLocks noChangeArrowheads="1"/>
            </p:cNvSpPr>
            <p:nvPr/>
          </p:nvSpPr>
          <p:spPr bwMode="auto">
            <a:xfrm>
              <a:off x="2212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9345" name="Group 129"/>
          <p:cNvGrpSpPr>
            <a:grpSpLocks/>
          </p:cNvGrpSpPr>
          <p:nvPr/>
        </p:nvGrpSpPr>
        <p:grpSpPr bwMode="auto">
          <a:xfrm>
            <a:off x="2574925" y="5010150"/>
            <a:ext cx="1984375" cy="393700"/>
            <a:chOff x="1570" y="2079"/>
            <a:chExt cx="1272" cy="248"/>
          </a:xfrm>
        </p:grpSpPr>
        <p:sp>
          <p:nvSpPr>
            <p:cNvPr id="15414" name="Rectangle 130"/>
            <p:cNvSpPr>
              <a:spLocks noChangeArrowheads="1"/>
            </p:cNvSpPr>
            <p:nvPr/>
          </p:nvSpPr>
          <p:spPr bwMode="auto">
            <a:xfrm>
              <a:off x="1570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15" name="Rectangle 131"/>
            <p:cNvSpPr>
              <a:spLocks noChangeArrowheads="1"/>
            </p:cNvSpPr>
            <p:nvPr/>
          </p:nvSpPr>
          <p:spPr bwMode="auto">
            <a:xfrm>
              <a:off x="2212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9348" name="Group 132"/>
          <p:cNvGrpSpPr>
            <a:grpSpLocks/>
          </p:cNvGrpSpPr>
          <p:nvPr/>
        </p:nvGrpSpPr>
        <p:grpSpPr bwMode="auto">
          <a:xfrm>
            <a:off x="2560638" y="5411788"/>
            <a:ext cx="1984375" cy="393700"/>
            <a:chOff x="1570" y="2079"/>
            <a:chExt cx="1272" cy="248"/>
          </a:xfrm>
        </p:grpSpPr>
        <p:sp>
          <p:nvSpPr>
            <p:cNvPr id="15412" name="Rectangle 133"/>
            <p:cNvSpPr>
              <a:spLocks noChangeArrowheads="1"/>
            </p:cNvSpPr>
            <p:nvPr/>
          </p:nvSpPr>
          <p:spPr bwMode="auto">
            <a:xfrm>
              <a:off x="1570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13" name="Rectangle 134"/>
            <p:cNvSpPr>
              <a:spLocks noChangeArrowheads="1"/>
            </p:cNvSpPr>
            <p:nvPr/>
          </p:nvSpPr>
          <p:spPr bwMode="auto">
            <a:xfrm>
              <a:off x="2212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9351" name="Group 135"/>
          <p:cNvGrpSpPr>
            <a:grpSpLocks/>
          </p:cNvGrpSpPr>
          <p:nvPr/>
        </p:nvGrpSpPr>
        <p:grpSpPr bwMode="auto">
          <a:xfrm>
            <a:off x="2573338" y="5815013"/>
            <a:ext cx="1984375" cy="393700"/>
            <a:chOff x="1570" y="2079"/>
            <a:chExt cx="1272" cy="248"/>
          </a:xfrm>
        </p:grpSpPr>
        <p:sp>
          <p:nvSpPr>
            <p:cNvPr id="15410" name="Rectangle 136"/>
            <p:cNvSpPr>
              <a:spLocks noChangeArrowheads="1"/>
            </p:cNvSpPr>
            <p:nvPr/>
          </p:nvSpPr>
          <p:spPr bwMode="auto">
            <a:xfrm>
              <a:off x="1570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11" name="Rectangle 137"/>
            <p:cNvSpPr>
              <a:spLocks noChangeArrowheads="1"/>
            </p:cNvSpPr>
            <p:nvPr/>
          </p:nvSpPr>
          <p:spPr bwMode="auto">
            <a:xfrm>
              <a:off x="2212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9326" name="Group 110"/>
          <p:cNvGrpSpPr>
            <a:grpSpLocks/>
          </p:cNvGrpSpPr>
          <p:nvPr/>
        </p:nvGrpSpPr>
        <p:grpSpPr bwMode="auto">
          <a:xfrm>
            <a:off x="2557463" y="3008313"/>
            <a:ext cx="1978025" cy="3241675"/>
            <a:chOff x="1611" y="1895"/>
            <a:chExt cx="1246" cy="2042"/>
          </a:xfrm>
        </p:grpSpPr>
        <p:sp>
          <p:nvSpPr>
            <p:cNvPr id="15408" name="Text Box 92"/>
            <p:cNvSpPr txBox="1">
              <a:spLocks noChangeArrowheads="1"/>
            </p:cNvSpPr>
            <p:nvPr/>
          </p:nvSpPr>
          <p:spPr bwMode="auto">
            <a:xfrm>
              <a:off x="2252" y="1895"/>
              <a:ext cx="605" cy="2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</a:t>
              </a:r>
              <a:r>
                <a:rPr lang="en-US" altLang="en-US" sz="1000"/>
                <a:t> </a:t>
              </a:r>
              <a:r>
                <a:rPr lang="en-US" altLang="en-US" sz="2000"/>
                <a:t>20.6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–19.2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</a:t>
              </a:r>
              <a:r>
                <a:rPr lang="en-US" altLang="en-US" sz="1000"/>
                <a:t> </a:t>
              </a:r>
              <a:r>
                <a:rPr lang="en-US" altLang="en-US" sz="2000"/>
                <a:t>22.5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2.5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</a:t>
              </a:r>
              <a:r>
                <a:rPr lang="en-US" altLang="en-US" sz="1000"/>
                <a:t> </a:t>
              </a:r>
              <a:r>
                <a:rPr lang="en-US" altLang="en-US" sz="2000"/>
                <a:t>0.75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</a:t>
              </a:r>
              <a:r>
                <a:rPr lang="en-US" altLang="en-US" sz="1000"/>
                <a:t> </a:t>
              </a:r>
              <a:r>
                <a:rPr lang="en-US" altLang="en-US" sz="2000"/>
                <a:t>0.5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0.63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2.1</a:t>
              </a:r>
            </a:p>
          </p:txBody>
        </p:sp>
        <p:sp>
          <p:nvSpPr>
            <p:cNvPr id="15409" name="Text Box 93"/>
            <p:cNvSpPr txBox="1">
              <a:spLocks noChangeArrowheads="1"/>
            </p:cNvSpPr>
            <p:nvPr/>
          </p:nvSpPr>
          <p:spPr bwMode="auto">
            <a:xfrm>
              <a:off x="1611" y="1895"/>
              <a:ext cx="613" cy="2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–12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</a:t>
              </a:r>
              <a:r>
                <a:rPr lang="en-US" altLang="en-US" sz="1000"/>
                <a:t> </a:t>
              </a:r>
              <a:r>
                <a:rPr lang="en-US" altLang="en-US" sz="2000"/>
                <a:t>9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</a:t>
              </a:r>
              <a:r>
                <a:rPr lang="en-US" altLang="en-US" sz="1000"/>
                <a:t> </a:t>
              </a:r>
              <a:r>
                <a:rPr lang="en-US" altLang="en-US" sz="2000"/>
                <a:t>6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</a:t>
              </a:r>
              <a:r>
                <a:rPr lang="en-US" altLang="en-US" sz="1000"/>
                <a:t> </a:t>
              </a:r>
              <a:r>
                <a:rPr lang="en-US" altLang="en-US" sz="2000"/>
                <a:t>2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0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2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4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6</a:t>
              </a:r>
            </a:p>
          </p:txBody>
        </p:sp>
      </p:grpSp>
      <p:grpSp>
        <p:nvGrpSpPr>
          <p:cNvPr id="9327" name="Group 111"/>
          <p:cNvGrpSpPr>
            <a:grpSpLocks/>
          </p:cNvGrpSpPr>
          <p:nvPr/>
        </p:nvGrpSpPr>
        <p:grpSpPr bwMode="auto">
          <a:xfrm>
            <a:off x="2541588" y="2616200"/>
            <a:ext cx="2030412" cy="3592513"/>
            <a:chOff x="1601" y="1648"/>
            <a:chExt cx="1279" cy="2263"/>
          </a:xfrm>
        </p:grpSpPr>
        <p:sp>
          <p:nvSpPr>
            <p:cNvPr id="15392" name="Text Box 38"/>
            <p:cNvSpPr txBox="1">
              <a:spLocks noChangeArrowheads="1"/>
            </p:cNvSpPr>
            <p:nvPr/>
          </p:nvSpPr>
          <p:spPr bwMode="auto">
            <a:xfrm>
              <a:off x="2429" y="1648"/>
              <a:ext cx="2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 i="1">
                  <a:solidFill>
                    <a:schemeClr val="bg1"/>
                  </a:solidFill>
                  <a:latin typeface="Helvetica" charset="0"/>
                </a:rPr>
                <a:t>y</a:t>
              </a:r>
              <a:endParaRPr lang="en-US" altLang="en-US" sz="2200" i="1">
                <a:solidFill>
                  <a:schemeClr val="bg1"/>
                </a:solidFill>
                <a:latin typeface="Helvetica" charset="0"/>
              </a:endParaRPr>
            </a:p>
          </p:txBody>
        </p:sp>
        <p:sp>
          <p:nvSpPr>
            <p:cNvPr id="15393" name="Text Box 95"/>
            <p:cNvSpPr txBox="1">
              <a:spLocks noChangeArrowheads="1"/>
            </p:cNvSpPr>
            <p:nvPr/>
          </p:nvSpPr>
          <p:spPr bwMode="auto">
            <a:xfrm>
              <a:off x="1815" y="1660"/>
              <a:ext cx="20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chemeClr val="bg1"/>
                  </a:solidFill>
                  <a:latin typeface="Helvetica" charset="0"/>
                </a:rPr>
                <a:t>x</a:t>
              </a:r>
            </a:p>
          </p:txBody>
        </p:sp>
        <p:sp>
          <p:nvSpPr>
            <p:cNvPr id="15394" name="Text Box 96"/>
            <p:cNvSpPr txBox="1">
              <a:spLocks noChangeArrowheads="1"/>
            </p:cNvSpPr>
            <p:nvPr/>
          </p:nvSpPr>
          <p:spPr bwMode="auto">
            <a:xfrm>
              <a:off x="2439" y="1660"/>
              <a:ext cx="20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chemeClr val="bg1"/>
                  </a:solidFill>
                  <a:latin typeface="Helvetica" charset="0"/>
                </a:rPr>
                <a:t>y</a:t>
              </a:r>
            </a:p>
          </p:txBody>
        </p:sp>
        <p:sp>
          <p:nvSpPr>
            <p:cNvPr id="15395" name="Rectangle 97"/>
            <p:cNvSpPr>
              <a:spLocks noChangeArrowheads="1"/>
            </p:cNvSpPr>
            <p:nvPr/>
          </p:nvSpPr>
          <p:spPr bwMode="auto">
            <a:xfrm>
              <a:off x="1607" y="1684"/>
              <a:ext cx="1272" cy="228"/>
            </a:xfrm>
            <a:prstGeom prst="rect">
              <a:avLst/>
            </a:prstGeom>
            <a:solidFill>
              <a:srgbClr val="0A50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396" name="Text Box 98"/>
            <p:cNvSpPr txBox="1">
              <a:spLocks noChangeArrowheads="1"/>
            </p:cNvSpPr>
            <p:nvPr/>
          </p:nvSpPr>
          <p:spPr bwMode="auto">
            <a:xfrm>
              <a:off x="1816" y="1670"/>
              <a:ext cx="2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 i="1">
                  <a:solidFill>
                    <a:schemeClr val="bg1"/>
                  </a:solidFill>
                  <a:latin typeface="Helvetica" charset="0"/>
                </a:rPr>
                <a:t>x</a:t>
              </a:r>
            </a:p>
          </p:txBody>
        </p:sp>
        <p:sp>
          <p:nvSpPr>
            <p:cNvPr id="15397" name="Text Box 99"/>
            <p:cNvSpPr txBox="1">
              <a:spLocks noChangeArrowheads="1"/>
            </p:cNvSpPr>
            <p:nvPr/>
          </p:nvSpPr>
          <p:spPr bwMode="auto">
            <a:xfrm>
              <a:off x="2456" y="1670"/>
              <a:ext cx="2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 i="1">
                  <a:solidFill>
                    <a:schemeClr val="bg1"/>
                  </a:solidFill>
                  <a:latin typeface="Helvetica" charset="0"/>
                </a:rPr>
                <a:t>y</a:t>
              </a:r>
            </a:p>
          </p:txBody>
        </p:sp>
        <p:sp>
          <p:nvSpPr>
            <p:cNvPr id="15398" name="Line 100"/>
            <p:cNvSpPr>
              <a:spLocks noChangeShapeType="1"/>
            </p:cNvSpPr>
            <p:nvPr/>
          </p:nvSpPr>
          <p:spPr bwMode="auto">
            <a:xfrm>
              <a:off x="1603" y="2427"/>
              <a:ext cx="1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9" name="Line 101"/>
            <p:cNvSpPr>
              <a:spLocks noChangeShapeType="1"/>
            </p:cNvSpPr>
            <p:nvPr/>
          </p:nvSpPr>
          <p:spPr bwMode="auto">
            <a:xfrm>
              <a:off x="1603" y="2911"/>
              <a:ext cx="12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Line 102"/>
            <p:cNvSpPr>
              <a:spLocks noChangeShapeType="1"/>
            </p:cNvSpPr>
            <p:nvPr/>
          </p:nvSpPr>
          <p:spPr bwMode="auto">
            <a:xfrm>
              <a:off x="1603" y="3403"/>
              <a:ext cx="1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Line 103"/>
            <p:cNvSpPr>
              <a:spLocks noChangeShapeType="1"/>
            </p:cNvSpPr>
            <p:nvPr/>
          </p:nvSpPr>
          <p:spPr bwMode="auto">
            <a:xfrm>
              <a:off x="1603" y="2175"/>
              <a:ext cx="12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2" name="Line 104"/>
            <p:cNvSpPr>
              <a:spLocks noChangeShapeType="1"/>
            </p:cNvSpPr>
            <p:nvPr/>
          </p:nvSpPr>
          <p:spPr bwMode="auto">
            <a:xfrm>
              <a:off x="1603" y="2663"/>
              <a:ext cx="12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3" name="Line 105"/>
            <p:cNvSpPr>
              <a:spLocks noChangeShapeType="1"/>
            </p:cNvSpPr>
            <p:nvPr/>
          </p:nvSpPr>
          <p:spPr bwMode="auto">
            <a:xfrm>
              <a:off x="1603" y="3157"/>
              <a:ext cx="12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4" name="Line 106"/>
            <p:cNvSpPr>
              <a:spLocks noChangeShapeType="1"/>
            </p:cNvSpPr>
            <p:nvPr/>
          </p:nvSpPr>
          <p:spPr bwMode="auto">
            <a:xfrm>
              <a:off x="2247" y="1689"/>
              <a:ext cx="0" cy="2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5" name="Line 107"/>
            <p:cNvSpPr>
              <a:spLocks noChangeShapeType="1"/>
            </p:cNvSpPr>
            <p:nvPr/>
          </p:nvSpPr>
          <p:spPr bwMode="auto">
            <a:xfrm>
              <a:off x="1601" y="1917"/>
              <a:ext cx="1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6" name="Rectangle 108"/>
            <p:cNvSpPr>
              <a:spLocks noChangeArrowheads="1"/>
            </p:cNvSpPr>
            <p:nvPr/>
          </p:nvSpPr>
          <p:spPr bwMode="auto">
            <a:xfrm>
              <a:off x="1604" y="1683"/>
              <a:ext cx="1276" cy="22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07" name="Line 109"/>
            <p:cNvSpPr>
              <a:spLocks noChangeShapeType="1"/>
            </p:cNvSpPr>
            <p:nvPr/>
          </p:nvSpPr>
          <p:spPr bwMode="auto">
            <a:xfrm>
              <a:off x="1606" y="3663"/>
              <a:ext cx="1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825500"/>
            <a:ext cx="32512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7121525" y="1985963"/>
            <a:ext cx="103188" cy="10001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7021513" y="2000250"/>
            <a:ext cx="103187" cy="10001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6494463" y="3094038"/>
            <a:ext cx="103187" cy="10001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6345238" y="3173413"/>
            <a:ext cx="103187" cy="10001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6677025" y="3246438"/>
            <a:ext cx="98425" cy="10636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7378700" y="1846263"/>
            <a:ext cx="103188" cy="10001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7283450" y="1906588"/>
            <a:ext cx="98425" cy="10636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9238" name="Oval 22"/>
          <p:cNvSpPr>
            <a:spLocks noChangeArrowheads="1"/>
          </p:cNvSpPr>
          <p:nvPr/>
        </p:nvSpPr>
        <p:spPr bwMode="auto">
          <a:xfrm>
            <a:off x="6929438" y="1819275"/>
            <a:ext cx="103187" cy="10001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2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9" grpId="0" animBg="1"/>
      <p:bldP spid="9240" grpId="0" autoUpdateAnimBg="0"/>
      <p:bldP spid="9285" grpId="0" animBg="1" autoUpdateAnimBg="0"/>
      <p:bldP spid="9229" grpId="0" animBg="1"/>
      <p:bldP spid="9230" grpId="0" animBg="1"/>
      <p:bldP spid="9233" grpId="0" animBg="1"/>
      <p:bldP spid="9234" grpId="0" animBg="1"/>
      <p:bldP spid="9235" grpId="0" animBg="1"/>
      <p:bldP spid="9236" grpId="0" animBg="1"/>
      <p:bldP spid="9237" grpId="0" animBg="1"/>
      <p:bldP spid="92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803275"/>
            <a:ext cx="3692525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15"/>
          <p:cNvSpPr>
            <a:spLocks noChangeShapeType="1"/>
          </p:cNvSpPr>
          <p:nvPr/>
        </p:nvSpPr>
        <p:spPr bwMode="auto">
          <a:xfrm rot="-5400000">
            <a:off x="5110163" y="2595562"/>
            <a:ext cx="3505200" cy="31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4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3"/>
          <p:cNvGrpSpPr>
            <a:grpSpLocks/>
          </p:cNvGrpSpPr>
          <p:nvPr/>
        </p:nvGrpSpPr>
        <p:grpSpPr bwMode="auto">
          <a:xfrm>
            <a:off x="185738" y="115888"/>
            <a:ext cx="6021387" cy="460375"/>
            <a:chOff x="1651" y="423"/>
            <a:chExt cx="3793" cy="290"/>
          </a:xfrm>
        </p:grpSpPr>
        <p:sp>
          <p:nvSpPr>
            <p:cNvPr id="15435" name="Text Box 4"/>
            <p:cNvSpPr txBox="1">
              <a:spLocks noChangeArrowheads="1"/>
            </p:cNvSpPr>
            <p:nvPr/>
          </p:nvSpPr>
          <p:spPr bwMode="auto">
            <a:xfrm>
              <a:off x="2518" y="432"/>
              <a:ext cx="29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Helvetica" charset="0"/>
                </a:rPr>
                <a:t>Graphing a Rational Function (</a:t>
              </a:r>
              <a:r>
                <a:rPr lang="en-US" altLang="en-US" sz="2000" b="1" i="1">
                  <a:latin typeface="Helvetica" charset="0"/>
                </a:rPr>
                <a:t>m</a:t>
              </a:r>
              <a:r>
                <a:rPr lang="en-US" altLang="en-US" sz="2000" b="1">
                  <a:latin typeface="Helvetica" charset="0"/>
                </a:rPr>
                <a:t> &gt; </a:t>
              </a:r>
              <a:r>
                <a:rPr lang="en-US" altLang="en-US" sz="2000" b="1" i="1">
                  <a:latin typeface="Helvetica" charset="0"/>
                </a:rPr>
                <a:t>n</a:t>
              </a:r>
              <a:r>
                <a:rPr lang="en-US" altLang="en-US" sz="2000" b="1">
                  <a:latin typeface="Helvetica" charset="0"/>
                </a:rPr>
                <a:t>)</a:t>
              </a:r>
            </a:p>
          </p:txBody>
        </p:sp>
        <p:pic>
          <p:nvPicPr>
            <p:cNvPr id="1543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" y="423"/>
              <a:ext cx="87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616075" y="523875"/>
            <a:ext cx="7129463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211138" y="1776413"/>
            <a:ext cx="4367212" cy="73501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211138" y="1776413"/>
            <a:ext cx="43672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To draw the graph, plot points to the </a:t>
            </a:r>
            <a:br>
              <a:rPr lang="en-US" altLang="en-US" sz="2000"/>
            </a:br>
            <a:r>
              <a:rPr lang="en-US" altLang="en-US" sz="2000"/>
              <a:t>left and right of the vertical asymptote. </a:t>
            </a:r>
          </a:p>
        </p:txBody>
      </p:sp>
      <p:grpSp>
        <p:nvGrpSpPr>
          <p:cNvPr id="9283" name="Group 67"/>
          <p:cNvGrpSpPr>
            <a:grpSpLocks/>
          </p:cNvGrpSpPr>
          <p:nvPr/>
        </p:nvGrpSpPr>
        <p:grpSpPr bwMode="auto">
          <a:xfrm>
            <a:off x="488950" y="3065463"/>
            <a:ext cx="1955800" cy="1155700"/>
            <a:chOff x="324" y="1961"/>
            <a:chExt cx="1232" cy="683"/>
          </a:xfrm>
        </p:grpSpPr>
        <p:sp>
          <p:nvSpPr>
            <p:cNvPr id="15433" name="Text Box 39"/>
            <p:cNvSpPr txBox="1">
              <a:spLocks noChangeArrowheads="1"/>
            </p:cNvSpPr>
            <p:nvPr/>
          </p:nvSpPr>
          <p:spPr bwMode="auto">
            <a:xfrm>
              <a:off x="324" y="2081"/>
              <a:ext cx="1003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To the left of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 i="1">
                  <a:solidFill>
                    <a:srgbClr val="0A50A1"/>
                  </a:solidFill>
                  <a:latin typeface="Helvetica" charset="0"/>
                </a:rPr>
                <a:t>x</a:t>
              </a: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 = –</a:t>
              </a:r>
              <a:r>
                <a:rPr lang="en-US" altLang="en-US" sz="1000">
                  <a:solidFill>
                    <a:srgbClr val="0A50A1"/>
                  </a:solidFill>
                  <a:latin typeface="Helvetica" charset="0"/>
                </a:rPr>
                <a:t> </a:t>
              </a: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15434" name="AutoShape 40"/>
            <p:cNvSpPr>
              <a:spLocks/>
            </p:cNvSpPr>
            <p:nvPr/>
          </p:nvSpPr>
          <p:spPr bwMode="auto">
            <a:xfrm>
              <a:off x="1436" y="1961"/>
              <a:ext cx="120" cy="683"/>
            </a:xfrm>
            <a:prstGeom prst="leftBrace">
              <a:avLst>
                <a:gd name="adj1" fmla="val 4743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9284" name="Group 68"/>
          <p:cNvGrpSpPr>
            <a:grpSpLocks/>
          </p:cNvGrpSpPr>
          <p:nvPr/>
        </p:nvGrpSpPr>
        <p:grpSpPr bwMode="auto">
          <a:xfrm>
            <a:off x="336550" y="4243388"/>
            <a:ext cx="2105025" cy="1955800"/>
            <a:chOff x="228" y="2673"/>
            <a:chExt cx="1326" cy="1133"/>
          </a:xfrm>
        </p:grpSpPr>
        <p:sp>
          <p:nvSpPr>
            <p:cNvPr id="15431" name="AutoShape 41"/>
            <p:cNvSpPr>
              <a:spLocks/>
            </p:cNvSpPr>
            <p:nvPr/>
          </p:nvSpPr>
          <p:spPr bwMode="auto">
            <a:xfrm>
              <a:off x="1434" y="2673"/>
              <a:ext cx="120" cy="1133"/>
            </a:xfrm>
            <a:prstGeom prst="leftBrace">
              <a:avLst>
                <a:gd name="adj1" fmla="val 7868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32" name="Text Box 42"/>
            <p:cNvSpPr txBox="1">
              <a:spLocks noChangeArrowheads="1"/>
            </p:cNvSpPr>
            <p:nvPr/>
          </p:nvSpPr>
          <p:spPr bwMode="auto">
            <a:xfrm>
              <a:off x="228" y="3021"/>
              <a:ext cx="1101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To the right of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 i="1">
                  <a:solidFill>
                    <a:srgbClr val="0A50A1"/>
                  </a:solidFill>
                  <a:latin typeface="Helvetica" charset="0"/>
                </a:rPr>
                <a:t>x</a:t>
              </a: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 = –</a:t>
              </a:r>
              <a:r>
                <a:rPr lang="en-US" altLang="en-US" sz="1000">
                  <a:solidFill>
                    <a:srgbClr val="0A50A1"/>
                  </a:solidFill>
                  <a:latin typeface="Helvetica" charset="0"/>
                </a:rPr>
                <a:t> </a:t>
              </a:r>
              <a:r>
                <a:rPr lang="en-US" altLang="en-US" sz="2000">
                  <a:solidFill>
                    <a:srgbClr val="0A50A1"/>
                  </a:solidFill>
                  <a:latin typeface="Helvetica" charset="0"/>
                </a:rPr>
                <a:t>4</a:t>
              </a:r>
            </a:p>
          </p:txBody>
        </p:sp>
      </p:grpSp>
      <p:grpSp>
        <p:nvGrpSpPr>
          <p:cNvPr id="15371" name="Group 61"/>
          <p:cNvGrpSpPr>
            <a:grpSpLocks/>
          </p:cNvGrpSpPr>
          <p:nvPr/>
        </p:nvGrpSpPr>
        <p:grpSpPr bwMode="auto">
          <a:xfrm>
            <a:off x="209550" y="661988"/>
            <a:ext cx="3214688" cy="868362"/>
            <a:chOff x="132" y="417"/>
            <a:chExt cx="2025" cy="547"/>
          </a:xfrm>
        </p:grpSpPr>
        <p:sp>
          <p:nvSpPr>
            <p:cNvPr id="15426" name="Rectangle 62"/>
            <p:cNvSpPr>
              <a:spLocks noChangeArrowheads="1"/>
            </p:cNvSpPr>
            <p:nvPr/>
          </p:nvSpPr>
          <p:spPr bwMode="auto">
            <a:xfrm>
              <a:off x="132" y="417"/>
              <a:ext cx="2025" cy="53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27" name="Rectangle 63"/>
            <p:cNvSpPr>
              <a:spLocks noChangeArrowheads="1"/>
            </p:cNvSpPr>
            <p:nvPr/>
          </p:nvSpPr>
          <p:spPr bwMode="auto">
            <a:xfrm>
              <a:off x="132" y="549"/>
              <a:ext cx="19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FFFF"/>
                      </a:gs>
                      <a:gs pos="100000">
                        <a:srgbClr val="FFFF66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Graph</a:t>
              </a:r>
              <a:r>
                <a:rPr lang="en-US" altLang="en-US" sz="2400" i="1"/>
                <a:t>  y</a:t>
              </a:r>
              <a:r>
                <a:rPr lang="en-US" altLang="en-US" sz="2200"/>
                <a:t> =                      . </a:t>
              </a:r>
            </a:p>
          </p:txBody>
        </p:sp>
        <p:grpSp>
          <p:nvGrpSpPr>
            <p:cNvPr id="15428" name="Group 64"/>
            <p:cNvGrpSpPr>
              <a:grpSpLocks/>
            </p:cNvGrpSpPr>
            <p:nvPr/>
          </p:nvGrpSpPr>
          <p:grpSpPr bwMode="auto">
            <a:xfrm>
              <a:off x="1020" y="458"/>
              <a:ext cx="964" cy="506"/>
              <a:chOff x="1318" y="458"/>
              <a:chExt cx="964" cy="506"/>
            </a:xfrm>
          </p:grpSpPr>
          <p:sp>
            <p:nvSpPr>
              <p:cNvPr id="15429" name="Text Box 65"/>
              <p:cNvSpPr txBox="1">
                <a:spLocks noChangeArrowheads="1"/>
              </p:cNvSpPr>
              <p:nvPr/>
            </p:nvSpPr>
            <p:spPr bwMode="auto">
              <a:xfrm>
                <a:off x="1318" y="458"/>
                <a:ext cx="964" cy="5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lnSpc>
                    <a:spcPts val="28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i="1"/>
                  <a:t>x</a:t>
                </a:r>
                <a:r>
                  <a:rPr lang="en-US" altLang="en-US" sz="1000" b="1" i="1"/>
                  <a:t> </a:t>
                </a:r>
                <a:r>
                  <a:rPr lang="en-US" altLang="en-US" sz="2800" baseline="40000"/>
                  <a:t>2</a:t>
                </a:r>
                <a:r>
                  <a:rPr lang="en-US" altLang="en-US" sz="2400" b="1" baseline="40000"/>
                  <a:t> </a:t>
                </a:r>
                <a:r>
                  <a:rPr lang="en-US" altLang="en-US" sz="2400" i="1"/>
                  <a:t>–</a:t>
                </a:r>
                <a:r>
                  <a:rPr lang="en-US" altLang="en-US" sz="2400" b="1" i="1"/>
                  <a:t> </a:t>
                </a:r>
                <a:r>
                  <a:rPr lang="en-US" altLang="en-US" sz="2400"/>
                  <a:t>2</a:t>
                </a:r>
                <a:r>
                  <a:rPr lang="en-US" altLang="en-US" sz="2400" b="1" i="1"/>
                  <a:t>x </a:t>
                </a:r>
                <a:r>
                  <a:rPr lang="en-US" altLang="en-US" sz="2400" i="1"/>
                  <a:t>– </a:t>
                </a:r>
                <a:r>
                  <a:rPr lang="en-US" altLang="en-US" sz="2400"/>
                  <a:t>3</a:t>
                </a:r>
              </a:p>
              <a:p>
                <a:pPr algn="ctr">
                  <a:lnSpc>
                    <a:spcPts val="28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i="1"/>
                  <a:t>x</a:t>
                </a:r>
                <a:r>
                  <a:rPr lang="en-US" altLang="en-US" sz="2400" b="1"/>
                  <a:t> </a:t>
                </a:r>
                <a:r>
                  <a:rPr lang="en-US" altLang="en-US" sz="2400"/>
                  <a:t>+ 4</a:t>
                </a:r>
                <a:endParaRPr lang="en-US" altLang="en-US" sz="2400" i="1"/>
              </a:p>
            </p:txBody>
          </p:sp>
          <p:sp>
            <p:nvSpPr>
              <p:cNvPr id="15430" name="Line 66"/>
              <p:cNvSpPr>
                <a:spLocks noChangeShapeType="1"/>
              </p:cNvSpPr>
              <p:nvPr/>
            </p:nvSpPr>
            <p:spPr bwMode="auto">
              <a:xfrm>
                <a:off x="1353" y="701"/>
                <a:ext cx="855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85" name="Rectangle 69"/>
          <p:cNvSpPr>
            <a:spLocks noChangeArrowheads="1"/>
          </p:cNvSpPr>
          <p:nvPr/>
        </p:nvSpPr>
        <p:spPr bwMode="auto">
          <a:xfrm>
            <a:off x="2549525" y="2665413"/>
            <a:ext cx="2028825" cy="3544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63500" dir="8587806" algn="ctr" rotWithShape="0">
              <a:schemeClr val="folHlink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  <a:latin typeface="Helvetica" charset="0"/>
            </a:endParaRPr>
          </a:p>
        </p:txBody>
      </p:sp>
      <p:grpSp>
        <p:nvGrpSpPr>
          <p:cNvPr id="9330" name="Group 114"/>
          <p:cNvGrpSpPr>
            <a:grpSpLocks/>
          </p:cNvGrpSpPr>
          <p:nvPr/>
        </p:nvGrpSpPr>
        <p:grpSpPr bwMode="auto">
          <a:xfrm>
            <a:off x="2551113" y="3051175"/>
            <a:ext cx="2019300" cy="393700"/>
            <a:chOff x="1570" y="2079"/>
            <a:chExt cx="1272" cy="248"/>
          </a:xfrm>
        </p:grpSpPr>
        <p:sp>
          <p:nvSpPr>
            <p:cNvPr id="15424" name="Rectangle 115"/>
            <p:cNvSpPr>
              <a:spLocks noChangeArrowheads="1"/>
            </p:cNvSpPr>
            <p:nvPr/>
          </p:nvSpPr>
          <p:spPr bwMode="auto">
            <a:xfrm>
              <a:off x="1570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25" name="Rectangle 116"/>
            <p:cNvSpPr>
              <a:spLocks noChangeArrowheads="1"/>
            </p:cNvSpPr>
            <p:nvPr/>
          </p:nvSpPr>
          <p:spPr bwMode="auto">
            <a:xfrm>
              <a:off x="2212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9333" name="Group 117"/>
          <p:cNvGrpSpPr>
            <a:grpSpLocks/>
          </p:cNvGrpSpPr>
          <p:nvPr/>
        </p:nvGrpSpPr>
        <p:grpSpPr bwMode="auto">
          <a:xfrm>
            <a:off x="2559050" y="3455988"/>
            <a:ext cx="2019300" cy="393700"/>
            <a:chOff x="1570" y="2079"/>
            <a:chExt cx="1272" cy="248"/>
          </a:xfrm>
        </p:grpSpPr>
        <p:sp>
          <p:nvSpPr>
            <p:cNvPr id="15422" name="Rectangle 118"/>
            <p:cNvSpPr>
              <a:spLocks noChangeArrowheads="1"/>
            </p:cNvSpPr>
            <p:nvPr/>
          </p:nvSpPr>
          <p:spPr bwMode="auto">
            <a:xfrm>
              <a:off x="1570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23" name="Rectangle 119"/>
            <p:cNvSpPr>
              <a:spLocks noChangeArrowheads="1"/>
            </p:cNvSpPr>
            <p:nvPr/>
          </p:nvSpPr>
          <p:spPr bwMode="auto">
            <a:xfrm>
              <a:off x="2212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9336" name="Group 120"/>
          <p:cNvGrpSpPr>
            <a:grpSpLocks/>
          </p:cNvGrpSpPr>
          <p:nvPr/>
        </p:nvGrpSpPr>
        <p:grpSpPr bwMode="auto">
          <a:xfrm>
            <a:off x="2574925" y="3871913"/>
            <a:ext cx="1984375" cy="334962"/>
            <a:chOff x="1570" y="2079"/>
            <a:chExt cx="1272" cy="248"/>
          </a:xfrm>
        </p:grpSpPr>
        <p:sp>
          <p:nvSpPr>
            <p:cNvPr id="15420" name="Rectangle 121"/>
            <p:cNvSpPr>
              <a:spLocks noChangeArrowheads="1"/>
            </p:cNvSpPr>
            <p:nvPr/>
          </p:nvSpPr>
          <p:spPr bwMode="auto">
            <a:xfrm>
              <a:off x="1570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21" name="Rectangle 122"/>
            <p:cNvSpPr>
              <a:spLocks noChangeArrowheads="1"/>
            </p:cNvSpPr>
            <p:nvPr/>
          </p:nvSpPr>
          <p:spPr bwMode="auto">
            <a:xfrm>
              <a:off x="2212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9339" name="Group 123"/>
          <p:cNvGrpSpPr>
            <a:grpSpLocks/>
          </p:cNvGrpSpPr>
          <p:nvPr/>
        </p:nvGrpSpPr>
        <p:grpSpPr bwMode="auto">
          <a:xfrm>
            <a:off x="2573338" y="4248150"/>
            <a:ext cx="1974850" cy="358775"/>
            <a:chOff x="1570" y="2079"/>
            <a:chExt cx="1272" cy="248"/>
          </a:xfrm>
        </p:grpSpPr>
        <p:sp>
          <p:nvSpPr>
            <p:cNvPr id="15418" name="Rectangle 124"/>
            <p:cNvSpPr>
              <a:spLocks noChangeArrowheads="1"/>
            </p:cNvSpPr>
            <p:nvPr/>
          </p:nvSpPr>
          <p:spPr bwMode="auto">
            <a:xfrm>
              <a:off x="1570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19" name="Rectangle 125"/>
            <p:cNvSpPr>
              <a:spLocks noChangeArrowheads="1"/>
            </p:cNvSpPr>
            <p:nvPr/>
          </p:nvSpPr>
          <p:spPr bwMode="auto">
            <a:xfrm>
              <a:off x="2212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9342" name="Group 126"/>
          <p:cNvGrpSpPr>
            <a:grpSpLocks/>
          </p:cNvGrpSpPr>
          <p:nvPr/>
        </p:nvGrpSpPr>
        <p:grpSpPr bwMode="auto">
          <a:xfrm>
            <a:off x="2576513" y="4629150"/>
            <a:ext cx="1971675" cy="369888"/>
            <a:chOff x="1570" y="2079"/>
            <a:chExt cx="1272" cy="248"/>
          </a:xfrm>
        </p:grpSpPr>
        <p:sp>
          <p:nvSpPr>
            <p:cNvPr id="15416" name="Rectangle 127"/>
            <p:cNvSpPr>
              <a:spLocks noChangeArrowheads="1"/>
            </p:cNvSpPr>
            <p:nvPr/>
          </p:nvSpPr>
          <p:spPr bwMode="auto">
            <a:xfrm>
              <a:off x="1570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17" name="Rectangle 128"/>
            <p:cNvSpPr>
              <a:spLocks noChangeArrowheads="1"/>
            </p:cNvSpPr>
            <p:nvPr/>
          </p:nvSpPr>
          <p:spPr bwMode="auto">
            <a:xfrm>
              <a:off x="2212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9345" name="Group 129"/>
          <p:cNvGrpSpPr>
            <a:grpSpLocks/>
          </p:cNvGrpSpPr>
          <p:nvPr/>
        </p:nvGrpSpPr>
        <p:grpSpPr bwMode="auto">
          <a:xfrm>
            <a:off x="2574925" y="5010150"/>
            <a:ext cx="1984375" cy="393700"/>
            <a:chOff x="1570" y="2079"/>
            <a:chExt cx="1272" cy="248"/>
          </a:xfrm>
        </p:grpSpPr>
        <p:sp>
          <p:nvSpPr>
            <p:cNvPr id="15414" name="Rectangle 130"/>
            <p:cNvSpPr>
              <a:spLocks noChangeArrowheads="1"/>
            </p:cNvSpPr>
            <p:nvPr/>
          </p:nvSpPr>
          <p:spPr bwMode="auto">
            <a:xfrm>
              <a:off x="1570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15" name="Rectangle 131"/>
            <p:cNvSpPr>
              <a:spLocks noChangeArrowheads="1"/>
            </p:cNvSpPr>
            <p:nvPr/>
          </p:nvSpPr>
          <p:spPr bwMode="auto">
            <a:xfrm>
              <a:off x="2212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9348" name="Group 132"/>
          <p:cNvGrpSpPr>
            <a:grpSpLocks/>
          </p:cNvGrpSpPr>
          <p:nvPr/>
        </p:nvGrpSpPr>
        <p:grpSpPr bwMode="auto">
          <a:xfrm>
            <a:off x="2560638" y="5411788"/>
            <a:ext cx="1984375" cy="393700"/>
            <a:chOff x="1570" y="2079"/>
            <a:chExt cx="1272" cy="248"/>
          </a:xfrm>
        </p:grpSpPr>
        <p:sp>
          <p:nvSpPr>
            <p:cNvPr id="15412" name="Rectangle 133"/>
            <p:cNvSpPr>
              <a:spLocks noChangeArrowheads="1"/>
            </p:cNvSpPr>
            <p:nvPr/>
          </p:nvSpPr>
          <p:spPr bwMode="auto">
            <a:xfrm>
              <a:off x="1570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13" name="Rectangle 134"/>
            <p:cNvSpPr>
              <a:spLocks noChangeArrowheads="1"/>
            </p:cNvSpPr>
            <p:nvPr/>
          </p:nvSpPr>
          <p:spPr bwMode="auto">
            <a:xfrm>
              <a:off x="2212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9351" name="Group 135"/>
          <p:cNvGrpSpPr>
            <a:grpSpLocks/>
          </p:cNvGrpSpPr>
          <p:nvPr/>
        </p:nvGrpSpPr>
        <p:grpSpPr bwMode="auto">
          <a:xfrm>
            <a:off x="2573338" y="5815013"/>
            <a:ext cx="1984375" cy="393700"/>
            <a:chOff x="1570" y="2079"/>
            <a:chExt cx="1272" cy="248"/>
          </a:xfrm>
        </p:grpSpPr>
        <p:sp>
          <p:nvSpPr>
            <p:cNvPr id="15410" name="Rectangle 136"/>
            <p:cNvSpPr>
              <a:spLocks noChangeArrowheads="1"/>
            </p:cNvSpPr>
            <p:nvPr/>
          </p:nvSpPr>
          <p:spPr bwMode="auto">
            <a:xfrm>
              <a:off x="1570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11" name="Rectangle 137"/>
            <p:cNvSpPr>
              <a:spLocks noChangeArrowheads="1"/>
            </p:cNvSpPr>
            <p:nvPr/>
          </p:nvSpPr>
          <p:spPr bwMode="auto">
            <a:xfrm>
              <a:off x="2212" y="2079"/>
              <a:ext cx="630" cy="2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</p:grpSp>
      <p:grpSp>
        <p:nvGrpSpPr>
          <p:cNvPr id="9326" name="Group 110"/>
          <p:cNvGrpSpPr>
            <a:grpSpLocks/>
          </p:cNvGrpSpPr>
          <p:nvPr/>
        </p:nvGrpSpPr>
        <p:grpSpPr bwMode="auto">
          <a:xfrm>
            <a:off x="2557463" y="3008313"/>
            <a:ext cx="1978025" cy="3241675"/>
            <a:chOff x="1611" y="1895"/>
            <a:chExt cx="1246" cy="2042"/>
          </a:xfrm>
        </p:grpSpPr>
        <p:sp>
          <p:nvSpPr>
            <p:cNvPr id="15408" name="Text Box 92"/>
            <p:cNvSpPr txBox="1">
              <a:spLocks noChangeArrowheads="1"/>
            </p:cNvSpPr>
            <p:nvPr/>
          </p:nvSpPr>
          <p:spPr bwMode="auto">
            <a:xfrm>
              <a:off x="2252" y="1895"/>
              <a:ext cx="605" cy="2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</a:t>
              </a:r>
              <a:r>
                <a:rPr lang="en-US" altLang="en-US" sz="1000"/>
                <a:t> </a:t>
              </a:r>
              <a:r>
                <a:rPr lang="en-US" altLang="en-US" sz="2000"/>
                <a:t>20.6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–19.2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</a:t>
              </a:r>
              <a:r>
                <a:rPr lang="en-US" altLang="en-US" sz="1000"/>
                <a:t> </a:t>
              </a:r>
              <a:r>
                <a:rPr lang="en-US" altLang="en-US" sz="2000"/>
                <a:t>22.5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2.5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</a:t>
              </a:r>
              <a:r>
                <a:rPr lang="en-US" altLang="en-US" sz="1000"/>
                <a:t> </a:t>
              </a:r>
              <a:r>
                <a:rPr lang="en-US" altLang="en-US" sz="2000"/>
                <a:t>0.75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</a:t>
              </a:r>
              <a:r>
                <a:rPr lang="en-US" altLang="en-US" sz="1000"/>
                <a:t> </a:t>
              </a:r>
              <a:r>
                <a:rPr lang="en-US" altLang="en-US" sz="2000"/>
                <a:t>0.5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0.63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2.1</a:t>
              </a:r>
            </a:p>
          </p:txBody>
        </p:sp>
        <p:sp>
          <p:nvSpPr>
            <p:cNvPr id="15409" name="Text Box 93"/>
            <p:cNvSpPr txBox="1">
              <a:spLocks noChangeArrowheads="1"/>
            </p:cNvSpPr>
            <p:nvPr/>
          </p:nvSpPr>
          <p:spPr bwMode="auto">
            <a:xfrm>
              <a:off x="1611" y="1895"/>
              <a:ext cx="613" cy="2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–12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</a:t>
              </a:r>
              <a:r>
                <a:rPr lang="en-US" altLang="en-US" sz="1000"/>
                <a:t> </a:t>
              </a:r>
              <a:r>
                <a:rPr lang="en-US" altLang="en-US" sz="2000"/>
                <a:t>9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</a:t>
              </a:r>
              <a:r>
                <a:rPr lang="en-US" altLang="en-US" sz="1000"/>
                <a:t> </a:t>
              </a:r>
              <a:r>
                <a:rPr lang="en-US" altLang="en-US" sz="2000"/>
                <a:t>6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–</a:t>
              </a:r>
              <a:r>
                <a:rPr lang="en-US" altLang="en-US" sz="1000"/>
                <a:t> </a:t>
              </a:r>
              <a:r>
                <a:rPr lang="en-US" altLang="en-US" sz="2000"/>
                <a:t>2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0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2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4</a:t>
              </a:r>
            </a:p>
            <a:p>
              <a:pPr algn="ctr">
                <a:lnSpc>
                  <a:spcPts val="3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6</a:t>
              </a:r>
            </a:p>
          </p:txBody>
        </p:sp>
      </p:grpSp>
      <p:grpSp>
        <p:nvGrpSpPr>
          <p:cNvPr id="9327" name="Group 111"/>
          <p:cNvGrpSpPr>
            <a:grpSpLocks/>
          </p:cNvGrpSpPr>
          <p:nvPr/>
        </p:nvGrpSpPr>
        <p:grpSpPr bwMode="auto">
          <a:xfrm>
            <a:off x="2541588" y="2616200"/>
            <a:ext cx="2030412" cy="3592513"/>
            <a:chOff x="1601" y="1648"/>
            <a:chExt cx="1279" cy="2263"/>
          </a:xfrm>
        </p:grpSpPr>
        <p:sp>
          <p:nvSpPr>
            <p:cNvPr id="15392" name="Text Box 38"/>
            <p:cNvSpPr txBox="1">
              <a:spLocks noChangeArrowheads="1"/>
            </p:cNvSpPr>
            <p:nvPr/>
          </p:nvSpPr>
          <p:spPr bwMode="auto">
            <a:xfrm>
              <a:off x="2429" y="1648"/>
              <a:ext cx="2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 i="1">
                  <a:solidFill>
                    <a:schemeClr val="bg1"/>
                  </a:solidFill>
                  <a:latin typeface="Helvetica" charset="0"/>
                </a:rPr>
                <a:t>y</a:t>
              </a:r>
              <a:endParaRPr lang="en-US" altLang="en-US" sz="2200" i="1">
                <a:solidFill>
                  <a:schemeClr val="bg1"/>
                </a:solidFill>
                <a:latin typeface="Helvetica" charset="0"/>
              </a:endParaRPr>
            </a:p>
          </p:txBody>
        </p:sp>
        <p:sp>
          <p:nvSpPr>
            <p:cNvPr id="15393" name="Text Box 95"/>
            <p:cNvSpPr txBox="1">
              <a:spLocks noChangeArrowheads="1"/>
            </p:cNvSpPr>
            <p:nvPr/>
          </p:nvSpPr>
          <p:spPr bwMode="auto">
            <a:xfrm>
              <a:off x="1815" y="1660"/>
              <a:ext cx="20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chemeClr val="bg1"/>
                  </a:solidFill>
                  <a:latin typeface="Helvetica" charset="0"/>
                </a:rPr>
                <a:t>x</a:t>
              </a:r>
            </a:p>
          </p:txBody>
        </p:sp>
        <p:sp>
          <p:nvSpPr>
            <p:cNvPr id="15394" name="Text Box 96"/>
            <p:cNvSpPr txBox="1">
              <a:spLocks noChangeArrowheads="1"/>
            </p:cNvSpPr>
            <p:nvPr/>
          </p:nvSpPr>
          <p:spPr bwMode="auto">
            <a:xfrm>
              <a:off x="2439" y="1660"/>
              <a:ext cx="20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i="1">
                  <a:solidFill>
                    <a:schemeClr val="bg1"/>
                  </a:solidFill>
                  <a:latin typeface="Helvetica" charset="0"/>
                </a:rPr>
                <a:t>y</a:t>
              </a:r>
            </a:p>
          </p:txBody>
        </p:sp>
        <p:sp>
          <p:nvSpPr>
            <p:cNvPr id="15395" name="Rectangle 97"/>
            <p:cNvSpPr>
              <a:spLocks noChangeArrowheads="1"/>
            </p:cNvSpPr>
            <p:nvPr/>
          </p:nvSpPr>
          <p:spPr bwMode="auto">
            <a:xfrm>
              <a:off x="1607" y="1684"/>
              <a:ext cx="1272" cy="228"/>
            </a:xfrm>
            <a:prstGeom prst="rect">
              <a:avLst/>
            </a:prstGeom>
            <a:solidFill>
              <a:srgbClr val="0A50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396" name="Text Box 98"/>
            <p:cNvSpPr txBox="1">
              <a:spLocks noChangeArrowheads="1"/>
            </p:cNvSpPr>
            <p:nvPr/>
          </p:nvSpPr>
          <p:spPr bwMode="auto">
            <a:xfrm>
              <a:off x="1816" y="1670"/>
              <a:ext cx="2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 i="1">
                  <a:solidFill>
                    <a:schemeClr val="bg1"/>
                  </a:solidFill>
                  <a:latin typeface="Helvetica" charset="0"/>
                </a:rPr>
                <a:t>x</a:t>
              </a:r>
            </a:p>
          </p:txBody>
        </p:sp>
        <p:sp>
          <p:nvSpPr>
            <p:cNvPr id="15397" name="Text Box 99"/>
            <p:cNvSpPr txBox="1">
              <a:spLocks noChangeArrowheads="1"/>
            </p:cNvSpPr>
            <p:nvPr/>
          </p:nvSpPr>
          <p:spPr bwMode="auto">
            <a:xfrm>
              <a:off x="2456" y="1670"/>
              <a:ext cx="21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 i="1">
                  <a:solidFill>
                    <a:schemeClr val="bg1"/>
                  </a:solidFill>
                  <a:latin typeface="Helvetica" charset="0"/>
                </a:rPr>
                <a:t>y</a:t>
              </a:r>
            </a:p>
          </p:txBody>
        </p:sp>
        <p:sp>
          <p:nvSpPr>
            <p:cNvPr id="15398" name="Line 100"/>
            <p:cNvSpPr>
              <a:spLocks noChangeShapeType="1"/>
            </p:cNvSpPr>
            <p:nvPr/>
          </p:nvSpPr>
          <p:spPr bwMode="auto">
            <a:xfrm>
              <a:off x="1603" y="2427"/>
              <a:ext cx="1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9" name="Line 101"/>
            <p:cNvSpPr>
              <a:spLocks noChangeShapeType="1"/>
            </p:cNvSpPr>
            <p:nvPr/>
          </p:nvSpPr>
          <p:spPr bwMode="auto">
            <a:xfrm>
              <a:off x="1603" y="2911"/>
              <a:ext cx="12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Line 102"/>
            <p:cNvSpPr>
              <a:spLocks noChangeShapeType="1"/>
            </p:cNvSpPr>
            <p:nvPr/>
          </p:nvSpPr>
          <p:spPr bwMode="auto">
            <a:xfrm>
              <a:off x="1603" y="3403"/>
              <a:ext cx="1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Line 103"/>
            <p:cNvSpPr>
              <a:spLocks noChangeShapeType="1"/>
            </p:cNvSpPr>
            <p:nvPr/>
          </p:nvSpPr>
          <p:spPr bwMode="auto">
            <a:xfrm>
              <a:off x="1603" y="2175"/>
              <a:ext cx="12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2" name="Line 104"/>
            <p:cNvSpPr>
              <a:spLocks noChangeShapeType="1"/>
            </p:cNvSpPr>
            <p:nvPr/>
          </p:nvSpPr>
          <p:spPr bwMode="auto">
            <a:xfrm>
              <a:off x="1603" y="2663"/>
              <a:ext cx="12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3" name="Line 105"/>
            <p:cNvSpPr>
              <a:spLocks noChangeShapeType="1"/>
            </p:cNvSpPr>
            <p:nvPr/>
          </p:nvSpPr>
          <p:spPr bwMode="auto">
            <a:xfrm>
              <a:off x="1603" y="3157"/>
              <a:ext cx="12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4" name="Line 106"/>
            <p:cNvSpPr>
              <a:spLocks noChangeShapeType="1"/>
            </p:cNvSpPr>
            <p:nvPr/>
          </p:nvSpPr>
          <p:spPr bwMode="auto">
            <a:xfrm>
              <a:off x="2247" y="1689"/>
              <a:ext cx="0" cy="2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5" name="Line 107"/>
            <p:cNvSpPr>
              <a:spLocks noChangeShapeType="1"/>
            </p:cNvSpPr>
            <p:nvPr/>
          </p:nvSpPr>
          <p:spPr bwMode="auto">
            <a:xfrm>
              <a:off x="1601" y="1917"/>
              <a:ext cx="1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6" name="Rectangle 108"/>
            <p:cNvSpPr>
              <a:spLocks noChangeArrowheads="1"/>
            </p:cNvSpPr>
            <p:nvPr/>
          </p:nvSpPr>
          <p:spPr bwMode="auto">
            <a:xfrm>
              <a:off x="1604" y="1683"/>
              <a:ext cx="1276" cy="22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15407" name="Line 109"/>
            <p:cNvSpPr>
              <a:spLocks noChangeShapeType="1"/>
            </p:cNvSpPr>
            <p:nvPr/>
          </p:nvSpPr>
          <p:spPr bwMode="auto">
            <a:xfrm>
              <a:off x="1606" y="3663"/>
              <a:ext cx="1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825500"/>
            <a:ext cx="32512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7121525" y="1985963"/>
            <a:ext cx="103188" cy="10001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7021513" y="2000250"/>
            <a:ext cx="103187" cy="10001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6494463" y="3094038"/>
            <a:ext cx="103187" cy="10001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6345238" y="3173413"/>
            <a:ext cx="103187" cy="10001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6677025" y="3246438"/>
            <a:ext cx="98425" cy="10636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7378700" y="1846263"/>
            <a:ext cx="103188" cy="10001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7283450" y="1906588"/>
            <a:ext cx="98425" cy="10636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9238" name="Oval 22"/>
          <p:cNvSpPr>
            <a:spLocks noChangeArrowheads="1"/>
          </p:cNvSpPr>
          <p:nvPr/>
        </p:nvSpPr>
        <p:spPr bwMode="auto">
          <a:xfrm>
            <a:off x="6929438" y="1819275"/>
            <a:ext cx="103187" cy="10001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04775" y="1600200"/>
            <a:ext cx="5076031" cy="543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059133" y="5815013"/>
            <a:ext cx="5084867" cy="12239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-25850" y="115888"/>
            <a:ext cx="8756650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5048250" y="642938"/>
            <a:ext cx="3803650" cy="3687762"/>
          </a:xfrm>
          <a:prstGeom prst="line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 bwMode="auto">
          <a:xfrm>
            <a:off x="104775" y="576263"/>
            <a:ext cx="1019175" cy="1119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366417" y="1991353"/>
            <a:ext cx="4073525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It has what we call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 a diagonal </a:t>
            </a:r>
            <a:b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</a:b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rPr>
              <a:t>or 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 charset="0"/>
              </a:rPr>
              <a:t>“slant” asymptote!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106" y="1677084"/>
            <a:ext cx="634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Notice </a:t>
            </a:r>
            <a:r>
              <a:rPr lang="en-US" sz="1800" dirty="0" smtClean="0"/>
              <a:t>anything interesting about this graph?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450657" y="2813050"/>
            <a:ext cx="4073525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effectLst/>
                <a:latin typeface="Helvetica" charset="0"/>
              </a:rPr>
              <a:t>To find the equation</a:t>
            </a:r>
            <a:r>
              <a:rPr kumimoji="0" lang="en-US" sz="1800" i="0" u="none" strike="noStrike" cap="none" normalizeH="0" dirty="0" smtClean="0">
                <a:ln>
                  <a:noFill/>
                </a:ln>
                <a:effectLst/>
                <a:latin typeface="Helvetica" charset="0"/>
              </a:rPr>
              <a:t> of this line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effectLst/>
                <a:latin typeface="Helvetica" charset="0"/>
              </a:rPr>
              <a:t>,</a:t>
            </a:r>
            <a:endParaRPr lang="en-US" sz="18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 smtClean="0">
                <a:ln>
                  <a:noFill/>
                </a:ln>
                <a:effectLst/>
                <a:latin typeface="Helvetica" charset="0"/>
              </a:rPr>
              <a:t>use </a:t>
            </a:r>
            <a:r>
              <a:rPr lang="en-US" sz="1800" dirty="0"/>
              <a:t>L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effectLst/>
                <a:latin typeface="Helvetica" charset="0"/>
              </a:rPr>
              <a:t>ong </a:t>
            </a:r>
            <a:r>
              <a:rPr lang="en-US" sz="1800" dirty="0"/>
              <a:t>D</a:t>
            </a:r>
            <a:r>
              <a:rPr kumimoji="0" lang="en-US" sz="1800" i="0" u="none" strike="noStrike" cap="none" normalizeH="0" baseline="0" dirty="0" smtClean="0">
                <a:ln>
                  <a:noFill/>
                </a:ln>
                <a:effectLst/>
                <a:latin typeface="Helvetica" charset="0"/>
              </a:rPr>
              <a:t>ivision.</a:t>
            </a:r>
            <a:endParaRPr kumimoji="0" lang="en-US" sz="1800" i="0" u="none" strike="noStrike" cap="none" normalizeH="0" baseline="0" dirty="0" smtClean="0">
              <a:ln>
                <a:noFill/>
              </a:ln>
              <a:effectLst/>
              <a:latin typeface="Helvetica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582868" y="4440238"/>
                <a:ext cx="1837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−2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868" y="4440238"/>
                <a:ext cx="183729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/>
              <p:cNvSpPr txBox="1"/>
              <p:nvPr/>
            </p:nvSpPr>
            <p:spPr>
              <a:xfrm>
                <a:off x="500077" y="4446189"/>
                <a:ext cx="9784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77" y="4446189"/>
                <a:ext cx="97840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 bwMode="auto">
          <a:xfrm flipV="1">
            <a:off x="1562100" y="4446189"/>
            <a:ext cx="0" cy="455714"/>
          </a:xfrm>
          <a:prstGeom prst="line">
            <a:avLst/>
          </a:prstGeom>
          <a:ln/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 flipH="1">
            <a:off x="1562100" y="4440238"/>
            <a:ext cx="1784350" cy="5951"/>
          </a:xfrm>
          <a:prstGeom prst="line">
            <a:avLst/>
          </a:prstGeom>
          <a:ln/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/>
              <p:cNvSpPr txBox="1"/>
              <p:nvPr/>
            </p:nvSpPr>
            <p:spPr>
              <a:xfrm>
                <a:off x="2439291" y="3955362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291" y="3955362"/>
                <a:ext cx="442429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5"/>
              <p:cNvSpPr txBox="1"/>
              <p:nvPr/>
            </p:nvSpPr>
            <p:spPr>
              <a:xfrm>
                <a:off x="1593349" y="4817546"/>
                <a:ext cx="1301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+4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349" y="4817546"/>
                <a:ext cx="1301317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 bwMode="auto">
          <a:xfrm>
            <a:off x="1593349" y="5279211"/>
            <a:ext cx="1287964" cy="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317477" y="4800464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 (             )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/>
              <p:cNvSpPr txBox="1"/>
              <p:nvPr/>
            </p:nvSpPr>
            <p:spPr>
              <a:xfrm>
                <a:off x="2053268" y="5331948"/>
                <a:ext cx="8415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−6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268" y="5331948"/>
                <a:ext cx="841577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/>
              <p:cNvSpPr txBox="1"/>
              <p:nvPr/>
            </p:nvSpPr>
            <p:spPr>
              <a:xfrm>
                <a:off x="2743520" y="5354055"/>
                <a:ext cx="6687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520" y="5354055"/>
                <a:ext cx="668773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/>
              <p:cNvSpPr txBox="1"/>
              <p:nvPr/>
            </p:nvSpPr>
            <p:spPr>
              <a:xfrm>
                <a:off x="2737771" y="3972930"/>
                <a:ext cx="6687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−6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771" y="3972930"/>
                <a:ext cx="668773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/>
              <p:cNvSpPr txBox="1"/>
              <p:nvPr/>
            </p:nvSpPr>
            <p:spPr>
              <a:xfrm>
                <a:off x="2055852" y="5703638"/>
                <a:ext cx="15474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−6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−24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852" y="5703638"/>
                <a:ext cx="1547475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/>
          <p:cNvSpPr txBox="1"/>
          <p:nvPr/>
        </p:nvSpPr>
        <p:spPr>
          <a:xfrm>
            <a:off x="1858028" y="5689260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 (               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 bwMode="auto">
          <a:xfrm>
            <a:off x="2268201" y="6210300"/>
            <a:ext cx="1287964" cy="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Box 106"/>
              <p:cNvSpPr txBox="1"/>
              <p:nvPr/>
            </p:nvSpPr>
            <p:spPr>
              <a:xfrm>
                <a:off x="2995839" y="6197136"/>
                <a:ext cx="6094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839" y="6197136"/>
                <a:ext cx="609462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TextBox 107"/>
              <p:cNvSpPr txBox="1"/>
              <p:nvPr/>
            </p:nvSpPr>
            <p:spPr>
              <a:xfrm>
                <a:off x="3260702" y="3846164"/>
                <a:ext cx="1083374" cy="675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702" y="3846164"/>
                <a:ext cx="1083374" cy="67569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ounded Rectangular Callout 18"/>
              <p:cNvSpPr/>
              <p:nvPr/>
            </p:nvSpPr>
            <p:spPr bwMode="auto">
              <a:xfrm>
                <a:off x="3709817" y="4844110"/>
                <a:ext cx="5035721" cy="740777"/>
              </a:xfrm>
              <a:prstGeom prst="wedgeRoundRectCallout">
                <a:avLst>
                  <a:gd name="adj1" fmla="val -37356"/>
                  <a:gd name="adj2" fmla="val -100140"/>
                  <a:gd name="adj3" fmla="val 16667"/>
                </a:avLst>
              </a:prstGeom>
              <a:ln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charset="0"/>
                  </a:rPr>
                  <a:t>When we are talking about slant asymptotes, we are talking about</a:t>
                </a:r>
                <a:r>
                  <a:rPr kumimoji="0" lang="en-US" sz="1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charset="0"/>
                  </a:rPr>
                  <a:t> “end behavior” as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𝑥</m:t>
                    </m:r>
                    <m:r>
                      <a:rPr kumimoji="0" lang="en-US" sz="1800" b="0" i="1" u="none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→∞ </m:t>
                    </m:r>
                  </m:oMath>
                </a14:m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charset="0"/>
                  </a:rPr>
                  <a:t>.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charset="0"/>
                </a:endParaRPr>
              </a:p>
            </p:txBody>
          </p:sp>
        </mc:Choice>
        <mc:Fallback>
          <p:sp>
            <p:nvSpPr>
              <p:cNvPr id="19" name="Rounded Rectangular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9817" y="4844110"/>
                <a:ext cx="5035721" cy="740777"/>
              </a:xfrm>
              <a:prstGeom prst="wedgeRoundRectCallout">
                <a:avLst>
                  <a:gd name="adj1" fmla="val -37356"/>
                  <a:gd name="adj2" fmla="val -100140"/>
                  <a:gd name="adj3" fmla="val 16667"/>
                </a:avLst>
              </a:prstGeom>
              <a:blipFill rotWithShape="1">
                <a:blip r:embed="rId16"/>
                <a:stretch>
                  <a:fillRect b="-2688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TextBox 110"/>
              <p:cNvSpPr txBox="1"/>
              <p:nvPr/>
            </p:nvSpPr>
            <p:spPr>
              <a:xfrm>
                <a:off x="3974788" y="5789326"/>
                <a:ext cx="5092247" cy="572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large x values,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+4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−6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788" y="5789326"/>
                <a:ext cx="5092247" cy="572401"/>
              </a:xfrm>
              <a:prstGeom prst="rect">
                <a:avLst/>
              </a:prstGeom>
              <a:blipFill rotWithShape="1">
                <a:blip r:embed="rId17"/>
                <a:stretch>
                  <a:fillRect l="-1198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TextBox 111"/>
              <p:cNvSpPr txBox="1"/>
              <p:nvPr/>
            </p:nvSpPr>
            <p:spPr>
              <a:xfrm>
                <a:off x="4596133" y="6428425"/>
                <a:ext cx="38988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𝒚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en-US" b="1" dirty="0" smtClean="0">
                    <a:solidFill>
                      <a:srgbClr val="0000FF"/>
                    </a:solidFill>
                  </a:rPr>
                  <a:t> 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is the slant asymptote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133" y="6428425"/>
                <a:ext cx="3898824" cy="400110"/>
              </a:xfrm>
              <a:prstGeom prst="rect">
                <a:avLst/>
              </a:prstGeom>
              <a:blipFill rotWithShape="1">
                <a:blip r:embed="rId18"/>
                <a:stretch>
                  <a:fillRect l="-156" t="-6154" r="-625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55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9" grpId="0" animBg="1"/>
      <p:bldP spid="9240" grpId="0"/>
      <p:bldP spid="9285" grpId="0" animBg="1"/>
      <p:bldP spid="85" grpId="0"/>
      <p:bldP spid="87" grpId="0" uiExpand="1" build="p"/>
      <p:bldP spid="11" grpId="0"/>
      <p:bldP spid="89" grpId="0"/>
      <p:bldP spid="95" grpId="0"/>
      <p:bldP spid="96" grpId="0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/>
      <p:bldP spid="19" grpId="0" animBg="1"/>
      <p:bldP spid="111" grpId="0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642" y="605642"/>
            <a:ext cx="7742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Slant Asymptotes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392" y="1128862"/>
            <a:ext cx="7742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degree of the numerator is </a:t>
            </a:r>
            <a:r>
              <a:rPr lang="en-US" i="1" dirty="0" smtClean="0"/>
              <a:t>exactly one degree more </a:t>
            </a:r>
            <a:r>
              <a:rPr lang="en-US" dirty="0" smtClean="0"/>
              <a:t>than the denominator, then there is a slant asymptote.</a:t>
            </a:r>
          </a:p>
          <a:p>
            <a:endParaRPr lang="en-US" dirty="0"/>
          </a:p>
          <a:p>
            <a:r>
              <a:rPr lang="en-US" dirty="0" smtClean="0"/>
              <a:t>To find it, use </a:t>
            </a:r>
            <a:r>
              <a:rPr lang="en-US" b="1" dirty="0" smtClean="0"/>
              <a:t>Long Division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73132" y="403761"/>
            <a:ext cx="8383980" cy="2291938"/>
          </a:xfrm>
          <a:prstGeom prst="roundRect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5636" y="3063834"/>
                <a:ext cx="6495803" cy="1687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Extending this idea…</a:t>
                </a:r>
              </a:p>
              <a:p>
                <a:r>
                  <a:rPr lang="en-US" dirty="0" smtClean="0"/>
                  <a:t>Explore the graph of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+7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−9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−2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" y="3063834"/>
                <a:ext cx="6495803" cy="1687898"/>
              </a:xfrm>
              <a:prstGeom prst="rect">
                <a:avLst/>
              </a:prstGeom>
              <a:blipFill rotWithShape="1">
                <a:blip r:embed="rId2"/>
                <a:stretch>
                  <a:fillRect l="-938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73132" y="6258296"/>
            <a:ext cx="2481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*see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Geogebra</a:t>
            </a:r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Also explore dividing each term by 5x</a:t>
            </a:r>
            <a:r>
              <a:rPr lang="en-US" sz="1000" baseline="30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n-US" sz="1000" baseline="30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22" name="Picture 2" descr="http://sharetheworldtoday.files.wordpress.com/2013/01/burma-bagan-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r="39708"/>
          <a:stretch/>
        </p:blipFill>
        <p:spPr bwMode="auto">
          <a:xfrm>
            <a:off x="4536376" y="1617602"/>
            <a:ext cx="4524500" cy="52403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284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5230813" y="957263"/>
          <a:ext cx="14430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" name="Equation" r:id="rId3" imgW="457002" imgH="203112" progId="Equation.DSMT4">
                  <p:embed/>
                </p:oleObj>
              </mc:Choice>
              <mc:Fallback>
                <p:oleObj name="Equation" r:id="rId3" imgW="457002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957263"/>
                        <a:ext cx="144303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27013" y="228600"/>
            <a:ext cx="5048250" cy="3333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625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Hobo BT"/>
              </a:rPr>
              <a:t>Exploring Discontinuities</a:t>
            </a:r>
          </a:p>
        </p:txBody>
      </p:sp>
      <p:sp>
        <p:nvSpPr>
          <p:cNvPr id="16388" name="Line 17"/>
          <p:cNvSpPr>
            <a:spLocks noChangeShapeType="1"/>
          </p:cNvSpPr>
          <p:nvPr/>
        </p:nvSpPr>
        <p:spPr bwMode="auto">
          <a:xfrm flipH="1">
            <a:off x="6762750" y="1263650"/>
            <a:ext cx="177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89" name="Group 1"/>
          <p:cNvGrpSpPr>
            <a:grpSpLocks/>
          </p:cNvGrpSpPr>
          <p:nvPr/>
        </p:nvGrpSpPr>
        <p:grpSpPr bwMode="auto">
          <a:xfrm>
            <a:off x="2070100" y="2365375"/>
            <a:ext cx="4298950" cy="3911600"/>
            <a:chOff x="4267200" y="1371600"/>
            <a:chExt cx="4165699" cy="4191000"/>
          </a:xfrm>
        </p:grpSpPr>
        <p:sp>
          <p:nvSpPr>
            <p:cNvPr id="24" name="Rectangle 23"/>
            <p:cNvSpPr/>
            <p:nvPr/>
          </p:nvSpPr>
          <p:spPr>
            <a:xfrm>
              <a:off x="4476408" y="1514475"/>
              <a:ext cx="3802662" cy="3920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6394" name="Group 4"/>
            <p:cNvGrpSpPr>
              <a:grpSpLocks/>
            </p:cNvGrpSpPr>
            <p:nvPr/>
          </p:nvGrpSpPr>
          <p:grpSpPr bwMode="auto">
            <a:xfrm>
              <a:off x="4267200" y="1371600"/>
              <a:ext cx="4165699" cy="4191000"/>
              <a:chOff x="2421" y="5944"/>
              <a:chExt cx="3780" cy="3672"/>
            </a:xfrm>
          </p:grpSpPr>
          <p:grpSp>
            <p:nvGrpSpPr>
              <p:cNvPr id="16395" name="Group 5"/>
              <p:cNvGrpSpPr>
                <a:grpSpLocks/>
              </p:cNvGrpSpPr>
              <p:nvPr/>
            </p:nvGrpSpPr>
            <p:grpSpPr bwMode="auto">
              <a:xfrm>
                <a:off x="2731" y="6054"/>
                <a:ext cx="3150" cy="3450"/>
                <a:chOff x="2736" y="2269"/>
                <a:chExt cx="3150" cy="3450"/>
              </a:xfrm>
            </p:grpSpPr>
            <p:sp>
              <p:nvSpPr>
                <p:cNvPr id="16464" name="Line 6"/>
                <p:cNvSpPr>
                  <a:spLocks noChangeShapeType="1"/>
                </p:cNvSpPr>
                <p:nvPr/>
              </p:nvSpPr>
              <p:spPr bwMode="auto">
                <a:xfrm>
                  <a:off x="5886" y="226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5" name="Line 7"/>
                <p:cNvSpPr>
                  <a:spLocks noChangeShapeType="1"/>
                </p:cNvSpPr>
                <p:nvPr/>
              </p:nvSpPr>
              <p:spPr bwMode="auto">
                <a:xfrm>
                  <a:off x="5736" y="226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6" name="Line 8"/>
                <p:cNvSpPr>
                  <a:spLocks noChangeShapeType="1"/>
                </p:cNvSpPr>
                <p:nvPr/>
              </p:nvSpPr>
              <p:spPr bwMode="auto">
                <a:xfrm>
                  <a:off x="5571" y="2284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7" name="Line 9"/>
                <p:cNvSpPr>
                  <a:spLocks noChangeShapeType="1"/>
                </p:cNvSpPr>
                <p:nvPr/>
              </p:nvSpPr>
              <p:spPr bwMode="auto">
                <a:xfrm>
                  <a:off x="5421" y="2284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468" name="Group 10"/>
                <p:cNvGrpSpPr>
                  <a:grpSpLocks/>
                </p:cNvGrpSpPr>
                <p:nvPr/>
              </p:nvGrpSpPr>
              <p:grpSpPr bwMode="auto">
                <a:xfrm>
                  <a:off x="479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1648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69" name="Group 15"/>
                <p:cNvGrpSpPr>
                  <a:grpSpLocks/>
                </p:cNvGrpSpPr>
                <p:nvPr/>
              </p:nvGrpSpPr>
              <p:grpSpPr bwMode="auto">
                <a:xfrm>
                  <a:off x="416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16481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3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4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70" name="Group 20"/>
                <p:cNvGrpSpPr>
                  <a:grpSpLocks/>
                </p:cNvGrpSpPr>
                <p:nvPr/>
              </p:nvGrpSpPr>
              <p:grpSpPr bwMode="auto">
                <a:xfrm>
                  <a:off x="353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1647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8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71" name="Group 25"/>
                <p:cNvGrpSpPr>
                  <a:grpSpLocks/>
                </p:cNvGrpSpPr>
                <p:nvPr/>
              </p:nvGrpSpPr>
              <p:grpSpPr bwMode="auto">
                <a:xfrm>
                  <a:off x="2901" y="2284"/>
                  <a:ext cx="465" cy="3435"/>
                  <a:chOff x="5421" y="2269"/>
                  <a:chExt cx="465" cy="3435"/>
                </a:xfrm>
              </p:grpSpPr>
              <p:sp>
                <p:nvSpPr>
                  <p:cNvPr id="16473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7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472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229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96" name="Group 31"/>
              <p:cNvGrpSpPr>
                <a:grpSpLocks/>
              </p:cNvGrpSpPr>
              <p:nvPr/>
            </p:nvGrpSpPr>
            <p:grpSpPr bwMode="auto">
              <a:xfrm rot="-5400000">
                <a:off x="2761" y="6054"/>
                <a:ext cx="3150" cy="3450"/>
                <a:chOff x="2736" y="2269"/>
                <a:chExt cx="3150" cy="3450"/>
              </a:xfrm>
            </p:grpSpPr>
            <p:sp>
              <p:nvSpPr>
                <p:cNvPr id="16439" name="Line 32"/>
                <p:cNvSpPr>
                  <a:spLocks noChangeShapeType="1"/>
                </p:cNvSpPr>
                <p:nvPr/>
              </p:nvSpPr>
              <p:spPr bwMode="auto">
                <a:xfrm>
                  <a:off x="5886" y="226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0" name="Line 33"/>
                <p:cNvSpPr>
                  <a:spLocks noChangeShapeType="1"/>
                </p:cNvSpPr>
                <p:nvPr/>
              </p:nvSpPr>
              <p:spPr bwMode="auto">
                <a:xfrm>
                  <a:off x="5736" y="226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1" name="Line 34"/>
                <p:cNvSpPr>
                  <a:spLocks noChangeShapeType="1"/>
                </p:cNvSpPr>
                <p:nvPr/>
              </p:nvSpPr>
              <p:spPr bwMode="auto">
                <a:xfrm>
                  <a:off x="5571" y="2284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2" name="Line 35"/>
                <p:cNvSpPr>
                  <a:spLocks noChangeShapeType="1"/>
                </p:cNvSpPr>
                <p:nvPr/>
              </p:nvSpPr>
              <p:spPr bwMode="auto">
                <a:xfrm>
                  <a:off x="5421" y="2284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443" name="Group 36"/>
                <p:cNvGrpSpPr>
                  <a:grpSpLocks/>
                </p:cNvGrpSpPr>
                <p:nvPr/>
              </p:nvGrpSpPr>
              <p:grpSpPr bwMode="auto">
                <a:xfrm>
                  <a:off x="479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16460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61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62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63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44" name="Group 41"/>
                <p:cNvGrpSpPr>
                  <a:grpSpLocks/>
                </p:cNvGrpSpPr>
                <p:nvPr/>
              </p:nvGrpSpPr>
              <p:grpSpPr bwMode="auto">
                <a:xfrm>
                  <a:off x="416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1645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5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5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5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45" name="Group 46"/>
                <p:cNvGrpSpPr>
                  <a:grpSpLocks/>
                </p:cNvGrpSpPr>
                <p:nvPr/>
              </p:nvGrpSpPr>
              <p:grpSpPr bwMode="auto">
                <a:xfrm>
                  <a:off x="353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16452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53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54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55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446" name="Group 51"/>
                <p:cNvGrpSpPr>
                  <a:grpSpLocks/>
                </p:cNvGrpSpPr>
                <p:nvPr/>
              </p:nvGrpSpPr>
              <p:grpSpPr bwMode="auto">
                <a:xfrm>
                  <a:off x="2901" y="2284"/>
                  <a:ext cx="465" cy="3435"/>
                  <a:chOff x="5421" y="2269"/>
                  <a:chExt cx="465" cy="3435"/>
                </a:xfrm>
              </p:grpSpPr>
              <p:sp>
                <p:nvSpPr>
                  <p:cNvPr id="1644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49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50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51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447" name="Line 56"/>
                <p:cNvSpPr>
                  <a:spLocks noChangeShapeType="1"/>
                </p:cNvSpPr>
                <p:nvPr/>
              </p:nvSpPr>
              <p:spPr bwMode="auto">
                <a:xfrm>
                  <a:off x="2736" y="229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397" name="Line 57"/>
              <p:cNvSpPr>
                <a:spLocks noChangeShapeType="1"/>
              </p:cNvSpPr>
              <p:nvPr/>
            </p:nvSpPr>
            <p:spPr bwMode="auto">
              <a:xfrm flipV="1">
                <a:off x="2421" y="7774"/>
                <a:ext cx="37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Line 58"/>
              <p:cNvSpPr>
                <a:spLocks noChangeShapeType="1"/>
              </p:cNvSpPr>
              <p:nvPr/>
            </p:nvSpPr>
            <p:spPr bwMode="auto">
              <a:xfrm>
                <a:off x="4163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Line 59"/>
              <p:cNvSpPr>
                <a:spLocks noChangeShapeType="1"/>
              </p:cNvSpPr>
              <p:nvPr/>
            </p:nvSpPr>
            <p:spPr bwMode="auto">
              <a:xfrm>
                <a:off x="399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Line 60"/>
              <p:cNvSpPr>
                <a:spLocks noChangeShapeType="1"/>
              </p:cNvSpPr>
              <p:nvPr/>
            </p:nvSpPr>
            <p:spPr bwMode="auto">
              <a:xfrm>
                <a:off x="525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Line 61"/>
              <p:cNvSpPr>
                <a:spLocks noChangeShapeType="1"/>
              </p:cNvSpPr>
              <p:nvPr/>
            </p:nvSpPr>
            <p:spPr bwMode="auto">
              <a:xfrm>
                <a:off x="4941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Line 62"/>
              <p:cNvSpPr>
                <a:spLocks noChangeShapeType="1"/>
              </p:cNvSpPr>
              <p:nvPr/>
            </p:nvSpPr>
            <p:spPr bwMode="auto">
              <a:xfrm>
                <a:off x="462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Line 63"/>
              <p:cNvSpPr>
                <a:spLocks noChangeShapeType="1"/>
              </p:cNvSpPr>
              <p:nvPr/>
            </p:nvSpPr>
            <p:spPr bwMode="auto">
              <a:xfrm>
                <a:off x="3681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Line 64"/>
              <p:cNvSpPr>
                <a:spLocks noChangeShapeType="1"/>
              </p:cNvSpPr>
              <p:nvPr/>
            </p:nvSpPr>
            <p:spPr bwMode="auto">
              <a:xfrm>
                <a:off x="3534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Line 65"/>
              <p:cNvSpPr>
                <a:spLocks noChangeShapeType="1"/>
              </p:cNvSpPr>
              <p:nvPr/>
            </p:nvSpPr>
            <p:spPr bwMode="auto">
              <a:xfrm>
                <a:off x="588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Line 66"/>
              <p:cNvSpPr>
                <a:spLocks noChangeShapeType="1"/>
              </p:cNvSpPr>
              <p:nvPr/>
            </p:nvSpPr>
            <p:spPr bwMode="auto">
              <a:xfrm>
                <a:off x="3838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Line 67"/>
              <p:cNvSpPr>
                <a:spLocks noChangeShapeType="1"/>
              </p:cNvSpPr>
              <p:nvPr/>
            </p:nvSpPr>
            <p:spPr bwMode="auto">
              <a:xfrm>
                <a:off x="5571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Line 68"/>
              <p:cNvSpPr>
                <a:spLocks noChangeShapeType="1"/>
              </p:cNvSpPr>
              <p:nvPr/>
            </p:nvSpPr>
            <p:spPr bwMode="auto">
              <a:xfrm>
                <a:off x="335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Line 69"/>
              <p:cNvSpPr>
                <a:spLocks noChangeShapeType="1"/>
              </p:cNvSpPr>
              <p:nvPr/>
            </p:nvSpPr>
            <p:spPr bwMode="auto">
              <a:xfrm>
                <a:off x="3209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Line 70"/>
              <p:cNvSpPr>
                <a:spLocks noChangeShapeType="1"/>
              </p:cNvSpPr>
              <p:nvPr/>
            </p:nvSpPr>
            <p:spPr bwMode="auto">
              <a:xfrm>
                <a:off x="3051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Line 71"/>
              <p:cNvSpPr>
                <a:spLocks noChangeShapeType="1"/>
              </p:cNvSpPr>
              <p:nvPr/>
            </p:nvSpPr>
            <p:spPr bwMode="auto">
              <a:xfrm>
                <a:off x="4794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Line 72"/>
              <p:cNvSpPr>
                <a:spLocks noChangeShapeType="1"/>
              </p:cNvSpPr>
              <p:nvPr/>
            </p:nvSpPr>
            <p:spPr bwMode="auto">
              <a:xfrm>
                <a:off x="272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Line 73"/>
              <p:cNvSpPr>
                <a:spLocks noChangeShapeType="1"/>
              </p:cNvSpPr>
              <p:nvPr/>
            </p:nvSpPr>
            <p:spPr bwMode="auto">
              <a:xfrm>
                <a:off x="2903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Line 74"/>
              <p:cNvSpPr>
                <a:spLocks noChangeShapeType="1"/>
              </p:cNvSpPr>
              <p:nvPr/>
            </p:nvSpPr>
            <p:spPr bwMode="auto">
              <a:xfrm>
                <a:off x="5729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Line 75"/>
              <p:cNvSpPr>
                <a:spLocks noChangeShapeType="1"/>
              </p:cNvSpPr>
              <p:nvPr/>
            </p:nvSpPr>
            <p:spPr bwMode="auto">
              <a:xfrm>
                <a:off x="5413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Line 76"/>
              <p:cNvSpPr>
                <a:spLocks noChangeShapeType="1"/>
              </p:cNvSpPr>
              <p:nvPr/>
            </p:nvSpPr>
            <p:spPr bwMode="auto">
              <a:xfrm>
                <a:off x="5098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Line 77"/>
              <p:cNvSpPr>
                <a:spLocks noChangeShapeType="1"/>
              </p:cNvSpPr>
              <p:nvPr/>
            </p:nvSpPr>
            <p:spPr bwMode="auto">
              <a:xfrm>
                <a:off x="447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78"/>
              <p:cNvSpPr>
                <a:spLocks noChangeShapeType="1"/>
              </p:cNvSpPr>
              <p:nvPr/>
            </p:nvSpPr>
            <p:spPr bwMode="auto">
              <a:xfrm rot="16200000" flipV="1">
                <a:off x="2481" y="7780"/>
                <a:ext cx="36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19" name="Line 79"/>
              <p:cNvSpPr>
                <a:spLocks noChangeShapeType="1"/>
              </p:cNvSpPr>
              <p:nvPr/>
            </p:nvSpPr>
            <p:spPr bwMode="auto">
              <a:xfrm rot="-5400000">
                <a:off x="4310" y="7894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80"/>
              <p:cNvSpPr>
                <a:spLocks noChangeShapeType="1"/>
              </p:cNvSpPr>
              <p:nvPr/>
            </p:nvSpPr>
            <p:spPr bwMode="auto">
              <a:xfrm rot="-5400000">
                <a:off x="4310" y="805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Line 81"/>
              <p:cNvSpPr>
                <a:spLocks noChangeShapeType="1"/>
              </p:cNvSpPr>
              <p:nvPr/>
            </p:nvSpPr>
            <p:spPr bwMode="auto">
              <a:xfrm rot="-5400000">
                <a:off x="4310" y="679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Line 82"/>
              <p:cNvSpPr>
                <a:spLocks noChangeShapeType="1"/>
              </p:cNvSpPr>
              <p:nvPr/>
            </p:nvSpPr>
            <p:spPr bwMode="auto">
              <a:xfrm rot="-5400000">
                <a:off x="4310" y="7106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3" name="Line 83"/>
              <p:cNvSpPr>
                <a:spLocks noChangeShapeType="1"/>
              </p:cNvSpPr>
              <p:nvPr/>
            </p:nvSpPr>
            <p:spPr bwMode="auto">
              <a:xfrm rot="-5400000">
                <a:off x="4310" y="742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Line 84"/>
              <p:cNvSpPr>
                <a:spLocks noChangeShapeType="1"/>
              </p:cNvSpPr>
              <p:nvPr/>
            </p:nvSpPr>
            <p:spPr bwMode="auto">
              <a:xfrm rot="-5400000">
                <a:off x="4310" y="8366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Line 85"/>
              <p:cNvSpPr>
                <a:spLocks noChangeShapeType="1"/>
              </p:cNvSpPr>
              <p:nvPr/>
            </p:nvSpPr>
            <p:spPr bwMode="auto">
              <a:xfrm rot="-5400000">
                <a:off x="4310" y="8523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Line 86"/>
              <p:cNvSpPr>
                <a:spLocks noChangeShapeType="1"/>
              </p:cNvSpPr>
              <p:nvPr/>
            </p:nvSpPr>
            <p:spPr bwMode="auto">
              <a:xfrm rot="-5400000">
                <a:off x="4310" y="616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Line 87"/>
              <p:cNvSpPr>
                <a:spLocks noChangeShapeType="1"/>
              </p:cNvSpPr>
              <p:nvPr/>
            </p:nvSpPr>
            <p:spPr bwMode="auto">
              <a:xfrm rot="-5400000">
                <a:off x="4310" y="8209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Line 88"/>
              <p:cNvSpPr>
                <a:spLocks noChangeShapeType="1"/>
              </p:cNvSpPr>
              <p:nvPr/>
            </p:nvSpPr>
            <p:spPr bwMode="auto">
              <a:xfrm rot="-5400000">
                <a:off x="4310" y="6476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Line 89"/>
              <p:cNvSpPr>
                <a:spLocks noChangeShapeType="1"/>
              </p:cNvSpPr>
              <p:nvPr/>
            </p:nvSpPr>
            <p:spPr bwMode="auto">
              <a:xfrm rot="-5400000">
                <a:off x="4310" y="868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Line 90"/>
              <p:cNvSpPr>
                <a:spLocks noChangeShapeType="1"/>
              </p:cNvSpPr>
              <p:nvPr/>
            </p:nvSpPr>
            <p:spPr bwMode="auto">
              <a:xfrm rot="-5400000">
                <a:off x="4310" y="8838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Line 91"/>
              <p:cNvSpPr>
                <a:spLocks noChangeShapeType="1"/>
              </p:cNvSpPr>
              <p:nvPr/>
            </p:nvSpPr>
            <p:spPr bwMode="auto">
              <a:xfrm rot="-5400000">
                <a:off x="4310" y="8996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Line 92"/>
              <p:cNvSpPr>
                <a:spLocks noChangeShapeType="1"/>
              </p:cNvSpPr>
              <p:nvPr/>
            </p:nvSpPr>
            <p:spPr bwMode="auto">
              <a:xfrm rot="-5400000">
                <a:off x="4310" y="7263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Line 93"/>
              <p:cNvSpPr>
                <a:spLocks noChangeShapeType="1"/>
              </p:cNvSpPr>
              <p:nvPr/>
            </p:nvSpPr>
            <p:spPr bwMode="auto">
              <a:xfrm rot="-5400000">
                <a:off x="4310" y="931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Line 94"/>
              <p:cNvSpPr>
                <a:spLocks noChangeShapeType="1"/>
              </p:cNvSpPr>
              <p:nvPr/>
            </p:nvSpPr>
            <p:spPr bwMode="auto">
              <a:xfrm rot="-5400000">
                <a:off x="4310" y="9154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Line 95"/>
              <p:cNvSpPr>
                <a:spLocks noChangeShapeType="1"/>
              </p:cNvSpPr>
              <p:nvPr/>
            </p:nvSpPr>
            <p:spPr bwMode="auto">
              <a:xfrm rot="-5400000">
                <a:off x="4310" y="6318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Line 96"/>
              <p:cNvSpPr>
                <a:spLocks noChangeShapeType="1"/>
              </p:cNvSpPr>
              <p:nvPr/>
            </p:nvSpPr>
            <p:spPr bwMode="auto">
              <a:xfrm rot="-5400000">
                <a:off x="4310" y="6634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Line 97"/>
              <p:cNvSpPr>
                <a:spLocks noChangeShapeType="1"/>
              </p:cNvSpPr>
              <p:nvPr/>
            </p:nvSpPr>
            <p:spPr bwMode="auto">
              <a:xfrm rot="-5400000">
                <a:off x="4310" y="6949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Line 98"/>
              <p:cNvSpPr>
                <a:spLocks noChangeShapeType="1"/>
              </p:cNvSpPr>
              <p:nvPr/>
            </p:nvSpPr>
            <p:spPr bwMode="auto">
              <a:xfrm rot="-5400000">
                <a:off x="4310" y="757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16490" y="708957"/>
            <a:ext cx="1123256" cy="52322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8" name="TextBox 10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79566" y="1281565"/>
            <a:ext cx="2144048" cy="532966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7191" y="706042"/>
            <a:ext cx="3171825" cy="975139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5" b="12000"/>
          <a:stretch>
            <a:fillRect/>
          </a:stretch>
        </p:blipFill>
        <p:spPr>
          <a:xfrm rot="15722">
            <a:off x="1270000" y="1308100"/>
            <a:ext cx="26416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1263" y="1308100"/>
            <a:ext cx="3062287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0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2914650" y="4484688"/>
          <a:ext cx="876300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5" imgW="164957" imgH="203024" progId="Equation.DSMT4">
                  <p:embed/>
                </p:oleObj>
              </mc:Choice>
              <mc:Fallback>
                <p:oleObj name="Equation" r:id="rId5" imgW="164957" imgH="20302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4484688"/>
                        <a:ext cx="876300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6172200" y="3441700"/>
            <a:ext cx="685800" cy="673100"/>
          </a:xfrm>
          <a:prstGeom prst="plus">
            <a:avLst>
              <a:gd name="adj" fmla="val 38208"/>
            </a:avLst>
          </a:prstGeom>
          <a:solidFill>
            <a:srgbClr val="33CC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501900" y="3657600"/>
            <a:ext cx="723900" cy="1778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4140200" y="3302000"/>
            <a:ext cx="1016000" cy="828675"/>
            <a:chOff x="2608" y="2080"/>
            <a:chExt cx="640" cy="522"/>
          </a:xfrm>
        </p:grpSpPr>
        <p:sp>
          <p:nvSpPr>
            <p:cNvPr id="3085" name="AutoShape 8"/>
            <p:cNvSpPr>
              <a:spLocks noChangeArrowheads="1"/>
            </p:cNvSpPr>
            <p:nvPr/>
          </p:nvSpPr>
          <p:spPr bwMode="auto">
            <a:xfrm>
              <a:off x="2608" y="2080"/>
              <a:ext cx="640" cy="47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3086" name="Text Box 9"/>
            <p:cNvSpPr txBox="1">
              <a:spLocks noChangeArrowheads="1"/>
            </p:cNvSpPr>
            <p:nvPr/>
          </p:nvSpPr>
          <p:spPr bwMode="auto">
            <a:xfrm>
              <a:off x="2752" y="2160"/>
              <a:ext cx="2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4000">
                  <a:solidFill>
                    <a:srgbClr val="FFFF00"/>
                  </a:solidFill>
                  <a:latin typeface="HandelGothic BT" pitchFamily="82" charset="0"/>
                </a:rPr>
                <a:t>0</a:t>
              </a:r>
            </a:p>
          </p:txBody>
        </p:sp>
      </p:grpSp>
      <p:sp>
        <p:nvSpPr>
          <p:cNvPr id="3080" name="WordArt 10"/>
          <p:cNvSpPr>
            <a:spLocks noChangeArrowheads="1" noChangeShapeType="1" noTextEdit="1"/>
          </p:cNvSpPr>
          <p:nvPr/>
        </p:nvSpPr>
        <p:spPr bwMode="auto">
          <a:xfrm>
            <a:off x="835025" y="215900"/>
            <a:ext cx="7702550" cy="965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625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Hobo BT"/>
              </a:rPr>
              <a:t>DOMINANCE !</a:t>
            </a:r>
          </a:p>
        </p:txBody>
      </p:sp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315913" y="4575175"/>
          <a:ext cx="24892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7" imgW="457002" imgH="203112" progId="Equation.DSMT4">
                  <p:embed/>
                </p:oleObj>
              </mc:Choice>
              <mc:Fallback>
                <p:oleObj name="Equation" r:id="rId7" imgW="457002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4575175"/>
                        <a:ext cx="2489200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Line 12"/>
          <p:cNvSpPr>
            <a:spLocks noChangeShapeType="1"/>
          </p:cNvSpPr>
          <p:nvPr/>
        </p:nvSpPr>
        <p:spPr bwMode="auto">
          <a:xfrm>
            <a:off x="0" y="3302000"/>
            <a:ext cx="9144000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469" name="Object 13"/>
          <p:cNvGraphicFramePr>
            <a:graphicFrameLocks noChangeAspect="1"/>
          </p:cNvGraphicFramePr>
          <p:nvPr>
            <p:ph sz="quarter" idx="4"/>
          </p:nvPr>
        </p:nvGraphicFramePr>
        <p:xfrm>
          <a:off x="3629025" y="4603750"/>
          <a:ext cx="53514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9" imgW="1206500" imgH="203200" progId="Equation.DSMT4">
                  <p:embed/>
                </p:oleObj>
              </mc:Choice>
              <mc:Fallback>
                <p:oleObj name="Equation" r:id="rId9" imgW="1206500" imgH="203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4603750"/>
                        <a:ext cx="53514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22300" y="5689600"/>
            <a:ext cx="8115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Helvetica" charset="0"/>
              </a:rPr>
              <a:t>As x </a:t>
            </a:r>
            <a:r>
              <a:rPr lang="en-US" altLang="en-US" sz="2800">
                <a:solidFill>
                  <a:schemeClr val="accent2"/>
                </a:solidFill>
                <a:latin typeface="Helvetica" charset="0"/>
                <a:sym typeface="Wingdings" pitchFamily="2" charset="2"/>
              </a:rPr>
              <a:t>becomes extremely large (x </a:t>
            </a:r>
            <a:r>
              <a:rPr lang="en-US" altLang="en-US" sz="2800" b="1">
                <a:solidFill>
                  <a:schemeClr val="accent2"/>
                </a:solidFill>
                <a:latin typeface="Helvetica" charset="0"/>
                <a:sym typeface="Wingdings" pitchFamily="2" charset="2"/>
              </a:rPr>
              <a:t> </a:t>
            </a:r>
            <a:r>
              <a:rPr lang="en-US" altLang="en-US" sz="2800" b="1">
                <a:solidFill>
                  <a:schemeClr val="accent2"/>
                </a:solidFill>
                <a:latin typeface="Helvetica" charset="0"/>
                <a:sym typeface="Symbol" pitchFamily="18" charset="2"/>
              </a:rPr>
              <a:t></a:t>
            </a:r>
            <a:r>
              <a:rPr lang="en-US" altLang="en-US" sz="2800">
                <a:solidFill>
                  <a:schemeClr val="accent2"/>
                </a:solidFill>
                <a:latin typeface="Helvetica" charset="0"/>
                <a:sym typeface="Symbol" pitchFamily="18" charset="2"/>
              </a:rPr>
              <a:t>)</a:t>
            </a:r>
            <a:r>
              <a:rPr lang="en-US" altLang="en-US" sz="2800">
                <a:solidFill>
                  <a:schemeClr val="accent2"/>
                </a:solidFill>
                <a:latin typeface="Helvetica" charset="0"/>
                <a:sym typeface="Wingdings" pitchFamily="2" charset="2"/>
              </a:rPr>
              <a:t>, </a:t>
            </a:r>
            <a:br>
              <a:rPr lang="en-US" altLang="en-US" sz="2800">
                <a:solidFill>
                  <a:schemeClr val="accent2"/>
                </a:solidFill>
                <a:latin typeface="Helvetica" charset="0"/>
                <a:sym typeface="Wingdings" pitchFamily="2" charset="2"/>
              </a:rPr>
            </a:br>
            <a:r>
              <a:rPr lang="en-US" altLang="en-US" sz="2800">
                <a:solidFill>
                  <a:schemeClr val="accent2"/>
                </a:solidFill>
                <a:latin typeface="Helvetica" charset="0"/>
                <a:sym typeface="Wingdings" pitchFamily="2" charset="2"/>
              </a:rPr>
              <a:t>what will f(x) approach?</a:t>
            </a:r>
            <a:endParaRPr lang="en-US" altLang="en-US" sz="2800">
              <a:solidFill>
                <a:schemeClr val="accent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150018" y="215900"/>
            <a:ext cx="5046831" cy="7037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625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obo BT"/>
              </a:rPr>
              <a:t>Ratio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Hobo BT"/>
              </a:rPr>
              <a:t>nal Functions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5473700" y="476250"/>
          <a:ext cx="14430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Equation" r:id="rId3" imgW="457002" imgH="203112" progId="Equation.DSMT4">
                  <p:embed/>
                </p:oleObj>
              </mc:Choice>
              <mc:Fallback>
                <p:oleObj name="Equation" r:id="rId3" imgW="457002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476250"/>
                        <a:ext cx="144303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68275" y="1514475"/>
            <a:ext cx="36036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Arial Rounded MT Bold" pitchFamily="34" charset="0"/>
              </a:rPr>
              <a:t>Ex.  Sketch the graph of </a:t>
            </a:r>
            <a:br>
              <a:rPr lang="en-US" altLang="en-US" sz="2000">
                <a:latin typeface="Arial Rounded MT Bold" pitchFamily="34" charset="0"/>
              </a:rPr>
            </a:br>
            <a:r>
              <a:rPr lang="en-US" altLang="en-US" sz="2000">
                <a:latin typeface="Arial Rounded MT Bold" pitchFamily="34" charset="0"/>
              </a:rPr>
              <a:t>        the rational function</a:t>
            </a: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174625" y="990600"/>
            <a:ext cx="5048250" cy="3333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625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Hobo BT"/>
              </a:rPr>
              <a:t>are a ratio of two polynomial expressions</a:t>
            </a: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7326313" y="271463"/>
          <a:ext cx="11652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Equation" r:id="rId5" imgW="405872" imgH="177569" progId="Equation.DSMT4">
                  <p:embed/>
                </p:oleObj>
              </mc:Choice>
              <mc:Fallback>
                <p:oleObj name="Equation" r:id="rId5" imgW="405872" imgH="17756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6313" y="271463"/>
                        <a:ext cx="116522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ph sz="quarter" idx="4"/>
          </p:nvPr>
        </p:nvGraphicFramePr>
        <p:xfrm>
          <a:off x="6999288" y="782638"/>
          <a:ext cx="17891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Equation" r:id="rId7" imgW="685800" imgH="203200" progId="Equation.DSMT4">
                  <p:embed/>
                </p:oleObj>
              </mc:Choice>
              <mc:Fallback>
                <p:oleObj name="Equation" r:id="rId7" imgW="685800" imgH="203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288" y="782638"/>
                        <a:ext cx="178911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7005638" y="782638"/>
            <a:ext cx="1776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32579" y="2317353"/>
            <a:ext cx="1550823" cy="670568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23" name="Group 1"/>
          <p:cNvGrpSpPr>
            <a:grpSpLocks/>
          </p:cNvGrpSpPr>
          <p:nvPr/>
        </p:nvGrpSpPr>
        <p:grpSpPr bwMode="auto">
          <a:xfrm>
            <a:off x="3438525" y="1801813"/>
            <a:ext cx="5199063" cy="4657725"/>
            <a:chOff x="4267200" y="1371600"/>
            <a:chExt cx="4165699" cy="4191000"/>
          </a:xfrm>
        </p:grpSpPr>
        <p:sp>
          <p:nvSpPr>
            <p:cNvPr id="24" name="Rectangle 23"/>
            <p:cNvSpPr/>
            <p:nvPr/>
          </p:nvSpPr>
          <p:spPr>
            <a:xfrm>
              <a:off x="4475803" y="1514443"/>
              <a:ext cx="3803187" cy="3921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108" name="Group 4"/>
            <p:cNvGrpSpPr>
              <a:grpSpLocks/>
            </p:cNvGrpSpPr>
            <p:nvPr/>
          </p:nvGrpSpPr>
          <p:grpSpPr bwMode="auto">
            <a:xfrm>
              <a:off x="4267200" y="1371600"/>
              <a:ext cx="4165699" cy="4191000"/>
              <a:chOff x="2421" y="5944"/>
              <a:chExt cx="3780" cy="3672"/>
            </a:xfrm>
          </p:grpSpPr>
          <p:grpSp>
            <p:nvGrpSpPr>
              <p:cNvPr id="4109" name="Group 5"/>
              <p:cNvGrpSpPr>
                <a:grpSpLocks/>
              </p:cNvGrpSpPr>
              <p:nvPr/>
            </p:nvGrpSpPr>
            <p:grpSpPr bwMode="auto">
              <a:xfrm>
                <a:off x="2731" y="6054"/>
                <a:ext cx="3150" cy="3450"/>
                <a:chOff x="2736" y="2269"/>
                <a:chExt cx="3150" cy="3450"/>
              </a:xfrm>
            </p:grpSpPr>
            <p:sp>
              <p:nvSpPr>
                <p:cNvPr id="4178" name="Line 6"/>
                <p:cNvSpPr>
                  <a:spLocks noChangeShapeType="1"/>
                </p:cNvSpPr>
                <p:nvPr/>
              </p:nvSpPr>
              <p:spPr bwMode="auto">
                <a:xfrm>
                  <a:off x="5886" y="226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" name="Line 7"/>
                <p:cNvSpPr>
                  <a:spLocks noChangeShapeType="1"/>
                </p:cNvSpPr>
                <p:nvPr/>
              </p:nvSpPr>
              <p:spPr bwMode="auto">
                <a:xfrm>
                  <a:off x="5736" y="226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" name="Line 8"/>
                <p:cNvSpPr>
                  <a:spLocks noChangeShapeType="1"/>
                </p:cNvSpPr>
                <p:nvPr/>
              </p:nvSpPr>
              <p:spPr bwMode="auto">
                <a:xfrm>
                  <a:off x="5571" y="2284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1" name="Line 9"/>
                <p:cNvSpPr>
                  <a:spLocks noChangeShapeType="1"/>
                </p:cNvSpPr>
                <p:nvPr/>
              </p:nvSpPr>
              <p:spPr bwMode="auto">
                <a:xfrm>
                  <a:off x="5421" y="2284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82" name="Group 10"/>
                <p:cNvGrpSpPr>
                  <a:grpSpLocks/>
                </p:cNvGrpSpPr>
                <p:nvPr/>
              </p:nvGrpSpPr>
              <p:grpSpPr bwMode="auto">
                <a:xfrm>
                  <a:off x="479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419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83" name="Group 15"/>
                <p:cNvGrpSpPr>
                  <a:grpSpLocks/>
                </p:cNvGrpSpPr>
                <p:nvPr/>
              </p:nvGrpSpPr>
              <p:grpSpPr bwMode="auto">
                <a:xfrm>
                  <a:off x="416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419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8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84" name="Group 20"/>
                <p:cNvGrpSpPr>
                  <a:grpSpLocks/>
                </p:cNvGrpSpPr>
                <p:nvPr/>
              </p:nvGrpSpPr>
              <p:grpSpPr bwMode="auto">
                <a:xfrm>
                  <a:off x="353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419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85" name="Group 25"/>
                <p:cNvGrpSpPr>
                  <a:grpSpLocks/>
                </p:cNvGrpSpPr>
                <p:nvPr/>
              </p:nvGrpSpPr>
              <p:grpSpPr bwMode="auto">
                <a:xfrm>
                  <a:off x="2901" y="2284"/>
                  <a:ext cx="465" cy="3435"/>
                  <a:chOff x="5421" y="2269"/>
                  <a:chExt cx="465" cy="3435"/>
                </a:xfrm>
              </p:grpSpPr>
              <p:sp>
                <p:nvSpPr>
                  <p:cNvPr id="418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86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229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10" name="Group 31"/>
              <p:cNvGrpSpPr>
                <a:grpSpLocks/>
              </p:cNvGrpSpPr>
              <p:nvPr/>
            </p:nvGrpSpPr>
            <p:grpSpPr bwMode="auto">
              <a:xfrm rot="-5400000">
                <a:off x="2761" y="6054"/>
                <a:ext cx="3150" cy="3450"/>
                <a:chOff x="2736" y="2269"/>
                <a:chExt cx="3150" cy="3450"/>
              </a:xfrm>
            </p:grpSpPr>
            <p:sp>
              <p:nvSpPr>
                <p:cNvPr id="4153" name="Line 32"/>
                <p:cNvSpPr>
                  <a:spLocks noChangeShapeType="1"/>
                </p:cNvSpPr>
                <p:nvPr/>
              </p:nvSpPr>
              <p:spPr bwMode="auto">
                <a:xfrm>
                  <a:off x="5886" y="226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4" name="Line 33"/>
                <p:cNvSpPr>
                  <a:spLocks noChangeShapeType="1"/>
                </p:cNvSpPr>
                <p:nvPr/>
              </p:nvSpPr>
              <p:spPr bwMode="auto">
                <a:xfrm>
                  <a:off x="5736" y="226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5" name="Line 34"/>
                <p:cNvSpPr>
                  <a:spLocks noChangeShapeType="1"/>
                </p:cNvSpPr>
                <p:nvPr/>
              </p:nvSpPr>
              <p:spPr bwMode="auto">
                <a:xfrm>
                  <a:off x="5571" y="2284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" name="Line 35"/>
                <p:cNvSpPr>
                  <a:spLocks noChangeShapeType="1"/>
                </p:cNvSpPr>
                <p:nvPr/>
              </p:nvSpPr>
              <p:spPr bwMode="auto">
                <a:xfrm>
                  <a:off x="5421" y="2284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57" name="Group 36"/>
                <p:cNvGrpSpPr>
                  <a:grpSpLocks/>
                </p:cNvGrpSpPr>
                <p:nvPr/>
              </p:nvGrpSpPr>
              <p:grpSpPr bwMode="auto">
                <a:xfrm>
                  <a:off x="479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4174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5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8" name="Group 41"/>
                <p:cNvGrpSpPr>
                  <a:grpSpLocks/>
                </p:cNvGrpSpPr>
                <p:nvPr/>
              </p:nvGrpSpPr>
              <p:grpSpPr bwMode="auto">
                <a:xfrm>
                  <a:off x="416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417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9" name="Group 46"/>
                <p:cNvGrpSpPr>
                  <a:grpSpLocks/>
                </p:cNvGrpSpPr>
                <p:nvPr/>
              </p:nvGrpSpPr>
              <p:grpSpPr bwMode="auto">
                <a:xfrm>
                  <a:off x="3531" y="2269"/>
                  <a:ext cx="465" cy="3435"/>
                  <a:chOff x="5421" y="2269"/>
                  <a:chExt cx="465" cy="3435"/>
                </a:xfrm>
              </p:grpSpPr>
              <p:sp>
                <p:nvSpPr>
                  <p:cNvPr id="4166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7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8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9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0" name="Group 51"/>
                <p:cNvGrpSpPr>
                  <a:grpSpLocks/>
                </p:cNvGrpSpPr>
                <p:nvPr/>
              </p:nvGrpSpPr>
              <p:grpSpPr bwMode="auto">
                <a:xfrm>
                  <a:off x="2901" y="2284"/>
                  <a:ext cx="465" cy="3435"/>
                  <a:chOff x="5421" y="2269"/>
                  <a:chExt cx="465" cy="3435"/>
                </a:xfrm>
              </p:grpSpPr>
              <p:sp>
                <p:nvSpPr>
                  <p:cNvPr id="4162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588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3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5736" y="2269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4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557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5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5421" y="2284"/>
                    <a:ext cx="0" cy="3420"/>
                  </a:xfrm>
                  <a:prstGeom prst="line">
                    <a:avLst/>
                  </a:prstGeom>
                  <a:noFill/>
                  <a:ln w="63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61" name="Line 56"/>
                <p:cNvSpPr>
                  <a:spLocks noChangeShapeType="1"/>
                </p:cNvSpPr>
                <p:nvPr/>
              </p:nvSpPr>
              <p:spPr bwMode="auto">
                <a:xfrm>
                  <a:off x="2736" y="2299"/>
                  <a:ext cx="0" cy="3420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1" name="Line 57"/>
              <p:cNvSpPr>
                <a:spLocks noChangeShapeType="1"/>
              </p:cNvSpPr>
              <p:nvPr/>
            </p:nvSpPr>
            <p:spPr bwMode="auto">
              <a:xfrm flipV="1">
                <a:off x="2421" y="7774"/>
                <a:ext cx="37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Line 58"/>
              <p:cNvSpPr>
                <a:spLocks noChangeShapeType="1"/>
              </p:cNvSpPr>
              <p:nvPr/>
            </p:nvSpPr>
            <p:spPr bwMode="auto">
              <a:xfrm>
                <a:off x="4163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Line 59"/>
              <p:cNvSpPr>
                <a:spLocks noChangeShapeType="1"/>
              </p:cNvSpPr>
              <p:nvPr/>
            </p:nvSpPr>
            <p:spPr bwMode="auto">
              <a:xfrm>
                <a:off x="399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Line 60"/>
              <p:cNvSpPr>
                <a:spLocks noChangeShapeType="1"/>
              </p:cNvSpPr>
              <p:nvPr/>
            </p:nvSpPr>
            <p:spPr bwMode="auto">
              <a:xfrm>
                <a:off x="525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Line 61"/>
              <p:cNvSpPr>
                <a:spLocks noChangeShapeType="1"/>
              </p:cNvSpPr>
              <p:nvPr/>
            </p:nvSpPr>
            <p:spPr bwMode="auto">
              <a:xfrm>
                <a:off x="4941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Line 62"/>
              <p:cNvSpPr>
                <a:spLocks noChangeShapeType="1"/>
              </p:cNvSpPr>
              <p:nvPr/>
            </p:nvSpPr>
            <p:spPr bwMode="auto">
              <a:xfrm>
                <a:off x="462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Line 63"/>
              <p:cNvSpPr>
                <a:spLocks noChangeShapeType="1"/>
              </p:cNvSpPr>
              <p:nvPr/>
            </p:nvSpPr>
            <p:spPr bwMode="auto">
              <a:xfrm>
                <a:off x="3681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Line 64"/>
              <p:cNvSpPr>
                <a:spLocks noChangeShapeType="1"/>
              </p:cNvSpPr>
              <p:nvPr/>
            </p:nvSpPr>
            <p:spPr bwMode="auto">
              <a:xfrm>
                <a:off x="3534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Line 65"/>
              <p:cNvSpPr>
                <a:spLocks noChangeShapeType="1"/>
              </p:cNvSpPr>
              <p:nvPr/>
            </p:nvSpPr>
            <p:spPr bwMode="auto">
              <a:xfrm>
                <a:off x="588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Line 66"/>
              <p:cNvSpPr>
                <a:spLocks noChangeShapeType="1"/>
              </p:cNvSpPr>
              <p:nvPr/>
            </p:nvSpPr>
            <p:spPr bwMode="auto">
              <a:xfrm>
                <a:off x="3838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Line 67"/>
              <p:cNvSpPr>
                <a:spLocks noChangeShapeType="1"/>
              </p:cNvSpPr>
              <p:nvPr/>
            </p:nvSpPr>
            <p:spPr bwMode="auto">
              <a:xfrm>
                <a:off x="5571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Line 68"/>
              <p:cNvSpPr>
                <a:spLocks noChangeShapeType="1"/>
              </p:cNvSpPr>
              <p:nvPr/>
            </p:nvSpPr>
            <p:spPr bwMode="auto">
              <a:xfrm>
                <a:off x="335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Line 69"/>
              <p:cNvSpPr>
                <a:spLocks noChangeShapeType="1"/>
              </p:cNvSpPr>
              <p:nvPr/>
            </p:nvSpPr>
            <p:spPr bwMode="auto">
              <a:xfrm>
                <a:off x="3209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70"/>
              <p:cNvSpPr>
                <a:spLocks noChangeShapeType="1"/>
              </p:cNvSpPr>
              <p:nvPr/>
            </p:nvSpPr>
            <p:spPr bwMode="auto">
              <a:xfrm>
                <a:off x="3051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71"/>
              <p:cNvSpPr>
                <a:spLocks noChangeShapeType="1"/>
              </p:cNvSpPr>
              <p:nvPr/>
            </p:nvSpPr>
            <p:spPr bwMode="auto">
              <a:xfrm>
                <a:off x="4794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Line 72"/>
              <p:cNvSpPr>
                <a:spLocks noChangeShapeType="1"/>
              </p:cNvSpPr>
              <p:nvPr/>
            </p:nvSpPr>
            <p:spPr bwMode="auto">
              <a:xfrm>
                <a:off x="272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Line 73"/>
              <p:cNvSpPr>
                <a:spLocks noChangeShapeType="1"/>
              </p:cNvSpPr>
              <p:nvPr/>
            </p:nvSpPr>
            <p:spPr bwMode="auto">
              <a:xfrm>
                <a:off x="2903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Line 74"/>
              <p:cNvSpPr>
                <a:spLocks noChangeShapeType="1"/>
              </p:cNvSpPr>
              <p:nvPr/>
            </p:nvSpPr>
            <p:spPr bwMode="auto">
              <a:xfrm>
                <a:off x="5729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Line 75"/>
              <p:cNvSpPr>
                <a:spLocks noChangeShapeType="1"/>
              </p:cNvSpPr>
              <p:nvPr/>
            </p:nvSpPr>
            <p:spPr bwMode="auto">
              <a:xfrm>
                <a:off x="5413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Line 76"/>
              <p:cNvSpPr>
                <a:spLocks noChangeShapeType="1"/>
              </p:cNvSpPr>
              <p:nvPr/>
            </p:nvSpPr>
            <p:spPr bwMode="auto">
              <a:xfrm>
                <a:off x="5098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Line 77"/>
              <p:cNvSpPr>
                <a:spLocks noChangeShapeType="1"/>
              </p:cNvSpPr>
              <p:nvPr/>
            </p:nvSpPr>
            <p:spPr bwMode="auto">
              <a:xfrm>
                <a:off x="4476" y="7727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78"/>
              <p:cNvSpPr>
                <a:spLocks noChangeShapeType="1"/>
              </p:cNvSpPr>
              <p:nvPr/>
            </p:nvSpPr>
            <p:spPr bwMode="auto">
              <a:xfrm rot="16200000" flipV="1">
                <a:off x="2481" y="7780"/>
                <a:ext cx="367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33" name="Line 79"/>
              <p:cNvSpPr>
                <a:spLocks noChangeShapeType="1"/>
              </p:cNvSpPr>
              <p:nvPr/>
            </p:nvSpPr>
            <p:spPr bwMode="auto">
              <a:xfrm rot="-5400000">
                <a:off x="4310" y="7894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Line 80"/>
              <p:cNvSpPr>
                <a:spLocks noChangeShapeType="1"/>
              </p:cNvSpPr>
              <p:nvPr/>
            </p:nvSpPr>
            <p:spPr bwMode="auto">
              <a:xfrm rot="-5400000">
                <a:off x="4310" y="805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Line 81"/>
              <p:cNvSpPr>
                <a:spLocks noChangeShapeType="1"/>
              </p:cNvSpPr>
              <p:nvPr/>
            </p:nvSpPr>
            <p:spPr bwMode="auto">
              <a:xfrm rot="-5400000">
                <a:off x="4310" y="679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Line 82"/>
              <p:cNvSpPr>
                <a:spLocks noChangeShapeType="1"/>
              </p:cNvSpPr>
              <p:nvPr/>
            </p:nvSpPr>
            <p:spPr bwMode="auto">
              <a:xfrm rot="-5400000">
                <a:off x="4310" y="7106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Line 83"/>
              <p:cNvSpPr>
                <a:spLocks noChangeShapeType="1"/>
              </p:cNvSpPr>
              <p:nvPr/>
            </p:nvSpPr>
            <p:spPr bwMode="auto">
              <a:xfrm rot="-5400000">
                <a:off x="4310" y="742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Line 84"/>
              <p:cNvSpPr>
                <a:spLocks noChangeShapeType="1"/>
              </p:cNvSpPr>
              <p:nvPr/>
            </p:nvSpPr>
            <p:spPr bwMode="auto">
              <a:xfrm rot="-5400000">
                <a:off x="4310" y="8366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Line 85"/>
              <p:cNvSpPr>
                <a:spLocks noChangeShapeType="1"/>
              </p:cNvSpPr>
              <p:nvPr/>
            </p:nvSpPr>
            <p:spPr bwMode="auto">
              <a:xfrm rot="-5400000">
                <a:off x="4310" y="8523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Line 86"/>
              <p:cNvSpPr>
                <a:spLocks noChangeShapeType="1"/>
              </p:cNvSpPr>
              <p:nvPr/>
            </p:nvSpPr>
            <p:spPr bwMode="auto">
              <a:xfrm rot="-5400000">
                <a:off x="4310" y="616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Line 87"/>
              <p:cNvSpPr>
                <a:spLocks noChangeShapeType="1"/>
              </p:cNvSpPr>
              <p:nvPr/>
            </p:nvSpPr>
            <p:spPr bwMode="auto">
              <a:xfrm rot="-5400000">
                <a:off x="4310" y="8209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Line 88"/>
              <p:cNvSpPr>
                <a:spLocks noChangeShapeType="1"/>
              </p:cNvSpPr>
              <p:nvPr/>
            </p:nvSpPr>
            <p:spPr bwMode="auto">
              <a:xfrm rot="-5400000">
                <a:off x="4310" y="6476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Line 89"/>
              <p:cNvSpPr>
                <a:spLocks noChangeShapeType="1"/>
              </p:cNvSpPr>
              <p:nvPr/>
            </p:nvSpPr>
            <p:spPr bwMode="auto">
              <a:xfrm rot="-5400000">
                <a:off x="4310" y="868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Line 90"/>
              <p:cNvSpPr>
                <a:spLocks noChangeShapeType="1"/>
              </p:cNvSpPr>
              <p:nvPr/>
            </p:nvSpPr>
            <p:spPr bwMode="auto">
              <a:xfrm rot="-5400000">
                <a:off x="4310" y="8838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Line 91"/>
              <p:cNvSpPr>
                <a:spLocks noChangeShapeType="1"/>
              </p:cNvSpPr>
              <p:nvPr/>
            </p:nvSpPr>
            <p:spPr bwMode="auto">
              <a:xfrm rot="-5400000">
                <a:off x="4310" y="8996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Line 92"/>
              <p:cNvSpPr>
                <a:spLocks noChangeShapeType="1"/>
              </p:cNvSpPr>
              <p:nvPr/>
            </p:nvSpPr>
            <p:spPr bwMode="auto">
              <a:xfrm rot="-5400000">
                <a:off x="4310" y="7263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Line 93"/>
              <p:cNvSpPr>
                <a:spLocks noChangeShapeType="1"/>
              </p:cNvSpPr>
              <p:nvPr/>
            </p:nvSpPr>
            <p:spPr bwMode="auto">
              <a:xfrm rot="-5400000">
                <a:off x="4310" y="931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Line 94"/>
              <p:cNvSpPr>
                <a:spLocks noChangeShapeType="1"/>
              </p:cNvSpPr>
              <p:nvPr/>
            </p:nvSpPr>
            <p:spPr bwMode="auto">
              <a:xfrm rot="-5400000">
                <a:off x="4310" y="9154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Line 95"/>
              <p:cNvSpPr>
                <a:spLocks noChangeShapeType="1"/>
              </p:cNvSpPr>
              <p:nvPr/>
            </p:nvSpPr>
            <p:spPr bwMode="auto">
              <a:xfrm rot="-5400000">
                <a:off x="4310" y="6318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0" name="Line 96"/>
              <p:cNvSpPr>
                <a:spLocks noChangeShapeType="1"/>
              </p:cNvSpPr>
              <p:nvPr/>
            </p:nvSpPr>
            <p:spPr bwMode="auto">
              <a:xfrm rot="-5400000">
                <a:off x="4310" y="6634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1" name="Line 97"/>
              <p:cNvSpPr>
                <a:spLocks noChangeShapeType="1"/>
              </p:cNvSpPr>
              <p:nvPr/>
            </p:nvSpPr>
            <p:spPr bwMode="auto">
              <a:xfrm rot="-5400000">
                <a:off x="4310" y="6949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Line 98"/>
              <p:cNvSpPr>
                <a:spLocks noChangeShapeType="1"/>
              </p:cNvSpPr>
              <p:nvPr/>
            </p:nvSpPr>
            <p:spPr bwMode="auto">
              <a:xfrm rot="-5400000">
                <a:off x="4310" y="7571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  <p:bldP spid="1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4495800" y="1863725"/>
          <a:ext cx="80168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3" imgW="152268" imgH="164957" progId="Equation.DSMT4">
                  <p:embed/>
                </p:oleObj>
              </mc:Choice>
              <mc:Fallback>
                <p:oleObj name="Equation" r:id="rId3" imgW="152268" imgH="16495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863725"/>
                        <a:ext cx="801688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835025" y="215900"/>
            <a:ext cx="7702550" cy="965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625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Hobo BT"/>
              </a:rPr>
              <a:t>Understanding Fractions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611313" y="2098675"/>
          <a:ext cx="24892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5" imgW="457002" imgH="203112" progId="Equation.DSMT4">
                  <p:embed/>
                </p:oleObj>
              </mc:Choice>
              <mc:Fallback>
                <p:oleObj name="Equation" r:id="rId5" imgW="457002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2098675"/>
                        <a:ext cx="2489200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0" y="1485900"/>
            <a:ext cx="9144000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>
            <p:ph sz="quarter" idx="4"/>
          </p:nvPr>
        </p:nvGraphicFramePr>
        <p:xfrm>
          <a:off x="4554538" y="2757488"/>
          <a:ext cx="6524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7" imgW="126780" imgH="164814" progId="Equation.DSMT4">
                  <p:embed/>
                </p:oleObj>
              </mc:Choice>
              <mc:Fallback>
                <p:oleObj name="Equation" r:id="rId7" imgW="126780" imgH="16481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2757488"/>
                        <a:ext cx="65246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4178300" y="2743200"/>
            <a:ext cx="148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23900" y="4114800"/>
            <a:ext cx="8115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atin typeface="Helvetica" charset="0"/>
              </a:rPr>
              <a:t>What happens to f(x)  if  </a:t>
            </a:r>
            <a:r>
              <a:rPr lang="en-US" altLang="en-US">
                <a:solidFill>
                  <a:srgbClr val="008000"/>
                </a:solidFill>
                <a:latin typeface="Helvetica" charset="0"/>
              </a:rPr>
              <a:t>p = 0?</a:t>
            </a:r>
            <a:r>
              <a:rPr lang="en-US" altLang="en-US">
                <a:latin typeface="Helvetica" charset="0"/>
              </a:rPr>
              <a:t> 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11200" y="5092700"/>
            <a:ext cx="8115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atin typeface="Helvetica" charset="0"/>
              </a:rPr>
              <a:t>What happens to f(x)  if  </a:t>
            </a:r>
            <a:r>
              <a:rPr lang="en-US" altLang="en-US">
                <a:solidFill>
                  <a:srgbClr val="0000FF"/>
                </a:solidFill>
                <a:latin typeface="Helvetica" charset="0"/>
              </a:rPr>
              <a:t>q = 0?</a:t>
            </a:r>
            <a:r>
              <a:rPr lang="en-US" altLang="en-US">
                <a:latin typeface="Helvetic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1" grpId="0"/>
      <p:bldP spid="235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195263" y="195263"/>
            <a:ext cx="5697537" cy="446087"/>
            <a:chOff x="123" y="128"/>
            <a:chExt cx="3589" cy="281"/>
          </a:xfrm>
        </p:grpSpPr>
        <p:pic>
          <p:nvPicPr>
            <p:cNvPr id="617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128"/>
              <a:ext cx="71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8" name="Text Box 5"/>
            <p:cNvSpPr txBox="1">
              <a:spLocks noChangeArrowheads="1"/>
            </p:cNvSpPr>
            <p:nvPr/>
          </p:nvSpPr>
          <p:spPr bwMode="auto">
            <a:xfrm>
              <a:off x="848" y="135"/>
              <a:ext cx="286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latin typeface="Helvetica" charset="0"/>
                </a:rPr>
                <a:t>G</a:t>
              </a:r>
              <a:r>
                <a:rPr lang="en-US" altLang="en-US" sz="2000" b="1">
                  <a:latin typeface="Helvetica" charset="0"/>
                </a:rPr>
                <a:t>RAPHING </a:t>
              </a:r>
              <a:r>
                <a:rPr lang="en-US" altLang="en-US" sz="2200" b="1">
                  <a:latin typeface="Helvetica" charset="0"/>
                </a:rPr>
                <a:t>R</a:t>
              </a:r>
              <a:r>
                <a:rPr lang="en-US" altLang="en-US" sz="2000" b="1">
                  <a:latin typeface="Helvetica" charset="0"/>
                </a:rPr>
                <a:t>ATIONAL </a:t>
              </a:r>
              <a:r>
                <a:rPr lang="en-US" altLang="en-US" sz="2200" b="1">
                  <a:latin typeface="Helvetica" charset="0"/>
                </a:rPr>
                <a:t>F</a:t>
              </a:r>
              <a:r>
                <a:rPr lang="en-US" altLang="en-US" sz="2000" b="1">
                  <a:latin typeface="Helvetica" charset="0"/>
                </a:rPr>
                <a:t>UNCTIONS</a:t>
              </a:r>
            </a:p>
          </p:txBody>
        </p:sp>
      </p:grpSp>
      <p:sp>
        <p:nvSpPr>
          <p:cNvPr id="6147" name="Line 6"/>
          <p:cNvSpPr>
            <a:spLocks noChangeShapeType="1"/>
          </p:cNvSpPr>
          <p:nvPr/>
        </p:nvSpPr>
        <p:spPr bwMode="auto">
          <a:xfrm>
            <a:off x="1460500" y="614363"/>
            <a:ext cx="73787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3" name="Group 51"/>
          <p:cNvGrpSpPr>
            <a:grpSpLocks/>
          </p:cNvGrpSpPr>
          <p:nvPr/>
        </p:nvGrpSpPr>
        <p:grpSpPr bwMode="auto">
          <a:xfrm>
            <a:off x="584200" y="838200"/>
            <a:ext cx="8256588" cy="5257800"/>
            <a:chOff x="368" y="528"/>
            <a:chExt cx="5201" cy="3312"/>
          </a:xfrm>
        </p:grpSpPr>
        <p:sp>
          <p:nvSpPr>
            <p:cNvPr id="6175" name="Rectangle 7"/>
            <p:cNvSpPr>
              <a:spLocks noChangeArrowheads="1"/>
            </p:cNvSpPr>
            <p:nvPr/>
          </p:nvSpPr>
          <p:spPr bwMode="auto">
            <a:xfrm>
              <a:off x="368" y="528"/>
              <a:ext cx="5201" cy="33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7612194" algn="ctr" rotWithShape="0">
                <a:schemeClr val="bg2">
                  <a:alpha val="50000"/>
                </a:schemeClr>
              </a:outerShdw>
            </a:effectLst>
          </p:spPr>
          <p:txBody>
            <a:bodyPr wrap="none" tIns="6400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76" name="Rectangle 8"/>
            <p:cNvSpPr>
              <a:spLocks noChangeArrowheads="1"/>
            </p:cNvSpPr>
            <p:nvPr/>
          </p:nvSpPr>
          <p:spPr bwMode="auto">
            <a:xfrm>
              <a:off x="375" y="528"/>
              <a:ext cx="5194" cy="240"/>
            </a:xfrm>
            <a:prstGeom prst="rect">
              <a:avLst/>
            </a:prstGeom>
            <a:solidFill>
              <a:srgbClr val="0587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64008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2438400" y="849313"/>
            <a:ext cx="418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Helvetica" charset="0"/>
              </a:rPr>
              <a:t>GRAPHS OF RATIONAL FUNCTIONS</a:t>
            </a:r>
            <a:endParaRPr lang="en-US" altLang="en-US" sz="2400"/>
          </a:p>
        </p:txBody>
      </p:sp>
      <p:grpSp>
        <p:nvGrpSpPr>
          <p:cNvPr id="3104" name="Group 32"/>
          <p:cNvGrpSpPr>
            <a:grpSpLocks/>
          </p:cNvGrpSpPr>
          <p:nvPr/>
        </p:nvGrpSpPr>
        <p:grpSpPr bwMode="auto">
          <a:xfrm>
            <a:off x="865188" y="698500"/>
            <a:ext cx="1173162" cy="703263"/>
            <a:chOff x="271" y="494"/>
            <a:chExt cx="739" cy="443"/>
          </a:xfrm>
        </p:grpSpPr>
        <p:sp>
          <p:nvSpPr>
            <p:cNvPr id="6172" name="Text Box 33"/>
            <p:cNvSpPr txBox="1">
              <a:spLocks noChangeArrowheads="1"/>
            </p:cNvSpPr>
            <p:nvPr/>
          </p:nvSpPr>
          <p:spPr bwMode="auto">
            <a:xfrm>
              <a:off x="271" y="514"/>
              <a:ext cx="739" cy="212"/>
            </a:xfrm>
            <a:prstGeom prst="rect">
              <a:avLst/>
            </a:prstGeom>
            <a:solidFill>
              <a:srgbClr val="F9EDD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81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A50A1"/>
                  </a:solidFill>
                  <a:latin typeface="Helvetica" charset="0"/>
                </a:rPr>
                <a:t>C</a:t>
              </a:r>
              <a:r>
                <a:rPr lang="en-US" altLang="en-US" sz="1400" b="1">
                  <a:solidFill>
                    <a:srgbClr val="0A50A1"/>
                  </a:solidFill>
                  <a:latin typeface="Helvetica" charset="0"/>
                </a:rPr>
                <a:t>ONCEPT</a:t>
              </a:r>
              <a:endParaRPr lang="en-US" altLang="en-US" sz="1800" b="1"/>
            </a:p>
          </p:txBody>
        </p:sp>
        <p:sp>
          <p:nvSpPr>
            <p:cNvPr id="6173" name="Text Box 34"/>
            <p:cNvSpPr txBox="1">
              <a:spLocks noChangeArrowheads="1"/>
            </p:cNvSpPr>
            <p:nvPr/>
          </p:nvSpPr>
          <p:spPr bwMode="auto">
            <a:xfrm>
              <a:off x="271" y="725"/>
              <a:ext cx="739" cy="212"/>
            </a:xfrm>
            <a:prstGeom prst="rect">
              <a:avLst/>
            </a:prstGeom>
            <a:solidFill>
              <a:srgbClr val="0A50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81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Helvetica" charset="0"/>
                </a:rPr>
                <a:t>S</a:t>
              </a:r>
              <a:r>
                <a:rPr lang="en-US" altLang="en-US" sz="1400" b="1">
                  <a:solidFill>
                    <a:schemeClr val="bg1"/>
                  </a:solidFill>
                  <a:latin typeface="Helvetica" charset="0"/>
                </a:rPr>
                <a:t>UMMARY</a:t>
              </a:r>
              <a:endParaRPr lang="en-US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6174" name="Line 35"/>
            <p:cNvSpPr>
              <a:spLocks noChangeShapeType="1"/>
            </p:cNvSpPr>
            <p:nvPr/>
          </p:nvSpPr>
          <p:spPr bwMode="auto">
            <a:xfrm>
              <a:off x="271" y="494"/>
              <a:ext cx="739" cy="0"/>
            </a:xfrm>
            <a:prstGeom prst="line">
              <a:avLst/>
            </a:prstGeom>
            <a:noFill/>
            <a:ln w="57150">
              <a:solidFill>
                <a:srgbClr val="0A50A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8100000" algn="ctr" rotWithShape="0">
                      <a:schemeClr val="folHlink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151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854075" y="1562100"/>
            <a:ext cx="7640638" cy="236696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854075" y="4119563"/>
            <a:ext cx="7640638" cy="43338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854075" y="4784725"/>
            <a:ext cx="7640638" cy="43338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auto">
          <a:xfrm>
            <a:off x="854075" y="5440363"/>
            <a:ext cx="7640638" cy="43338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690563" y="1479550"/>
            <a:ext cx="7915275" cy="251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854075" y="1563688"/>
            <a:ext cx="7850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Helvetica" charset="0"/>
              </a:rPr>
              <a:t>Let </a:t>
            </a:r>
            <a:r>
              <a:rPr lang="en-US" altLang="en-US" sz="2000" b="1" i="1">
                <a:latin typeface="Helvetica" charset="0"/>
              </a:rPr>
              <a:t>p</a:t>
            </a:r>
            <a:r>
              <a:rPr lang="en-US" altLang="en-US" sz="600" i="1">
                <a:latin typeface="Helvetica" charset="0"/>
              </a:rPr>
              <a:t> </a:t>
            </a:r>
            <a:r>
              <a:rPr lang="en-US" altLang="en-US" sz="2000">
                <a:latin typeface="Helvetica" charset="0"/>
              </a:rPr>
              <a:t>(</a:t>
            </a:r>
            <a:r>
              <a:rPr lang="en-US" altLang="en-US" sz="2000" b="1" i="1">
                <a:latin typeface="Helvetica" charset="0"/>
              </a:rPr>
              <a:t>x</a:t>
            </a:r>
            <a:r>
              <a:rPr lang="en-US" altLang="en-US" sz="1000" i="1">
                <a:latin typeface="Helvetica" charset="0"/>
              </a:rPr>
              <a:t>  </a:t>
            </a:r>
            <a:r>
              <a:rPr lang="en-US" altLang="en-US" sz="2000">
                <a:latin typeface="Helvetica" charset="0"/>
              </a:rPr>
              <a:t>) and </a:t>
            </a:r>
            <a:r>
              <a:rPr lang="en-US" altLang="en-US" sz="2000" b="1" i="1">
                <a:latin typeface="Helvetica" charset="0"/>
              </a:rPr>
              <a:t>q</a:t>
            </a:r>
            <a:r>
              <a:rPr lang="en-US" altLang="en-US" sz="600" i="1">
                <a:latin typeface="Helvetica" charset="0"/>
              </a:rPr>
              <a:t> </a:t>
            </a:r>
            <a:r>
              <a:rPr lang="en-US" altLang="en-US" sz="2000">
                <a:latin typeface="Helvetica" charset="0"/>
              </a:rPr>
              <a:t>(</a:t>
            </a:r>
            <a:r>
              <a:rPr lang="en-US" altLang="en-US" sz="2000" b="1" i="1">
                <a:latin typeface="Helvetica" charset="0"/>
              </a:rPr>
              <a:t>x</a:t>
            </a:r>
            <a:r>
              <a:rPr lang="en-US" altLang="en-US" sz="1000" i="1">
                <a:latin typeface="Helvetica" charset="0"/>
              </a:rPr>
              <a:t> </a:t>
            </a:r>
            <a:r>
              <a:rPr lang="en-US" altLang="en-US" sz="2000">
                <a:latin typeface="Helvetica" charset="0"/>
              </a:rPr>
              <a:t>) be polynomials with no common factors other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Helvetica" charset="0"/>
              </a:rPr>
              <a:t>than 1.The graph of the rational function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4075" y="3502025"/>
            <a:ext cx="3916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Helvetica" charset="0"/>
              </a:rPr>
              <a:t>has the following characteristics. </a:t>
            </a:r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449388" y="2465388"/>
            <a:ext cx="6373812" cy="879475"/>
            <a:chOff x="987" y="1553"/>
            <a:chExt cx="3941" cy="554"/>
          </a:xfrm>
        </p:grpSpPr>
        <p:sp>
          <p:nvSpPr>
            <p:cNvPr id="6165" name="Text Box 40"/>
            <p:cNvSpPr txBox="1">
              <a:spLocks noChangeArrowheads="1"/>
            </p:cNvSpPr>
            <p:nvPr/>
          </p:nvSpPr>
          <p:spPr bwMode="auto">
            <a:xfrm>
              <a:off x="987" y="1673"/>
              <a:ext cx="11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 i="1"/>
                <a:t>f</a:t>
              </a:r>
              <a:r>
                <a:rPr lang="en-US" altLang="en-US" sz="1200" b="1" i="1">
                  <a:latin typeface="Helvetica" charset="0"/>
                </a:rPr>
                <a:t> </a:t>
              </a:r>
              <a:r>
                <a:rPr lang="en-US" altLang="en-US" sz="2000">
                  <a:latin typeface="Helvetica" charset="0"/>
                </a:rPr>
                <a:t>(</a:t>
              </a:r>
              <a:r>
                <a:rPr lang="en-US" altLang="en-US" sz="2000" b="1" i="1">
                  <a:latin typeface="Helvetica" charset="0"/>
                </a:rPr>
                <a:t>x</a:t>
              </a:r>
              <a:r>
                <a:rPr lang="en-US" altLang="en-US" sz="1000" i="1">
                  <a:latin typeface="Helvetica" charset="0"/>
                </a:rPr>
                <a:t> </a:t>
              </a:r>
              <a:r>
                <a:rPr lang="en-US" altLang="en-US" sz="2000">
                  <a:latin typeface="Helvetica" charset="0"/>
                </a:rPr>
                <a:t>) =           =</a:t>
              </a:r>
            </a:p>
          </p:txBody>
        </p:sp>
        <p:sp>
          <p:nvSpPr>
            <p:cNvPr id="6166" name="Text Box 41"/>
            <p:cNvSpPr txBox="1">
              <a:spLocks noChangeArrowheads="1"/>
            </p:cNvSpPr>
            <p:nvPr/>
          </p:nvSpPr>
          <p:spPr bwMode="auto">
            <a:xfrm>
              <a:off x="2155" y="1554"/>
              <a:ext cx="2773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bIns="6400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 i="1">
                  <a:latin typeface="Helvetica" charset="0"/>
                </a:rPr>
                <a:t>a</a:t>
              </a:r>
              <a:r>
                <a:rPr lang="en-US" altLang="en-US" sz="600" i="1">
                  <a:latin typeface="Helvetica" charset="0"/>
                </a:rPr>
                <a:t> </a:t>
              </a:r>
              <a:r>
                <a:rPr lang="en-US" altLang="en-US" sz="2400" b="1" i="1" baseline="-25000">
                  <a:latin typeface="Helvetica" charset="0"/>
                </a:rPr>
                <a:t>m</a:t>
              </a:r>
              <a:r>
                <a:rPr lang="en-US" altLang="en-US" sz="1000" i="1">
                  <a:latin typeface="Helvetica" charset="0"/>
                </a:rPr>
                <a:t> </a:t>
              </a:r>
              <a:r>
                <a:rPr lang="en-US" altLang="en-US" sz="2000" b="1" i="1">
                  <a:latin typeface="Helvetica" charset="0"/>
                </a:rPr>
                <a:t>x</a:t>
              </a:r>
              <a:r>
                <a:rPr lang="en-US" altLang="en-US" sz="1200" b="1" i="1">
                  <a:latin typeface="Helvetica" charset="0"/>
                </a:rPr>
                <a:t> </a:t>
              </a:r>
              <a:r>
                <a:rPr lang="en-US" altLang="en-US" sz="2400" b="1" i="1" baseline="40000">
                  <a:latin typeface="Helvetica" charset="0"/>
                </a:rPr>
                <a:t>m</a:t>
              </a:r>
              <a:r>
                <a:rPr lang="en-US" altLang="en-US" sz="2000" i="1">
                  <a:latin typeface="Helvetica" charset="0"/>
                </a:rPr>
                <a:t> </a:t>
              </a:r>
              <a:r>
                <a:rPr lang="en-US" altLang="en-US" sz="2000">
                  <a:latin typeface="Helvetica" charset="0"/>
                </a:rPr>
                <a:t>+</a:t>
              </a:r>
              <a:r>
                <a:rPr lang="en-US" altLang="en-US" sz="2000" i="1">
                  <a:latin typeface="Helvetica" charset="0"/>
                </a:rPr>
                <a:t> </a:t>
              </a:r>
              <a:r>
                <a:rPr lang="en-US" altLang="en-US" sz="2000" b="1" i="1">
                  <a:latin typeface="Helvetica" charset="0"/>
                </a:rPr>
                <a:t>a</a:t>
              </a:r>
              <a:r>
                <a:rPr lang="en-US" altLang="en-US" sz="600" i="1">
                  <a:latin typeface="Helvetica" charset="0"/>
                </a:rPr>
                <a:t> </a:t>
              </a:r>
              <a:r>
                <a:rPr lang="en-US" altLang="en-US" sz="2400" b="1" i="1" baseline="-25000">
                  <a:latin typeface="Helvetica" charset="0"/>
                </a:rPr>
                <a:t>m</a:t>
              </a:r>
              <a:r>
                <a:rPr lang="en-US" altLang="en-US" sz="2400" b="1" baseline="-25000">
                  <a:latin typeface="Helvetica" charset="0"/>
                </a:rPr>
                <a:t> – 1</a:t>
              </a:r>
              <a:r>
                <a:rPr lang="en-US" altLang="en-US" sz="2000" b="1" i="1">
                  <a:latin typeface="Helvetica" charset="0"/>
                </a:rPr>
                <a:t>x</a:t>
              </a:r>
              <a:r>
                <a:rPr lang="en-US" altLang="en-US" sz="1200" b="1" i="1">
                  <a:latin typeface="Helvetica" charset="0"/>
                </a:rPr>
                <a:t> </a:t>
              </a:r>
              <a:r>
                <a:rPr lang="en-US" altLang="en-US" sz="2400" b="1" i="1" baseline="40000">
                  <a:latin typeface="Helvetica" charset="0"/>
                </a:rPr>
                <a:t>m</a:t>
              </a:r>
              <a:r>
                <a:rPr lang="en-US" altLang="en-US" sz="2400" b="1" baseline="40000">
                  <a:latin typeface="Helvetica" charset="0"/>
                </a:rPr>
                <a:t> – 1</a:t>
              </a:r>
              <a:r>
                <a:rPr lang="en-US" altLang="en-US" sz="2000" i="1">
                  <a:latin typeface="Helvetica" charset="0"/>
                </a:rPr>
                <a:t> </a:t>
              </a:r>
              <a:r>
                <a:rPr lang="en-US" altLang="en-US" sz="2000">
                  <a:latin typeface="Helvetica" charset="0"/>
                </a:rPr>
                <a:t>+</a:t>
              </a:r>
              <a:r>
                <a:rPr lang="en-US" altLang="en-US" sz="2000" i="1">
                  <a:latin typeface="Helvetica" charset="0"/>
                </a:rPr>
                <a:t> … </a:t>
              </a:r>
              <a:r>
                <a:rPr lang="en-US" altLang="en-US" sz="2000">
                  <a:latin typeface="Helvetica" charset="0"/>
                </a:rPr>
                <a:t>+</a:t>
              </a:r>
              <a:r>
                <a:rPr lang="en-US" altLang="en-US" sz="2000" i="1">
                  <a:latin typeface="Helvetica" charset="0"/>
                </a:rPr>
                <a:t> </a:t>
              </a:r>
              <a:r>
                <a:rPr lang="en-US" altLang="en-US" sz="2000" b="1" i="1">
                  <a:latin typeface="Helvetica" charset="0"/>
                </a:rPr>
                <a:t>a</a:t>
              </a:r>
              <a:r>
                <a:rPr lang="en-US" altLang="en-US" sz="600" i="1">
                  <a:latin typeface="Helvetica" charset="0"/>
                </a:rPr>
                <a:t> </a:t>
              </a:r>
              <a:r>
                <a:rPr lang="en-US" altLang="en-US" sz="2400" b="1" baseline="-25000">
                  <a:latin typeface="Helvetica" charset="0"/>
                </a:rPr>
                <a:t>1</a:t>
              </a:r>
              <a:r>
                <a:rPr lang="en-US" altLang="en-US" sz="2000" b="1" i="1">
                  <a:latin typeface="Helvetica" charset="0"/>
                </a:rPr>
                <a:t>x</a:t>
              </a:r>
              <a:r>
                <a:rPr lang="en-US" altLang="en-US" sz="2000" i="1">
                  <a:latin typeface="Helvetica" charset="0"/>
                </a:rPr>
                <a:t> </a:t>
              </a:r>
              <a:r>
                <a:rPr lang="en-US" altLang="en-US" sz="2000">
                  <a:latin typeface="Helvetica" charset="0"/>
                </a:rPr>
                <a:t>+</a:t>
              </a:r>
              <a:r>
                <a:rPr lang="en-US" altLang="en-US" sz="2000" i="1">
                  <a:latin typeface="Helvetica" charset="0"/>
                </a:rPr>
                <a:t> </a:t>
              </a:r>
              <a:r>
                <a:rPr lang="en-US" altLang="en-US" sz="2000" b="1" i="1">
                  <a:latin typeface="Helvetica" charset="0"/>
                </a:rPr>
                <a:t>a</a:t>
              </a:r>
              <a:r>
                <a:rPr lang="en-US" altLang="en-US" sz="1000" i="1">
                  <a:latin typeface="Helvetica" charset="0"/>
                </a:rPr>
                <a:t> </a:t>
              </a:r>
              <a:r>
                <a:rPr lang="en-US" altLang="en-US" sz="2400" b="1" baseline="-25000">
                  <a:latin typeface="Helvetica" charset="0"/>
                </a:rPr>
                <a:t>0</a:t>
              </a:r>
              <a:endParaRPr lang="en-US" altLang="en-US" sz="2400" baseline="-25000">
                <a:latin typeface="Helvetica" charset="0"/>
              </a:endParaRPr>
            </a:p>
          </p:txBody>
        </p:sp>
        <p:sp>
          <p:nvSpPr>
            <p:cNvPr id="6167" name="Text Box 42"/>
            <p:cNvSpPr txBox="1">
              <a:spLocks noChangeArrowheads="1"/>
            </p:cNvSpPr>
            <p:nvPr/>
          </p:nvSpPr>
          <p:spPr bwMode="auto">
            <a:xfrm>
              <a:off x="2155" y="1857"/>
              <a:ext cx="27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 i="1">
                  <a:latin typeface="Helvetica" charset="0"/>
                </a:rPr>
                <a:t>b</a:t>
              </a:r>
              <a:r>
                <a:rPr lang="en-US" altLang="en-US" sz="600" i="1">
                  <a:latin typeface="Helvetica" charset="0"/>
                </a:rPr>
                <a:t> </a:t>
              </a:r>
              <a:r>
                <a:rPr lang="en-US" altLang="en-US" sz="2400" b="1" i="1" baseline="-25000">
                  <a:latin typeface="Helvetica" charset="0"/>
                </a:rPr>
                <a:t>n</a:t>
              </a:r>
              <a:r>
                <a:rPr lang="en-US" altLang="en-US" sz="1000" i="1">
                  <a:latin typeface="Helvetica" charset="0"/>
                </a:rPr>
                <a:t> </a:t>
              </a:r>
              <a:r>
                <a:rPr lang="en-US" altLang="en-US" sz="2000" b="1" i="1">
                  <a:latin typeface="Helvetica" charset="0"/>
                </a:rPr>
                <a:t>x</a:t>
              </a:r>
              <a:r>
                <a:rPr lang="en-US" altLang="en-US" sz="1200" b="1" i="1">
                  <a:latin typeface="Helvetica" charset="0"/>
                </a:rPr>
                <a:t> </a:t>
              </a:r>
              <a:r>
                <a:rPr lang="en-US" altLang="en-US" sz="2400" b="1" i="1" baseline="40000">
                  <a:latin typeface="Helvetica" charset="0"/>
                </a:rPr>
                <a:t>n</a:t>
              </a:r>
              <a:r>
                <a:rPr lang="en-US" altLang="en-US" sz="2000" i="1">
                  <a:latin typeface="Helvetica" charset="0"/>
                </a:rPr>
                <a:t> </a:t>
              </a:r>
              <a:r>
                <a:rPr lang="en-US" altLang="en-US" sz="2000">
                  <a:latin typeface="Helvetica" charset="0"/>
                </a:rPr>
                <a:t>+</a:t>
              </a:r>
              <a:r>
                <a:rPr lang="en-US" altLang="en-US" sz="2000" i="1">
                  <a:latin typeface="Helvetica" charset="0"/>
                </a:rPr>
                <a:t> </a:t>
              </a:r>
              <a:r>
                <a:rPr lang="en-US" altLang="en-US" sz="2000" b="1" i="1">
                  <a:latin typeface="Helvetica" charset="0"/>
                </a:rPr>
                <a:t>b</a:t>
              </a:r>
              <a:r>
                <a:rPr lang="en-US" altLang="en-US" sz="600" i="1">
                  <a:latin typeface="Helvetica" charset="0"/>
                </a:rPr>
                <a:t> </a:t>
              </a:r>
              <a:r>
                <a:rPr lang="en-US" altLang="en-US" sz="2400" b="1" i="1" baseline="-25000">
                  <a:latin typeface="Helvetica" charset="0"/>
                </a:rPr>
                <a:t>n</a:t>
              </a:r>
              <a:r>
                <a:rPr lang="en-US" altLang="en-US" sz="2400" b="1" baseline="-25000">
                  <a:latin typeface="Helvetica" charset="0"/>
                </a:rPr>
                <a:t> –</a:t>
              </a:r>
              <a:r>
                <a:rPr lang="en-US" altLang="en-US" sz="2400" baseline="-25000">
                  <a:latin typeface="Helvetica" charset="0"/>
                </a:rPr>
                <a:t> </a:t>
              </a:r>
              <a:r>
                <a:rPr lang="en-US" altLang="en-US" sz="2400" b="1" baseline="-25000">
                  <a:latin typeface="Helvetica" charset="0"/>
                </a:rPr>
                <a:t>1</a:t>
              </a:r>
              <a:r>
                <a:rPr lang="en-US" altLang="en-US" sz="2000" b="1" i="1">
                  <a:latin typeface="Helvetica" charset="0"/>
                </a:rPr>
                <a:t>x</a:t>
              </a:r>
              <a:r>
                <a:rPr lang="en-US" altLang="en-US" sz="1200" b="1" i="1">
                  <a:latin typeface="Helvetica" charset="0"/>
                </a:rPr>
                <a:t> </a:t>
              </a:r>
              <a:r>
                <a:rPr lang="en-US" altLang="en-US" sz="2400" b="1" i="1" baseline="40000">
                  <a:latin typeface="Helvetica" charset="0"/>
                </a:rPr>
                <a:t>n</a:t>
              </a:r>
              <a:r>
                <a:rPr lang="en-US" altLang="en-US" sz="2400" b="1" baseline="40000">
                  <a:latin typeface="Helvetica" charset="0"/>
                </a:rPr>
                <a:t> – 1</a:t>
              </a:r>
              <a:r>
                <a:rPr lang="en-US" altLang="en-US" sz="2000" i="1">
                  <a:latin typeface="Helvetica" charset="0"/>
                </a:rPr>
                <a:t> </a:t>
              </a:r>
              <a:r>
                <a:rPr lang="en-US" altLang="en-US" sz="2000">
                  <a:latin typeface="Helvetica" charset="0"/>
                </a:rPr>
                <a:t>+</a:t>
              </a:r>
              <a:r>
                <a:rPr lang="en-US" altLang="en-US" sz="2000" i="1">
                  <a:latin typeface="Helvetica" charset="0"/>
                </a:rPr>
                <a:t> … </a:t>
              </a:r>
              <a:r>
                <a:rPr lang="en-US" altLang="en-US" sz="2000">
                  <a:latin typeface="Helvetica" charset="0"/>
                </a:rPr>
                <a:t>+</a:t>
              </a:r>
              <a:r>
                <a:rPr lang="en-US" altLang="en-US" sz="2000" i="1">
                  <a:latin typeface="Helvetica" charset="0"/>
                </a:rPr>
                <a:t> </a:t>
              </a:r>
              <a:r>
                <a:rPr lang="en-US" altLang="en-US" sz="2000" b="1" i="1">
                  <a:latin typeface="Helvetica" charset="0"/>
                </a:rPr>
                <a:t>b</a:t>
              </a:r>
              <a:r>
                <a:rPr lang="en-US" altLang="en-US" sz="600" i="1">
                  <a:latin typeface="Helvetica" charset="0"/>
                </a:rPr>
                <a:t> </a:t>
              </a:r>
              <a:r>
                <a:rPr lang="en-US" altLang="en-US" sz="2400" b="1" baseline="-25000">
                  <a:latin typeface="Helvetica" charset="0"/>
                </a:rPr>
                <a:t>1</a:t>
              </a:r>
              <a:r>
                <a:rPr lang="en-US" altLang="en-US" sz="2000" b="1" i="1">
                  <a:latin typeface="Helvetica" charset="0"/>
                </a:rPr>
                <a:t>x</a:t>
              </a:r>
              <a:r>
                <a:rPr lang="en-US" altLang="en-US" sz="2000" i="1">
                  <a:latin typeface="Helvetica" charset="0"/>
                </a:rPr>
                <a:t> </a:t>
              </a:r>
              <a:r>
                <a:rPr lang="en-US" altLang="en-US" sz="2000">
                  <a:latin typeface="Helvetica" charset="0"/>
                </a:rPr>
                <a:t>+</a:t>
              </a:r>
              <a:r>
                <a:rPr lang="en-US" altLang="en-US" sz="2000" i="1">
                  <a:latin typeface="Helvetica" charset="0"/>
                </a:rPr>
                <a:t> </a:t>
              </a:r>
              <a:r>
                <a:rPr lang="en-US" altLang="en-US" sz="2000" b="1" i="1">
                  <a:latin typeface="Helvetica" charset="0"/>
                </a:rPr>
                <a:t>b</a:t>
              </a:r>
              <a:r>
                <a:rPr lang="en-US" altLang="en-US" sz="800" i="1">
                  <a:latin typeface="Helvetica" charset="0"/>
                </a:rPr>
                <a:t> </a:t>
              </a:r>
              <a:r>
                <a:rPr lang="en-US" altLang="en-US" sz="2400" b="1" baseline="-25000">
                  <a:latin typeface="Helvetica" charset="0"/>
                </a:rPr>
                <a:t>0</a:t>
              </a:r>
              <a:endParaRPr lang="en-US" altLang="en-US" sz="2400" baseline="-25000">
                <a:latin typeface="Helvetica" charset="0"/>
              </a:endParaRPr>
            </a:p>
          </p:txBody>
        </p:sp>
        <p:sp>
          <p:nvSpPr>
            <p:cNvPr id="6168" name="Line 44"/>
            <p:cNvSpPr>
              <a:spLocks noChangeShapeType="1"/>
            </p:cNvSpPr>
            <p:nvPr/>
          </p:nvSpPr>
          <p:spPr bwMode="auto">
            <a:xfrm>
              <a:off x="2144" y="1821"/>
              <a:ext cx="27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69" name="Group 54"/>
            <p:cNvGrpSpPr>
              <a:grpSpLocks/>
            </p:cNvGrpSpPr>
            <p:nvPr/>
          </p:nvGrpSpPr>
          <p:grpSpPr bwMode="auto">
            <a:xfrm>
              <a:off x="1525" y="1553"/>
              <a:ext cx="352" cy="480"/>
              <a:chOff x="1853" y="1478"/>
              <a:chExt cx="352" cy="480"/>
            </a:xfrm>
          </p:grpSpPr>
          <p:sp>
            <p:nvSpPr>
              <p:cNvPr id="6170" name="Line 43"/>
              <p:cNvSpPr>
                <a:spLocks noChangeShapeType="1"/>
              </p:cNvSpPr>
              <p:nvPr/>
            </p:nvSpPr>
            <p:spPr bwMode="auto">
              <a:xfrm>
                <a:off x="1853" y="1746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1" name="Text Box 52"/>
              <p:cNvSpPr txBox="1">
                <a:spLocks noChangeArrowheads="1"/>
              </p:cNvSpPr>
              <p:nvPr/>
            </p:nvSpPr>
            <p:spPr bwMode="auto">
              <a:xfrm>
                <a:off x="1870" y="1478"/>
                <a:ext cx="322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>
                  <a:lnSpc>
                    <a:spcPts val="3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i="1">
                    <a:latin typeface="Helvetica" charset="0"/>
                  </a:rPr>
                  <a:t>p</a:t>
                </a:r>
                <a:r>
                  <a:rPr lang="en-US" altLang="en-US" sz="600" i="1">
                    <a:latin typeface="Helvetica" charset="0"/>
                  </a:rPr>
                  <a:t> </a:t>
                </a:r>
                <a:r>
                  <a:rPr lang="en-US" altLang="en-US" sz="2000">
                    <a:latin typeface="Helvetica" charset="0"/>
                  </a:rPr>
                  <a:t>(</a:t>
                </a:r>
                <a:r>
                  <a:rPr lang="en-US" altLang="en-US" sz="2000" b="1" i="1">
                    <a:latin typeface="Helvetica" charset="0"/>
                  </a:rPr>
                  <a:t>x</a:t>
                </a:r>
                <a:r>
                  <a:rPr lang="en-US" altLang="en-US" sz="1000" i="1">
                    <a:latin typeface="Helvetica" charset="0"/>
                  </a:rPr>
                  <a:t> </a:t>
                </a:r>
                <a:r>
                  <a:rPr lang="en-US" altLang="en-US" sz="2000">
                    <a:latin typeface="Helvetica" charset="0"/>
                  </a:rPr>
                  <a:t>)</a:t>
                </a: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i="1">
                    <a:latin typeface="Helvetica" charset="0"/>
                  </a:rPr>
                  <a:t>q</a:t>
                </a:r>
                <a:r>
                  <a:rPr lang="en-US" altLang="en-US" sz="600" i="1">
                    <a:latin typeface="Helvetica" charset="0"/>
                  </a:rPr>
                  <a:t> </a:t>
                </a:r>
                <a:r>
                  <a:rPr lang="en-US" altLang="en-US" sz="2000">
                    <a:latin typeface="Helvetica" charset="0"/>
                  </a:rPr>
                  <a:t>(</a:t>
                </a:r>
                <a:r>
                  <a:rPr lang="en-US" altLang="en-US" sz="2000" b="1" i="1">
                    <a:latin typeface="Helvetica" charset="0"/>
                  </a:rPr>
                  <a:t>x</a:t>
                </a:r>
                <a:r>
                  <a:rPr lang="en-US" altLang="en-US" sz="1000" i="1">
                    <a:latin typeface="Helvetica" charset="0"/>
                  </a:rPr>
                  <a:t> </a:t>
                </a:r>
                <a:r>
                  <a:rPr lang="en-US" altLang="en-US" sz="2000">
                    <a:latin typeface="Helvetica" charset="0"/>
                  </a:rPr>
                  <a:t>)</a:t>
                </a:r>
              </a:p>
            </p:txBody>
          </p:sp>
        </p:grpSp>
      </p:grpSp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703263" y="3984625"/>
            <a:ext cx="7939087" cy="703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854075" y="4122738"/>
            <a:ext cx="4919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Helvetica" charset="0"/>
              </a:rPr>
              <a:t>1.</a:t>
            </a:r>
            <a:r>
              <a:rPr lang="en-US" altLang="en-US" sz="2000">
                <a:latin typeface="Helvetica" charset="0"/>
              </a:rPr>
              <a:t> </a:t>
            </a:r>
            <a:r>
              <a:rPr lang="en-US" altLang="en-US" sz="2000" b="1" i="1">
                <a:latin typeface="Helvetica" charset="0"/>
              </a:rPr>
              <a:t>x</a:t>
            </a:r>
            <a:r>
              <a:rPr lang="en-US" altLang="en-US" sz="2000" i="1">
                <a:latin typeface="Helvetica" charset="0"/>
              </a:rPr>
              <a:t> </a:t>
            </a:r>
            <a:r>
              <a:rPr lang="en-US" altLang="en-US" sz="2000">
                <a:latin typeface="Helvetica" charset="0"/>
              </a:rPr>
              <a:t>- intercepts are the real zeros of </a:t>
            </a:r>
            <a:r>
              <a:rPr lang="en-US" altLang="en-US" sz="2000" b="1" i="1">
                <a:latin typeface="Helvetica" charset="0"/>
              </a:rPr>
              <a:t>p</a:t>
            </a:r>
            <a:r>
              <a:rPr lang="en-US" altLang="en-US" sz="600" i="1">
                <a:latin typeface="Helvetica" charset="0"/>
              </a:rPr>
              <a:t> </a:t>
            </a:r>
            <a:r>
              <a:rPr lang="en-US" altLang="en-US" sz="2000">
                <a:latin typeface="Helvetica" charset="0"/>
              </a:rPr>
              <a:t>(</a:t>
            </a:r>
            <a:r>
              <a:rPr lang="en-US" altLang="en-US" sz="2000" b="1" i="1">
                <a:latin typeface="Helvetica" charset="0"/>
              </a:rPr>
              <a:t>x</a:t>
            </a:r>
            <a:r>
              <a:rPr lang="en-US" altLang="en-US" sz="1000" i="1">
                <a:latin typeface="Helvetica" charset="0"/>
              </a:rPr>
              <a:t> </a:t>
            </a:r>
            <a:r>
              <a:rPr lang="en-US" altLang="en-US" sz="2000">
                <a:latin typeface="Helvetica" charset="0"/>
              </a:rPr>
              <a:t>) </a:t>
            </a:r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669925" y="4737100"/>
            <a:ext cx="7939088" cy="552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854075" y="4783138"/>
            <a:ext cx="783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Helvetica" charset="0"/>
              </a:rPr>
              <a:t>2.</a:t>
            </a:r>
            <a:r>
              <a:rPr lang="en-US" altLang="en-US" sz="2000">
                <a:latin typeface="Helvetica" charset="0"/>
              </a:rPr>
              <a:t> vertical asymptote at each real zero of</a:t>
            </a:r>
            <a:r>
              <a:rPr lang="en-US" altLang="en-US" sz="2000" i="1">
                <a:latin typeface="Helvetica" charset="0"/>
              </a:rPr>
              <a:t> </a:t>
            </a:r>
            <a:r>
              <a:rPr lang="en-US" altLang="en-US" sz="2000" b="1" i="1">
                <a:latin typeface="Helvetica" charset="0"/>
              </a:rPr>
              <a:t>q</a:t>
            </a:r>
            <a:r>
              <a:rPr lang="en-US" altLang="en-US" sz="600" i="1">
                <a:latin typeface="Helvetica" charset="0"/>
              </a:rPr>
              <a:t> </a:t>
            </a:r>
            <a:r>
              <a:rPr lang="en-US" altLang="en-US" sz="2000">
                <a:latin typeface="Helvetica" charset="0"/>
              </a:rPr>
              <a:t>(</a:t>
            </a:r>
            <a:r>
              <a:rPr lang="en-US" altLang="en-US" sz="2000" b="1" i="1">
                <a:latin typeface="Helvetica" charset="0"/>
              </a:rPr>
              <a:t>x</a:t>
            </a:r>
            <a:r>
              <a:rPr lang="en-US" altLang="en-US" sz="1000" i="1">
                <a:latin typeface="Helvetica" charset="0"/>
              </a:rPr>
              <a:t> </a:t>
            </a:r>
            <a:r>
              <a:rPr lang="en-US" altLang="en-US" sz="2000">
                <a:latin typeface="Helvetica" charset="0"/>
              </a:rPr>
              <a:t>)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854075" y="5445125"/>
            <a:ext cx="420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Helvetica" charset="0"/>
              </a:rPr>
              <a:t>3.</a:t>
            </a:r>
            <a:r>
              <a:rPr lang="en-US" altLang="en-US" sz="2000">
                <a:latin typeface="Helvetica" charset="0"/>
              </a:rPr>
              <a:t> at most one horizontal asymptote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7" grpId="0" animBg="1"/>
      <p:bldP spid="3138" grpId="0" animBg="1"/>
      <p:bldP spid="3141" grpId="0" animBg="1"/>
      <p:bldP spid="3142" grpId="0" animBg="1"/>
      <p:bldP spid="3143" grpId="0" animBg="1"/>
      <p:bldP spid="3111" grpId="0" autoUpdateAnimBg="0"/>
      <p:bldP spid="3118" grpId="0" autoUpdateAnimBg="0"/>
      <p:bldP spid="3144" grpId="0" animBg="1"/>
      <p:bldP spid="3119" grpId="0" autoUpdateAnimBg="0"/>
      <p:bldP spid="3145" grpId="0" animBg="1"/>
      <p:bldP spid="3120" grpId="0" autoUpdateAnimBg="0"/>
      <p:bldP spid="312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584200" y="838200"/>
            <a:ext cx="8256588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76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4181" name="Group 85"/>
          <p:cNvGrpSpPr>
            <a:grpSpLocks/>
          </p:cNvGrpSpPr>
          <p:nvPr/>
        </p:nvGrpSpPr>
        <p:grpSpPr bwMode="auto">
          <a:xfrm>
            <a:off x="854075" y="2584450"/>
            <a:ext cx="6607175" cy="3492500"/>
            <a:chOff x="538" y="1628"/>
            <a:chExt cx="4162" cy="2200"/>
          </a:xfrm>
        </p:grpSpPr>
        <p:sp>
          <p:nvSpPr>
            <p:cNvPr id="7208" name="Rectangle 84"/>
            <p:cNvSpPr>
              <a:spLocks noChangeArrowheads="1"/>
            </p:cNvSpPr>
            <p:nvPr/>
          </p:nvSpPr>
          <p:spPr bwMode="auto">
            <a:xfrm>
              <a:off x="565" y="1671"/>
              <a:ext cx="588" cy="2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latin typeface="Helvetica" charset="0"/>
              </a:endParaRPr>
            </a:p>
          </p:txBody>
        </p:sp>
        <p:sp>
          <p:nvSpPr>
            <p:cNvPr id="7209" name="Text Box 74"/>
            <p:cNvSpPr txBox="1">
              <a:spLocks noChangeArrowheads="1"/>
            </p:cNvSpPr>
            <p:nvPr/>
          </p:nvSpPr>
          <p:spPr bwMode="auto">
            <a:xfrm>
              <a:off x="538" y="1628"/>
              <a:ext cx="41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Helvetica" charset="0"/>
                </a:rPr>
                <a:t>3.</a:t>
              </a:r>
              <a:r>
                <a:rPr lang="en-US" altLang="en-US" sz="2000">
                  <a:latin typeface="Helvetica" charset="0"/>
                </a:rPr>
                <a:t> at most one horizontal asymptote at each zero of</a:t>
              </a:r>
              <a:r>
                <a:rPr lang="en-US" altLang="en-US" sz="2000" i="1">
                  <a:latin typeface="Helvetica" charset="0"/>
                </a:rPr>
                <a:t> </a:t>
              </a:r>
              <a:r>
                <a:rPr lang="en-US" altLang="en-US" sz="2000" b="1" i="1">
                  <a:latin typeface="Helvetica" charset="0"/>
                </a:rPr>
                <a:t>q</a:t>
              </a:r>
              <a:r>
                <a:rPr lang="en-US" altLang="en-US" sz="600" i="1">
                  <a:latin typeface="Helvetica" charset="0"/>
                </a:rPr>
                <a:t> </a:t>
              </a:r>
              <a:r>
                <a:rPr lang="en-US" altLang="en-US" sz="2000">
                  <a:latin typeface="Helvetica" charset="0"/>
                </a:rPr>
                <a:t>(</a:t>
              </a:r>
              <a:r>
                <a:rPr lang="en-US" altLang="en-US" sz="2000" b="1" i="1">
                  <a:latin typeface="Helvetica" charset="0"/>
                </a:rPr>
                <a:t>x</a:t>
              </a:r>
              <a:r>
                <a:rPr lang="en-US" altLang="en-US" sz="1000" i="1">
                  <a:latin typeface="Helvetica" charset="0"/>
                </a:rPr>
                <a:t> </a:t>
              </a:r>
              <a:r>
                <a:rPr lang="en-US" altLang="en-US" sz="2000">
                  <a:latin typeface="Helvetica" charset="0"/>
                </a:rPr>
                <a:t>) </a:t>
              </a:r>
            </a:p>
          </p:txBody>
        </p:sp>
      </p:grp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195263" y="195263"/>
            <a:ext cx="5697537" cy="446087"/>
            <a:chOff x="123" y="128"/>
            <a:chExt cx="3589" cy="281"/>
          </a:xfrm>
        </p:grpSpPr>
        <p:pic>
          <p:nvPicPr>
            <p:cNvPr id="720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128"/>
              <a:ext cx="71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7" name="Text Box 5"/>
            <p:cNvSpPr txBox="1">
              <a:spLocks noChangeArrowheads="1"/>
            </p:cNvSpPr>
            <p:nvPr/>
          </p:nvSpPr>
          <p:spPr bwMode="auto">
            <a:xfrm>
              <a:off x="848" y="135"/>
              <a:ext cx="286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b="1">
                  <a:latin typeface="Helvetica" charset="0"/>
                </a:rPr>
                <a:t>G</a:t>
              </a:r>
              <a:r>
                <a:rPr lang="en-US" altLang="en-US" sz="2000" b="1">
                  <a:latin typeface="Helvetica" charset="0"/>
                </a:rPr>
                <a:t>RAPHING </a:t>
              </a:r>
              <a:r>
                <a:rPr lang="en-US" altLang="en-US" sz="2200" b="1">
                  <a:latin typeface="Helvetica" charset="0"/>
                </a:rPr>
                <a:t>R</a:t>
              </a:r>
              <a:r>
                <a:rPr lang="en-US" altLang="en-US" sz="2000" b="1">
                  <a:latin typeface="Helvetica" charset="0"/>
                </a:rPr>
                <a:t>ATIONAL </a:t>
              </a:r>
              <a:r>
                <a:rPr lang="en-US" altLang="en-US" sz="2200" b="1">
                  <a:latin typeface="Helvetica" charset="0"/>
                </a:rPr>
                <a:t>F</a:t>
              </a:r>
              <a:r>
                <a:rPr lang="en-US" altLang="en-US" sz="2000" b="1">
                  <a:latin typeface="Helvetica" charset="0"/>
                </a:rPr>
                <a:t>UNCTIONS</a:t>
              </a:r>
            </a:p>
          </p:txBody>
        </p:sp>
      </p:grp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595313" y="838200"/>
            <a:ext cx="8245475" cy="381000"/>
          </a:xfrm>
          <a:prstGeom prst="rect">
            <a:avLst/>
          </a:prstGeom>
          <a:solidFill>
            <a:srgbClr val="05875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2438400" y="849313"/>
            <a:ext cx="418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Helvetica" charset="0"/>
              </a:rPr>
              <a:t>GRAPHS OF RATIONAL FUNCTIONS</a:t>
            </a:r>
            <a:endParaRPr lang="en-US" altLang="en-US" sz="2400"/>
          </a:p>
        </p:txBody>
      </p:sp>
      <p:grpSp>
        <p:nvGrpSpPr>
          <p:cNvPr id="7175" name="Group 9"/>
          <p:cNvGrpSpPr>
            <a:grpSpLocks/>
          </p:cNvGrpSpPr>
          <p:nvPr/>
        </p:nvGrpSpPr>
        <p:grpSpPr bwMode="auto">
          <a:xfrm>
            <a:off x="865188" y="698500"/>
            <a:ext cx="1173162" cy="703263"/>
            <a:chOff x="271" y="494"/>
            <a:chExt cx="739" cy="443"/>
          </a:xfrm>
        </p:grpSpPr>
        <p:sp>
          <p:nvSpPr>
            <p:cNvPr id="7203" name="Text Box 10"/>
            <p:cNvSpPr txBox="1">
              <a:spLocks noChangeArrowheads="1"/>
            </p:cNvSpPr>
            <p:nvPr/>
          </p:nvSpPr>
          <p:spPr bwMode="auto">
            <a:xfrm>
              <a:off x="271" y="514"/>
              <a:ext cx="739" cy="212"/>
            </a:xfrm>
            <a:prstGeom prst="rect">
              <a:avLst/>
            </a:prstGeom>
            <a:solidFill>
              <a:srgbClr val="F9EDD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81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A50A1"/>
                  </a:solidFill>
                  <a:latin typeface="Helvetica" charset="0"/>
                </a:rPr>
                <a:t>C</a:t>
              </a:r>
              <a:r>
                <a:rPr lang="en-US" altLang="en-US" sz="1400" b="1">
                  <a:solidFill>
                    <a:srgbClr val="0A50A1"/>
                  </a:solidFill>
                  <a:latin typeface="Helvetica" charset="0"/>
                </a:rPr>
                <a:t>ONCEPT</a:t>
              </a:r>
              <a:endParaRPr lang="en-US" altLang="en-US" sz="1800" b="1"/>
            </a:p>
          </p:txBody>
        </p:sp>
        <p:sp>
          <p:nvSpPr>
            <p:cNvPr id="7204" name="Text Box 11"/>
            <p:cNvSpPr txBox="1">
              <a:spLocks noChangeArrowheads="1"/>
            </p:cNvSpPr>
            <p:nvPr/>
          </p:nvSpPr>
          <p:spPr bwMode="auto">
            <a:xfrm>
              <a:off x="271" y="725"/>
              <a:ext cx="739" cy="212"/>
            </a:xfrm>
            <a:prstGeom prst="rect">
              <a:avLst/>
            </a:prstGeom>
            <a:solidFill>
              <a:srgbClr val="0A50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81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Helvetica" charset="0"/>
                </a:rPr>
                <a:t>S</a:t>
              </a:r>
              <a:r>
                <a:rPr lang="en-US" altLang="en-US" sz="1400" b="1">
                  <a:solidFill>
                    <a:schemeClr val="bg1"/>
                  </a:solidFill>
                  <a:latin typeface="Helvetica" charset="0"/>
                </a:rPr>
                <a:t>UMMARY</a:t>
              </a:r>
              <a:endParaRPr lang="en-US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205" name="Line 12"/>
            <p:cNvSpPr>
              <a:spLocks noChangeShapeType="1"/>
            </p:cNvSpPr>
            <p:nvPr/>
          </p:nvSpPr>
          <p:spPr bwMode="auto">
            <a:xfrm>
              <a:off x="271" y="494"/>
              <a:ext cx="739" cy="0"/>
            </a:xfrm>
            <a:prstGeom prst="line">
              <a:avLst/>
            </a:prstGeom>
            <a:noFill/>
            <a:ln w="57150">
              <a:solidFill>
                <a:srgbClr val="0A50A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8100000" algn="ctr" rotWithShape="0">
                      <a:schemeClr val="folHlink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6" name="Line 31"/>
          <p:cNvSpPr>
            <a:spLocks noChangeShapeType="1"/>
          </p:cNvSpPr>
          <p:nvPr/>
        </p:nvSpPr>
        <p:spPr bwMode="auto">
          <a:xfrm>
            <a:off x="1460500" y="614363"/>
            <a:ext cx="73787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7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8" name="Group 33"/>
          <p:cNvGrpSpPr>
            <a:grpSpLocks/>
          </p:cNvGrpSpPr>
          <p:nvPr/>
        </p:nvGrpSpPr>
        <p:grpSpPr bwMode="auto">
          <a:xfrm>
            <a:off x="1566863" y="1506538"/>
            <a:ext cx="6256337" cy="835025"/>
            <a:chOff x="1315" y="1478"/>
            <a:chExt cx="3941" cy="526"/>
          </a:xfrm>
        </p:grpSpPr>
        <p:sp>
          <p:nvSpPr>
            <p:cNvPr id="7195" name="Text Box 34"/>
            <p:cNvSpPr txBox="1">
              <a:spLocks noChangeArrowheads="1"/>
            </p:cNvSpPr>
            <p:nvPr/>
          </p:nvSpPr>
          <p:spPr bwMode="auto">
            <a:xfrm>
              <a:off x="1315" y="1598"/>
              <a:ext cx="1123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200" i="1"/>
                <a:t>f</a:t>
              </a:r>
              <a:r>
                <a:rPr lang="en-US" altLang="en-US" sz="1200" i="1">
                  <a:latin typeface="Helvetica" charset="0"/>
                </a:rPr>
                <a:t> </a:t>
              </a:r>
              <a:r>
                <a:rPr lang="en-US" altLang="en-US" sz="2000">
                  <a:latin typeface="Helvetica" charset="0"/>
                </a:rPr>
                <a:t>(</a:t>
              </a:r>
              <a:r>
                <a:rPr lang="en-US" altLang="en-US" sz="2000" b="1" i="1">
                  <a:latin typeface="Helvetica" charset="0"/>
                </a:rPr>
                <a:t>x</a:t>
              </a:r>
              <a:r>
                <a:rPr lang="en-US" altLang="en-US" sz="1000" i="1">
                  <a:latin typeface="Helvetica" charset="0"/>
                </a:rPr>
                <a:t> </a:t>
              </a:r>
              <a:r>
                <a:rPr lang="en-US" altLang="en-US" sz="2000">
                  <a:latin typeface="Helvetica" charset="0"/>
                </a:rPr>
                <a:t>) =           =</a:t>
              </a:r>
            </a:p>
          </p:txBody>
        </p:sp>
        <p:grpSp>
          <p:nvGrpSpPr>
            <p:cNvPr id="7196" name="Group 35"/>
            <p:cNvGrpSpPr>
              <a:grpSpLocks/>
            </p:cNvGrpSpPr>
            <p:nvPr/>
          </p:nvGrpSpPr>
          <p:grpSpPr bwMode="auto">
            <a:xfrm>
              <a:off x="2472" y="1479"/>
              <a:ext cx="2784" cy="525"/>
              <a:chOff x="2472" y="1479"/>
              <a:chExt cx="2784" cy="525"/>
            </a:xfrm>
          </p:grpSpPr>
          <p:sp>
            <p:nvSpPr>
              <p:cNvPr id="7200" name="Text Box 36"/>
              <p:cNvSpPr txBox="1">
                <a:spLocks noChangeArrowheads="1"/>
              </p:cNvSpPr>
              <p:nvPr/>
            </p:nvSpPr>
            <p:spPr bwMode="auto">
              <a:xfrm>
                <a:off x="2483" y="1479"/>
                <a:ext cx="2773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 bIns="64008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i="1">
                    <a:latin typeface="Helvetica" charset="0"/>
                  </a:rPr>
                  <a:t>a</a:t>
                </a:r>
                <a:r>
                  <a:rPr lang="en-US" altLang="en-US" sz="600" i="1">
                    <a:latin typeface="Helvetica" charset="0"/>
                  </a:rPr>
                  <a:t> </a:t>
                </a:r>
                <a:r>
                  <a:rPr lang="en-US" altLang="en-US" sz="2400" b="1" i="1" baseline="-25000">
                    <a:latin typeface="Helvetica" charset="0"/>
                  </a:rPr>
                  <a:t>m</a:t>
                </a:r>
                <a:r>
                  <a:rPr lang="en-US" altLang="en-US" sz="1000" i="1">
                    <a:latin typeface="Helvetica" charset="0"/>
                  </a:rPr>
                  <a:t> </a:t>
                </a:r>
                <a:r>
                  <a:rPr lang="en-US" altLang="en-US" sz="2000" b="1" i="1">
                    <a:latin typeface="Helvetica" charset="0"/>
                  </a:rPr>
                  <a:t>x</a:t>
                </a:r>
                <a:r>
                  <a:rPr lang="en-US" altLang="en-US" sz="1200" b="1" i="1">
                    <a:latin typeface="Helvetica" charset="0"/>
                  </a:rPr>
                  <a:t> </a:t>
                </a:r>
                <a:r>
                  <a:rPr lang="en-US" altLang="en-US" sz="2400" b="1" i="1" baseline="40000">
                    <a:latin typeface="Helvetica" charset="0"/>
                  </a:rPr>
                  <a:t>m</a:t>
                </a:r>
                <a:r>
                  <a:rPr lang="en-US" altLang="en-US" sz="2000" i="1">
                    <a:latin typeface="Helvetica" charset="0"/>
                  </a:rPr>
                  <a:t> </a:t>
                </a:r>
                <a:r>
                  <a:rPr lang="en-US" altLang="en-US" sz="2000">
                    <a:latin typeface="Helvetica" charset="0"/>
                  </a:rPr>
                  <a:t>+</a:t>
                </a:r>
                <a:r>
                  <a:rPr lang="en-US" altLang="en-US" sz="2000" i="1">
                    <a:latin typeface="Helvetica" charset="0"/>
                  </a:rPr>
                  <a:t> </a:t>
                </a:r>
                <a:r>
                  <a:rPr lang="en-US" altLang="en-US" sz="2000" b="1" i="1">
                    <a:latin typeface="Helvetica" charset="0"/>
                  </a:rPr>
                  <a:t>a</a:t>
                </a:r>
                <a:r>
                  <a:rPr lang="en-US" altLang="en-US" sz="600" i="1">
                    <a:latin typeface="Helvetica" charset="0"/>
                  </a:rPr>
                  <a:t> </a:t>
                </a:r>
                <a:r>
                  <a:rPr lang="en-US" altLang="en-US" sz="2400" b="1" i="1" baseline="-25000">
                    <a:latin typeface="Helvetica" charset="0"/>
                  </a:rPr>
                  <a:t>m</a:t>
                </a:r>
                <a:r>
                  <a:rPr lang="en-US" altLang="en-US" sz="2400" b="1" baseline="-25000">
                    <a:latin typeface="Helvetica" charset="0"/>
                  </a:rPr>
                  <a:t> –</a:t>
                </a:r>
                <a:r>
                  <a:rPr lang="en-US" altLang="en-US" sz="2400" baseline="-25000">
                    <a:latin typeface="Helvetica" charset="0"/>
                  </a:rPr>
                  <a:t> </a:t>
                </a:r>
                <a:r>
                  <a:rPr lang="en-US" altLang="en-US" sz="2400" b="1" baseline="-25000">
                    <a:latin typeface="Helvetica" charset="0"/>
                  </a:rPr>
                  <a:t>1</a:t>
                </a:r>
                <a:r>
                  <a:rPr lang="en-US" altLang="en-US" sz="2000" b="1" i="1">
                    <a:latin typeface="Helvetica" charset="0"/>
                  </a:rPr>
                  <a:t>x</a:t>
                </a:r>
                <a:r>
                  <a:rPr lang="en-US" altLang="en-US" sz="1200" b="1" i="1">
                    <a:latin typeface="Helvetica" charset="0"/>
                  </a:rPr>
                  <a:t> </a:t>
                </a:r>
                <a:r>
                  <a:rPr lang="en-US" altLang="en-US" sz="2400" b="1" i="1" baseline="40000">
                    <a:latin typeface="Helvetica" charset="0"/>
                  </a:rPr>
                  <a:t>m</a:t>
                </a:r>
                <a:r>
                  <a:rPr lang="en-US" altLang="en-US" sz="2400" b="1" baseline="40000">
                    <a:latin typeface="Helvetica" charset="0"/>
                  </a:rPr>
                  <a:t> – 1</a:t>
                </a:r>
                <a:r>
                  <a:rPr lang="en-US" altLang="en-US" sz="2000" i="1">
                    <a:latin typeface="Helvetica" charset="0"/>
                  </a:rPr>
                  <a:t> </a:t>
                </a:r>
                <a:r>
                  <a:rPr lang="en-US" altLang="en-US" sz="2000">
                    <a:latin typeface="Helvetica" charset="0"/>
                  </a:rPr>
                  <a:t>+</a:t>
                </a:r>
                <a:r>
                  <a:rPr lang="en-US" altLang="en-US" sz="2000" i="1">
                    <a:latin typeface="Helvetica" charset="0"/>
                  </a:rPr>
                  <a:t> … </a:t>
                </a:r>
                <a:r>
                  <a:rPr lang="en-US" altLang="en-US" sz="2000">
                    <a:latin typeface="Helvetica" charset="0"/>
                  </a:rPr>
                  <a:t>+</a:t>
                </a:r>
                <a:r>
                  <a:rPr lang="en-US" altLang="en-US" sz="2000" i="1">
                    <a:latin typeface="Helvetica" charset="0"/>
                  </a:rPr>
                  <a:t> </a:t>
                </a:r>
                <a:r>
                  <a:rPr lang="en-US" altLang="en-US" sz="2000" b="1" i="1">
                    <a:latin typeface="Helvetica" charset="0"/>
                  </a:rPr>
                  <a:t>a</a:t>
                </a:r>
                <a:r>
                  <a:rPr lang="en-US" altLang="en-US" sz="600" b="1" i="1">
                    <a:latin typeface="Helvetica" charset="0"/>
                  </a:rPr>
                  <a:t> </a:t>
                </a:r>
                <a:r>
                  <a:rPr lang="en-US" altLang="en-US" sz="2400" b="1" baseline="-25000">
                    <a:latin typeface="Helvetica" charset="0"/>
                  </a:rPr>
                  <a:t>1</a:t>
                </a:r>
                <a:r>
                  <a:rPr lang="en-US" altLang="en-US" sz="2000" b="1" i="1">
                    <a:latin typeface="Helvetica" charset="0"/>
                  </a:rPr>
                  <a:t>x</a:t>
                </a:r>
                <a:r>
                  <a:rPr lang="en-US" altLang="en-US" sz="2000" i="1">
                    <a:latin typeface="Helvetica" charset="0"/>
                  </a:rPr>
                  <a:t> </a:t>
                </a:r>
                <a:r>
                  <a:rPr lang="en-US" altLang="en-US" sz="2000">
                    <a:latin typeface="Helvetica" charset="0"/>
                  </a:rPr>
                  <a:t>+</a:t>
                </a:r>
                <a:r>
                  <a:rPr lang="en-US" altLang="en-US" sz="2000" i="1">
                    <a:latin typeface="Helvetica" charset="0"/>
                  </a:rPr>
                  <a:t> </a:t>
                </a:r>
                <a:r>
                  <a:rPr lang="en-US" altLang="en-US" sz="2000" b="1" i="1">
                    <a:latin typeface="Helvetica" charset="0"/>
                  </a:rPr>
                  <a:t>a</a:t>
                </a:r>
                <a:r>
                  <a:rPr lang="en-US" altLang="en-US" sz="1000" i="1">
                    <a:latin typeface="Helvetica" charset="0"/>
                  </a:rPr>
                  <a:t> </a:t>
                </a:r>
                <a:r>
                  <a:rPr lang="en-US" altLang="en-US" sz="2400" b="1" baseline="-25000">
                    <a:latin typeface="Helvetica" charset="0"/>
                  </a:rPr>
                  <a:t>0</a:t>
                </a:r>
                <a:endParaRPr lang="en-US" altLang="en-US" sz="2400" baseline="-25000">
                  <a:latin typeface="Helvetica" charset="0"/>
                </a:endParaRPr>
              </a:p>
            </p:txBody>
          </p:sp>
          <p:sp>
            <p:nvSpPr>
              <p:cNvPr id="7201" name="Text Box 37"/>
              <p:cNvSpPr txBox="1">
                <a:spLocks noChangeArrowheads="1"/>
              </p:cNvSpPr>
              <p:nvPr/>
            </p:nvSpPr>
            <p:spPr bwMode="auto">
              <a:xfrm>
                <a:off x="2483" y="1754"/>
                <a:ext cx="276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i="1">
                    <a:latin typeface="Helvetica" charset="0"/>
                  </a:rPr>
                  <a:t>b</a:t>
                </a:r>
                <a:r>
                  <a:rPr lang="en-US" altLang="en-US" sz="600" i="1">
                    <a:latin typeface="Helvetica" charset="0"/>
                  </a:rPr>
                  <a:t> </a:t>
                </a:r>
                <a:r>
                  <a:rPr lang="en-US" altLang="en-US" sz="2400" b="1" i="1" baseline="-25000">
                    <a:latin typeface="Helvetica" charset="0"/>
                  </a:rPr>
                  <a:t>n</a:t>
                </a:r>
                <a:r>
                  <a:rPr lang="en-US" altLang="en-US" sz="1000" i="1">
                    <a:latin typeface="Helvetica" charset="0"/>
                  </a:rPr>
                  <a:t> </a:t>
                </a:r>
                <a:r>
                  <a:rPr lang="en-US" altLang="en-US" sz="2000" b="1" i="1">
                    <a:latin typeface="Helvetica" charset="0"/>
                  </a:rPr>
                  <a:t>x</a:t>
                </a:r>
                <a:r>
                  <a:rPr lang="en-US" altLang="en-US" sz="1200" b="1" i="1">
                    <a:latin typeface="Helvetica" charset="0"/>
                  </a:rPr>
                  <a:t> </a:t>
                </a:r>
                <a:r>
                  <a:rPr lang="en-US" altLang="en-US" sz="2400" b="1" i="1" baseline="40000">
                    <a:latin typeface="Helvetica" charset="0"/>
                  </a:rPr>
                  <a:t>n</a:t>
                </a:r>
                <a:r>
                  <a:rPr lang="en-US" altLang="en-US" sz="2000" i="1">
                    <a:latin typeface="Helvetica" charset="0"/>
                  </a:rPr>
                  <a:t> </a:t>
                </a:r>
                <a:r>
                  <a:rPr lang="en-US" altLang="en-US" sz="2000">
                    <a:latin typeface="Helvetica" charset="0"/>
                  </a:rPr>
                  <a:t>+</a:t>
                </a:r>
                <a:r>
                  <a:rPr lang="en-US" altLang="en-US" sz="2000" i="1">
                    <a:latin typeface="Helvetica" charset="0"/>
                  </a:rPr>
                  <a:t> </a:t>
                </a:r>
                <a:r>
                  <a:rPr lang="en-US" altLang="en-US" sz="2000" b="1" i="1">
                    <a:latin typeface="Helvetica" charset="0"/>
                  </a:rPr>
                  <a:t>b</a:t>
                </a:r>
                <a:r>
                  <a:rPr lang="en-US" altLang="en-US" sz="600" i="1">
                    <a:latin typeface="Helvetica" charset="0"/>
                  </a:rPr>
                  <a:t> </a:t>
                </a:r>
                <a:r>
                  <a:rPr lang="en-US" altLang="en-US" sz="2400" b="1" i="1" baseline="-25000">
                    <a:latin typeface="Helvetica" charset="0"/>
                  </a:rPr>
                  <a:t>n</a:t>
                </a:r>
                <a:r>
                  <a:rPr lang="en-US" altLang="en-US" sz="2400" b="1" baseline="-25000">
                    <a:latin typeface="Helvetica" charset="0"/>
                  </a:rPr>
                  <a:t> – 1</a:t>
                </a:r>
                <a:r>
                  <a:rPr lang="en-US" altLang="en-US" sz="2000" b="1" i="1">
                    <a:latin typeface="Helvetica" charset="0"/>
                  </a:rPr>
                  <a:t>x</a:t>
                </a:r>
                <a:r>
                  <a:rPr lang="en-US" altLang="en-US" sz="1200" b="1" i="1">
                    <a:latin typeface="Helvetica" charset="0"/>
                  </a:rPr>
                  <a:t> </a:t>
                </a:r>
                <a:r>
                  <a:rPr lang="en-US" altLang="en-US" sz="2400" b="1" i="1" baseline="40000">
                    <a:latin typeface="Helvetica" charset="0"/>
                  </a:rPr>
                  <a:t>n</a:t>
                </a:r>
                <a:r>
                  <a:rPr lang="en-US" altLang="en-US" sz="2400" b="1" baseline="40000">
                    <a:latin typeface="Helvetica" charset="0"/>
                  </a:rPr>
                  <a:t> – 1</a:t>
                </a:r>
                <a:r>
                  <a:rPr lang="en-US" altLang="en-US" sz="2000" i="1">
                    <a:latin typeface="Helvetica" charset="0"/>
                  </a:rPr>
                  <a:t> </a:t>
                </a:r>
                <a:r>
                  <a:rPr lang="en-US" altLang="en-US" sz="2000">
                    <a:latin typeface="Helvetica" charset="0"/>
                  </a:rPr>
                  <a:t>+</a:t>
                </a:r>
                <a:r>
                  <a:rPr lang="en-US" altLang="en-US" sz="2000" i="1">
                    <a:latin typeface="Helvetica" charset="0"/>
                  </a:rPr>
                  <a:t> … </a:t>
                </a:r>
                <a:r>
                  <a:rPr lang="en-US" altLang="en-US" sz="2000">
                    <a:latin typeface="Helvetica" charset="0"/>
                  </a:rPr>
                  <a:t>+</a:t>
                </a:r>
                <a:r>
                  <a:rPr lang="en-US" altLang="en-US" sz="2000" i="1">
                    <a:latin typeface="Helvetica" charset="0"/>
                  </a:rPr>
                  <a:t> </a:t>
                </a:r>
                <a:r>
                  <a:rPr lang="en-US" altLang="en-US" sz="2000" b="1" i="1">
                    <a:latin typeface="Helvetica" charset="0"/>
                  </a:rPr>
                  <a:t>b</a:t>
                </a:r>
                <a:r>
                  <a:rPr lang="en-US" altLang="en-US" sz="600" i="1">
                    <a:latin typeface="Helvetica" charset="0"/>
                  </a:rPr>
                  <a:t> </a:t>
                </a:r>
                <a:r>
                  <a:rPr lang="en-US" altLang="en-US" sz="2400" b="1" baseline="-25000">
                    <a:latin typeface="Helvetica" charset="0"/>
                  </a:rPr>
                  <a:t>1</a:t>
                </a:r>
                <a:r>
                  <a:rPr lang="en-US" altLang="en-US" sz="2000" b="1" i="1">
                    <a:latin typeface="Helvetica" charset="0"/>
                  </a:rPr>
                  <a:t>x</a:t>
                </a:r>
                <a:r>
                  <a:rPr lang="en-US" altLang="en-US" sz="2000" i="1">
                    <a:latin typeface="Helvetica" charset="0"/>
                  </a:rPr>
                  <a:t> </a:t>
                </a:r>
                <a:r>
                  <a:rPr lang="en-US" altLang="en-US" sz="2000">
                    <a:latin typeface="Helvetica" charset="0"/>
                  </a:rPr>
                  <a:t>+</a:t>
                </a:r>
                <a:r>
                  <a:rPr lang="en-US" altLang="en-US" sz="2000" i="1">
                    <a:latin typeface="Helvetica" charset="0"/>
                  </a:rPr>
                  <a:t> </a:t>
                </a:r>
                <a:r>
                  <a:rPr lang="en-US" altLang="en-US" sz="2000" b="1" i="1">
                    <a:latin typeface="Helvetica" charset="0"/>
                  </a:rPr>
                  <a:t>b</a:t>
                </a:r>
                <a:r>
                  <a:rPr lang="en-US" altLang="en-US" sz="800" i="1">
                    <a:latin typeface="Helvetica" charset="0"/>
                  </a:rPr>
                  <a:t> </a:t>
                </a:r>
                <a:r>
                  <a:rPr lang="en-US" altLang="en-US" sz="2400" b="1" baseline="-25000">
                    <a:latin typeface="Helvetica" charset="0"/>
                  </a:rPr>
                  <a:t>0</a:t>
                </a:r>
                <a:endParaRPr lang="en-US" altLang="en-US" sz="2400" baseline="-25000">
                  <a:latin typeface="Helvetica" charset="0"/>
                </a:endParaRPr>
              </a:p>
            </p:txBody>
          </p:sp>
          <p:sp>
            <p:nvSpPr>
              <p:cNvPr id="7202" name="Line 38"/>
              <p:cNvSpPr>
                <a:spLocks noChangeShapeType="1"/>
              </p:cNvSpPr>
              <p:nvPr/>
            </p:nvSpPr>
            <p:spPr bwMode="auto">
              <a:xfrm>
                <a:off x="2472" y="1746"/>
                <a:ext cx="27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97" name="Group 39"/>
            <p:cNvGrpSpPr>
              <a:grpSpLocks/>
            </p:cNvGrpSpPr>
            <p:nvPr/>
          </p:nvGrpSpPr>
          <p:grpSpPr bwMode="auto">
            <a:xfrm>
              <a:off x="1853" y="1478"/>
              <a:ext cx="352" cy="480"/>
              <a:chOff x="1853" y="1478"/>
              <a:chExt cx="352" cy="480"/>
            </a:xfrm>
          </p:grpSpPr>
          <p:sp>
            <p:nvSpPr>
              <p:cNvPr id="7198" name="Line 40"/>
              <p:cNvSpPr>
                <a:spLocks noChangeShapeType="1"/>
              </p:cNvSpPr>
              <p:nvPr/>
            </p:nvSpPr>
            <p:spPr bwMode="auto">
              <a:xfrm>
                <a:off x="1853" y="1746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9" name="Text Box 41"/>
              <p:cNvSpPr txBox="1">
                <a:spLocks noChangeArrowheads="1"/>
              </p:cNvSpPr>
              <p:nvPr/>
            </p:nvSpPr>
            <p:spPr bwMode="auto">
              <a:xfrm>
                <a:off x="1870" y="1478"/>
                <a:ext cx="32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>
                  <a:lnSpc>
                    <a:spcPts val="3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i="1">
                    <a:latin typeface="Helvetica" charset="0"/>
                  </a:rPr>
                  <a:t>p</a:t>
                </a:r>
                <a:r>
                  <a:rPr lang="en-US" altLang="en-US" sz="600" i="1">
                    <a:latin typeface="Helvetica" charset="0"/>
                  </a:rPr>
                  <a:t> </a:t>
                </a:r>
                <a:r>
                  <a:rPr lang="en-US" altLang="en-US" sz="2000">
                    <a:latin typeface="Helvetica" charset="0"/>
                  </a:rPr>
                  <a:t>(</a:t>
                </a:r>
                <a:r>
                  <a:rPr lang="en-US" altLang="en-US" sz="2000" b="1" i="1">
                    <a:latin typeface="Helvetica" charset="0"/>
                  </a:rPr>
                  <a:t>x</a:t>
                </a:r>
                <a:r>
                  <a:rPr lang="en-US" altLang="en-US" sz="1000" i="1">
                    <a:latin typeface="Helvetica" charset="0"/>
                  </a:rPr>
                  <a:t> </a:t>
                </a:r>
                <a:r>
                  <a:rPr lang="en-US" altLang="en-US" sz="2000">
                    <a:latin typeface="Helvetica" charset="0"/>
                  </a:rPr>
                  <a:t>)</a:t>
                </a: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i="1">
                    <a:latin typeface="Helvetica" charset="0"/>
                  </a:rPr>
                  <a:t>q</a:t>
                </a:r>
                <a:r>
                  <a:rPr lang="en-US" altLang="en-US" sz="600" i="1">
                    <a:latin typeface="Helvetica" charset="0"/>
                  </a:rPr>
                  <a:t> </a:t>
                </a:r>
                <a:r>
                  <a:rPr lang="en-US" altLang="en-US" sz="2000">
                    <a:latin typeface="Helvetica" charset="0"/>
                  </a:rPr>
                  <a:t>(</a:t>
                </a:r>
                <a:r>
                  <a:rPr lang="en-US" altLang="en-US" sz="2000" b="1" i="1">
                    <a:latin typeface="Helvetica" charset="0"/>
                  </a:rPr>
                  <a:t>x</a:t>
                </a:r>
                <a:r>
                  <a:rPr lang="en-US" altLang="en-US" sz="1000" i="1">
                    <a:latin typeface="Helvetica" charset="0"/>
                  </a:rPr>
                  <a:t> </a:t>
                </a:r>
                <a:r>
                  <a:rPr lang="en-US" altLang="en-US" sz="2000">
                    <a:latin typeface="Helvetica" charset="0"/>
                  </a:rPr>
                  <a:t>)</a:t>
                </a:r>
              </a:p>
            </p:txBody>
          </p:sp>
        </p:grpSp>
      </p:grpSp>
      <p:sp>
        <p:nvSpPr>
          <p:cNvPr id="4174" name="Rectangle 78"/>
          <p:cNvSpPr>
            <a:spLocks noChangeArrowheads="1"/>
          </p:cNvSpPr>
          <p:nvPr/>
        </p:nvSpPr>
        <p:spPr bwMode="auto">
          <a:xfrm>
            <a:off x="1144588" y="3146425"/>
            <a:ext cx="6784975" cy="4222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4175" name="Rectangle 79"/>
          <p:cNvSpPr>
            <a:spLocks noChangeArrowheads="1"/>
          </p:cNvSpPr>
          <p:nvPr/>
        </p:nvSpPr>
        <p:spPr bwMode="auto">
          <a:xfrm>
            <a:off x="1144588" y="3743325"/>
            <a:ext cx="6784975" cy="7524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4176" name="Rectangle 80"/>
          <p:cNvSpPr>
            <a:spLocks noChangeArrowheads="1"/>
          </p:cNvSpPr>
          <p:nvPr/>
        </p:nvSpPr>
        <p:spPr bwMode="auto">
          <a:xfrm>
            <a:off x="1144588" y="4679950"/>
            <a:ext cx="6784975" cy="11588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grpSp>
        <p:nvGrpSpPr>
          <p:cNvPr id="4156" name="Group 60"/>
          <p:cNvGrpSpPr>
            <a:grpSpLocks/>
          </p:cNvGrpSpPr>
          <p:nvPr/>
        </p:nvGrpSpPr>
        <p:grpSpPr bwMode="auto">
          <a:xfrm>
            <a:off x="854075" y="4549775"/>
            <a:ext cx="5829300" cy="874713"/>
            <a:chOff x="538" y="2749"/>
            <a:chExt cx="3672" cy="551"/>
          </a:xfrm>
        </p:grpSpPr>
        <p:sp>
          <p:nvSpPr>
            <p:cNvPr id="7191" name="Text Box 24"/>
            <p:cNvSpPr txBox="1">
              <a:spLocks noChangeArrowheads="1"/>
            </p:cNvSpPr>
            <p:nvPr/>
          </p:nvSpPr>
          <p:spPr bwMode="auto">
            <a:xfrm>
              <a:off x="538" y="2749"/>
              <a:ext cx="3672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576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lnSpc>
                  <a:spcPct val="17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latin typeface="Helvetica" charset="0"/>
                </a:rPr>
                <a:t>• If </a:t>
              </a:r>
              <a:r>
                <a:rPr lang="en-US" altLang="en-US" sz="1900" b="1" i="1">
                  <a:latin typeface="Helvetica" charset="0"/>
                </a:rPr>
                <a:t>m</a:t>
              </a:r>
              <a:r>
                <a:rPr lang="en-US" altLang="en-US" sz="1900">
                  <a:latin typeface="Helvetica" charset="0"/>
                </a:rPr>
                <a:t> &gt; </a:t>
              </a:r>
              <a:r>
                <a:rPr lang="en-US" altLang="en-US" sz="1900" b="1" i="1">
                  <a:latin typeface="Helvetica" charset="0"/>
                </a:rPr>
                <a:t>n</a:t>
              </a:r>
              <a:r>
                <a:rPr lang="en-US" altLang="en-US" sz="1900">
                  <a:latin typeface="Helvetica" charset="0"/>
                </a:rPr>
                <a:t>, the graph has no horizontal asymptote. </a:t>
              </a:r>
            </a:p>
          </p:txBody>
        </p:sp>
        <p:grpSp>
          <p:nvGrpSpPr>
            <p:cNvPr id="7192" name="Group 52"/>
            <p:cNvGrpSpPr>
              <a:grpSpLocks/>
            </p:cNvGrpSpPr>
            <p:nvPr/>
          </p:nvGrpSpPr>
          <p:grpSpPr bwMode="auto">
            <a:xfrm>
              <a:off x="3666" y="3035"/>
              <a:ext cx="240" cy="265"/>
              <a:chOff x="2262" y="2317"/>
              <a:chExt cx="240" cy="265"/>
            </a:xfrm>
          </p:grpSpPr>
          <p:sp>
            <p:nvSpPr>
              <p:cNvPr id="7193" name="Rectangle 53"/>
              <p:cNvSpPr>
                <a:spLocks noChangeArrowheads="1"/>
              </p:cNvSpPr>
              <p:nvPr/>
            </p:nvSpPr>
            <p:spPr bwMode="auto">
              <a:xfrm>
                <a:off x="2378" y="2317"/>
                <a:ext cx="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lnSpc>
                    <a:spcPts val="3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2000" b="1" i="1" baseline="-25000">
                  <a:latin typeface="Helvetica" charset="0"/>
                </a:endParaRPr>
              </a:p>
            </p:txBody>
          </p:sp>
          <p:sp>
            <p:nvSpPr>
              <p:cNvPr id="7194" name="Line 54"/>
              <p:cNvSpPr>
                <a:spLocks noChangeShapeType="1"/>
              </p:cNvSpPr>
              <p:nvPr/>
            </p:nvSpPr>
            <p:spPr bwMode="auto">
              <a:xfrm>
                <a:off x="2262" y="258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CCE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77" name="Rectangle 81"/>
          <p:cNvSpPr>
            <a:spLocks noChangeArrowheads="1"/>
          </p:cNvSpPr>
          <p:nvPr/>
        </p:nvSpPr>
        <p:spPr bwMode="auto">
          <a:xfrm>
            <a:off x="693738" y="3071813"/>
            <a:ext cx="7818437" cy="53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854075" y="3155950"/>
            <a:ext cx="62642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576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900">
                <a:latin typeface="Helvetica" charset="0"/>
              </a:rPr>
              <a:t>• If </a:t>
            </a:r>
            <a:r>
              <a:rPr lang="en-US" altLang="en-US" sz="1900" b="1" i="1">
                <a:latin typeface="Helvetica" charset="0"/>
              </a:rPr>
              <a:t>m</a:t>
            </a:r>
            <a:r>
              <a:rPr lang="en-US" altLang="en-US" sz="1900">
                <a:latin typeface="Helvetica" charset="0"/>
              </a:rPr>
              <a:t> &lt; </a:t>
            </a:r>
            <a:r>
              <a:rPr lang="en-US" altLang="en-US" sz="1900" b="1" i="1">
                <a:latin typeface="Helvetica" charset="0"/>
              </a:rPr>
              <a:t>n</a:t>
            </a:r>
            <a:r>
              <a:rPr lang="en-US" altLang="en-US" sz="1900">
                <a:latin typeface="Helvetica" charset="0"/>
              </a:rPr>
              <a:t>, the line </a:t>
            </a:r>
            <a:r>
              <a:rPr lang="en-US" altLang="en-US" sz="1900" b="1" i="1">
                <a:latin typeface="Helvetica" charset="0"/>
              </a:rPr>
              <a:t>y</a:t>
            </a:r>
            <a:r>
              <a:rPr lang="en-US" altLang="en-US" sz="1900">
                <a:latin typeface="Helvetica" charset="0"/>
              </a:rPr>
              <a:t> = 0 is a horizontal asymptote. </a:t>
            </a:r>
          </a:p>
        </p:txBody>
      </p:sp>
      <p:sp>
        <p:nvSpPr>
          <p:cNvPr id="4178" name="Rectangle 82"/>
          <p:cNvSpPr>
            <a:spLocks noChangeArrowheads="1"/>
          </p:cNvSpPr>
          <p:nvPr/>
        </p:nvSpPr>
        <p:spPr bwMode="auto">
          <a:xfrm>
            <a:off x="746125" y="3654425"/>
            <a:ext cx="7539038" cy="936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Helvetica" charset="0"/>
            </a:endParaRPr>
          </a:p>
        </p:txBody>
      </p:sp>
      <p:grpSp>
        <p:nvGrpSpPr>
          <p:cNvPr id="4155" name="Group 59"/>
          <p:cNvGrpSpPr>
            <a:grpSpLocks/>
          </p:cNvGrpSpPr>
          <p:nvPr/>
        </p:nvGrpSpPr>
        <p:grpSpPr bwMode="auto">
          <a:xfrm>
            <a:off x="854075" y="3675063"/>
            <a:ext cx="6111875" cy="762000"/>
            <a:chOff x="538" y="2316"/>
            <a:chExt cx="3850" cy="480"/>
          </a:xfrm>
        </p:grpSpPr>
        <p:sp>
          <p:nvSpPr>
            <p:cNvPr id="7187" name="Text Box 23"/>
            <p:cNvSpPr txBox="1">
              <a:spLocks noChangeArrowheads="1"/>
            </p:cNvSpPr>
            <p:nvPr/>
          </p:nvSpPr>
          <p:spPr bwMode="auto">
            <a:xfrm>
              <a:off x="538" y="2451"/>
              <a:ext cx="385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576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latin typeface="Helvetica" charset="0"/>
                </a:rPr>
                <a:t>• If </a:t>
              </a:r>
              <a:r>
                <a:rPr lang="en-US" altLang="en-US" sz="1900" b="1" i="1">
                  <a:latin typeface="Helvetica" charset="0"/>
                </a:rPr>
                <a:t>m</a:t>
              </a:r>
              <a:r>
                <a:rPr lang="en-US" altLang="en-US" sz="1900">
                  <a:latin typeface="Helvetica" charset="0"/>
                </a:rPr>
                <a:t> = </a:t>
              </a:r>
              <a:r>
                <a:rPr lang="en-US" altLang="en-US" sz="1900" b="1" i="1">
                  <a:latin typeface="Helvetica" charset="0"/>
                </a:rPr>
                <a:t>n</a:t>
              </a:r>
              <a:r>
                <a:rPr lang="en-US" altLang="en-US" sz="1900">
                  <a:latin typeface="Helvetica" charset="0"/>
                </a:rPr>
                <a:t>, the line </a:t>
              </a:r>
              <a:r>
                <a:rPr lang="en-US" altLang="en-US" sz="1900" b="1" i="1">
                  <a:latin typeface="Helvetica" charset="0"/>
                </a:rPr>
                <a:t>y</a:t>
              </a:r>
              <a:r>
                <a:rPr lang="en-US" altLang="en-US" sz="1900">
                  <a:latin typeface="Helvetica" charset="0"/>
                </a:rPr>
                <a:t> =        is a horizontal asymptote. </a:t>
              </a:r>
            </a:p>
          </p:txBody>
        </p:sp>
        <p:grpSp>
          <p:nvGrpSpPr>
            <p:cNvPr id="7188" name="Group 51"/>
            <p:cNvGrpSpPr>
              <a:grpSpLocks/>
            </p:cNvGrpSpPr>
            <p:nvPr/>
          </p:nvGrpSpPr>
          <p:grpSpPr bwMode="auto">
            <a:xfrm>
              <a:off x="2268" y="2316"/>
              <a:ext cx="240" cy="480"/>
              <a:chOff x="2262" y="2316"/>
              <a:chExt cx="240" cy="480"/>
            </a:xfrm>
          </p:grpSpPr>
          <p:sp>
            <p:nvSpPr>
              <p:cNvPr id="7189" name="Rectangle 49"/>
              <p:cNvSpPr>
                <a:spLocks noChangeArrowheads="1"/>
              </p:cNvSpPr>
              <p:nvPr/>
            </p:nvSpPr>
            <p:spPr bwMode="auto">
              <a:xfrm>
                <a:off x="2271" y="2316"/>
                <a:ext cx="216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charset="0"/>
                  </a:defRPr>
                </a:lvl9pPr>
              </a:lstStyle>
              <a:p>
                <a:pPr algn="ctr">
                  <a:lnSpc>
                    <a:spcPts val="3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i="1">
                    <a:latin typeface="Helvetica" charset="0"/>
                  </a:rPr>
                  <a:t>a</a:t>
                </a:r>
                <a:r>
                  <a:rPr lang="en-US" altLang="en-US" sz="600" b="1" i="1">
                    <a:latin typeface="Helvetica" charset="0"/>
                  </a:rPr>
                  <a:t> </a:t>
                </a:r>
                <a:r>
                  <a:rPr lang="en-US" altLang="en-US" sz="2400" b="1" i="1" baseline="-25000">
                    <a:latin typeface="Helvetica" charset="0"/>
                  </a:rPr>
                  <a:t>m</a:t>
                </a:r>
                <a:endParaRPr lang="en-US" altLang="en-US" sz="2000" b="1" i="1" baseline="-25000">
                  <a:latin typeface="Helvetica" charset="0"/>
                </a:endParaRPr>
              </a:p>
              <a:p>
                <a:pPr algn="ctr">
                  <a:lnSpc>
                    <a:spcPts val="3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i="1">
                    <a:latin typeface="Helvetica" charset="0"/>
                  </a:rPr>
                  <a:t>b</a:t>
                </a:r>
                <a:r>
                  <a:rPr lang="en-US" altLang="en-US" sz="600" b="1" i="1">
                    <a:latin typeface="Helvetica" charset="0"/>
                  </a:rPr>
                  <a:t> </a:t>
                </a:r>
                <a:r>
                  <a:rPr lang="en-US" altLang="en-US" sz="2400" b="1" i="1" baseline="-25000">
                    <a:latin typeface="Helvetica" charset="0"/>
                  </a:rPr>
                  <a:t>n</a:t>
                </a:r>
                <a:endParaRPr lang="en-US" altLang="en-US" sz="2000" b="1" i="1" baseline="-25000">
                  <a:latin typeface="Helvetica" charset="0"/>
                </a:endParaRPr>
              </a:p>
            </p:txBody>
          </p:sp>
          <p:sp>
            <p:nvSpPr>
              <p:cNvPr id="7190" name="Line 50"/>
              <p:cNvSpPr>
                <a:spLocks noChangeShapeType="1"/>
              </p:cNvSpPr>
              <p:nvPr/>
            </p:nvSpPr>
            <p:spPr bwMode="auto">
              <a:xfrm>
                <a:off x="2262" y="2582"/>
                <a:ext cx="2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4" grpId="0" animBg="1"/>
      <p:bldP spid="4175" grpId="0" animBg="1"/>
      <p:bldP spid="4176" grpId="0" animBg="1"/>
      <p:bldP spid="4177" grpId="0" animBg="1"/>
      <p:bldP spid="4117" grpId="0" autoUpdateAnimBg="0"/>
      <p:bldP spid="41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4591050" y="1857375"/>
          <a:ext cx="200818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3" imgW="405872" imgH="177569" progId="Equation.DSMT4">
                  <p:embed/>
                </p:oleObj>
              </mc:Choice>
              <mc:Fallback>
                <p:oleObj name="Equation" r:id="rId3" imgW="405872" imgH="17756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1857375"/>
                        <a:ext cx="2008188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WordArt 10"/>
          <p:cNvSpPr>
            <a:spLocks noChangeArrowheads="1" noChangeShapeType="1" noTextEdit="1"/>
          </p:cNvSpPr>
          <p:nvPr/>
        </p:nvSpPr>
        <p:spPr bwMode="auto">
          <a:xfrm>
            <a:off x="835025" y="215900"/>
            <a:ext cx="7702550" cy="965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625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Hobo BT"/>
              </a:rPr>
              <a:t>DOMINANCE !</a:t>
            </a:r>
          </a:p>
        </p:txBody>
      </p:sp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1611313" y="2098675"/>
          <a:ext cx="24892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5" imgW="457002" imgH="203112" progId="Equation.DSMT4">
                  <p:embed/>
                </p:oleObj>
              </mc:Choice>
              <mc:Fallback>
                <p:oleObj name="Equation" r:id="rId5" imgW="457002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2098675"/>
                        <a:ext cx="2489200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Line 12"/>
          <p:cNvSpPr>
            <a:spLocks noChangeShapeType="1"/>
          </p:cNvSpPr>
          <p:nvPr/>
        </p:nvSpPr>
        <p:spPr bwMode="auto">
          <a:xfrm>
            <a:off x="0" y="1485900"/>
            <a:ext cx="9144000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>
            <p:ph sz="quarter" idx="4"/>
          </p:nvPr>
        </p:nvGraphicFramePr>
        <p:xfrm>
          <a:off x="4164013" y="2711450"/>
          <a:ext cx="3086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7" imgW="685800" imgH="203200" progId="Equation.DSMT4">
                  <p:embed/>
                </p:oleObj>
              </mc:Choice>
              <mc:Fallback>
                <p:oleObj name="Equation" r:id="rId7" imgW="685800" imgH="203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2711450"/>
                        <a:ext cx="30861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73100" y="5257800"/>
            <a:ext cx="811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Helvetica" charset="0"/>
              </a:rPr>
              <a:t>As x </a:t>
            </a:r>
            <a:r>
              <a:rPr lang="en-US" altLang="en-US" sz="2000">
                <a:solidFill>
                  <a:schemeClr val="accent2"/>
                </a:solidFill>
                <a:latin typeface="Helvetica" charset="0"/>
                <a:sym typeface="Wingdings" pitchFamily="2" charset="2"/>
              </a:rPr>
              <a:t>becomes extremely large (x </a:t>
            </a:r>
            <a:r>
              <a:rPr lang="en-US" altLang="en-US" sz="2000" b="1">
                <a:solidFill>
                  <a:schemeClr val="accent2"/>
                </a:solidFill>
                <a:latin typeface="Helvetica" charset="0"/>
                <a:sym typeface="Wingdings" pitchFamily="2" charset="2"/>
              </a:rPr>
              <a:t> </a:t>
            </a:r>
            <a:r>
              <a:rPr lang="en-US" altLang="en-US" sz="2800" b="1">
                <a:solidFill>
                  <a:schemeClr val="accent2"/>
                </a:solidFill>
                <a:latin typeface="Helvetica" charset="0"/>
                <a:sym typeface="Symbol" pitchFamily="18" charset="2"/>
              </a:rPr>
              <a:t></a:t>
            </a:r>
            <a:r>
              <a:rPr lang="en-US" altLang="en-US" sz="2000">
                <a:solidFill>
                  <a:schemeClr val="accent2"/>
                </a:solidFill>
                <a:latin typeface="Helvetica" charset="0"/>
                <a:sym typeface="Symbol" pitchFamily="18" charset="2"/>
              </a:rPr>
              <a:t>)</a:t>
            </a:r>
            <a:r>
              <a:rPr lang="en-US" altLang="en-US" sz="2000">
                <a:solidFill>
                  <a:schemeClr val="accent2"/>
                </a:solidFill>
                <a:latin typeface="Helvetica" charset="0"/>
                <a:sym typeface="Wingdings" pitchFamily="2" charset="2"/>
              </a:rPr>
              <a:t>, </a:t>
            </a:r>
            <a:r>
              <a:rPr lang="en-US" altLang="en-US" sz="2000">
                <a:solidFill>
                  <a:srgbClr val="FF0000"/>
                </a:solidFill>
                <a:latin typeface="Helvetica" charset="0"/>
                <a:sym typeface="Wingdings" pitchFamily="2" charset="2"/>
              </a:rPr>
              <a:t>what will f(x) approach?</a:t>
            </a:r>
            <a:endParaRPr lang="en-US" altLang="en-US" sz="2000">
              <a:solidFill>
                <a:srgbClr val="FF0000"/>
              </a:solidFill>
              <a:latin typeface="Helvetica" charset="0"/>
            </a:endParaRP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4178300" y="2743200"/>
            <a:ext cx="302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723900" y="4114800"/>
            <a:ext cx="81153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Helvetica" charset="0"/>
              </a:rPr>
              <a:t>As x </a:t>
            </a:r>
            <a:r>
              <a:rPr lang="en-US" altLang="en-US" sz="2000">
                <a:latin typeface="Helvetica" charset="0"/>
                <a:sym typeface="Wingdings" pitchFamily="2" charset="2"/>
              </a:rPr>
              <a:t>becomes extremely large (</a:t>
            </a:r>
            <a:r>
              <a:rPr lang="en-US" altLang="en-US" sz="2000">
                <a:solidFill>
                  <a:srgbClr val="FF0000"/>
                </a:solidFill>
                <a:latin typeface="Helvetica" charset="0"/>
                <a:sym typeface="Wingdings" pitchFamily="2" charset="2"/>
              </a:rPr>
              <a:t>x </a:t>
            </a:r>
            <a:r>
              <a:rPr lang="en-US" altLang="en-US" sz="2000" b="1">
                <a:solidFill>
                  <a:srgbClr val="FF0000"/>
                </a:solidFill>
                <a:latin typeface="Helvetica" charset="0"/>
                <a:sym typeface="Wingdings" pitchFamily="2" charset="2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Helvetica" charset="0"/>
                <a:sym typeface="Symbol" pitchFamily="18" charset="2"/>
              </a:rPr>
              <a:t></a:t>
            </a:r>
            <a:r>
              <a:rPr lang="en-US" altLang="en-US" sz="2000">
                <a:latin typeface="Helvetica" charset="0"/>
                <a:sym typeface="Symbol" pitchFamily="18" charset="2"/>
              </a:rPr>
              <a:t>)</a:t>
            </a:r>
            <a:r>
              <a:rPr lang="en-US" altLang="en-US" sz="2000">
                <a:latin typeface="Helvetica" charset="0"/>
                <a:sym typeface="Wingdings" pitchFamily="2" charset="2"/>
              </a:rPr>
              <a:t>, who will dominate the fraction, the </a:t>
            </a:r>
            <a:r>
              <a:rPr lang="en-US" altLang="en-US" sz="2000">
                <a:solidFill>
                  <a:srgbClr val="33CC33"/>
                </a:solidFill>
                <a:latin typeface="Helvetica" charset="0"/>
                <a:sym typeface="Wingdings" pitchFamily="2" charset="2"/>
              </a:rPr>
              <a:t>numerator</a:t>
            </a:r>
            <a:r>
              <a:rPr lang="en-US" altLang="en-US" sz="2000">
                <a:latin typeface="Helvetica" charset="0"/>
                <a:sym typeface="Wingdings" pitchFamily="2" charset="2"/>
              </a:rPr>
              <a:t> or the </a:t>
            </a:r>
            <a:r>
              <a:rPr lang="en-US" altLang="en-US" sz="2000">
                <a:solidFill>
                  <a:schemeClr val="accent2"/>
                </a:solidFill>
                <a:latin typeface="Helvetica" charset="0"/>
                <a:sym typeface="Wingdings" pitchFamily="2" charset="2"/>
              </a:rPr>
              <a:t>denominator</a:t>
            </a:r>
            <a:r>
              <a:rPr lang="en-US" altLang="en-US" sz="2000">
                <a:latin typeface="Helvetica" charset="0"/>
                <a:sym typeface="Wingdings" pitchFamily="2" charset="2"/>
              </a:rPr>
              <a:t>?</a:t>
            </a:r>
            <a:endParaRPr lang="en-US" altLang="en-US" sz="2000">
              <a:latin typeface="Helvetica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/>
      <p:bldP spid="20497" grpId="0" animBg="1"/>
      <p:bldP spid="204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4591050" y="1863725"/>
          <a:ext cx="200818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3" imgW="469696" imgH="203112" progId="Equation.DSMT4">
                  <p:embed/>
                </p:oleObj>
              </mc:Choice>
              <mc:Fallback>
                <p:oleObj name="Equation" r:id="rId3" imgW="469696" imgH="20311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1863725"/>
                        <a:ext cx="2008188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835025" y="215900"/>
            <a:ext cx="7702550" cy="965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625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Hobo BT"/>
              </a:rPr>
              <a:t>DOMINANCE !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611313" y="2098675"/>
          <a:ext cx="24892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5" imgW="457002" imgH="203112" progId="Equation.DSMT4">
                  <p:embed/>
                </p:oleObj>
              </mc:Choice>
              <mc:Fallback>
                <p:oleObj name="Equation" r:id="rId5" imgW="457002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2098675"/>
                        <a:ext cx="2489200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0" y="1485900"/>
            <a:ext cx="9144000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4178300" y="2743200"/>
            <a:ext cx="302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38625" y="2714625"/>
            <a:ext cx="36480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0000FF"/>
                </a:solidFill>
                <a:latin typeface="+mj-lt"/>
              </a:rPr>
              <a:t>3x</a:t>
            </a:r>
            <a:r>
              <a:rPr lang="en-US" sz="4400" baseline="30000" dirty="0">
                <a:solidFill>
                  <a:srgbClr val="0000FF"/>
                </a:solidFill>
                <a:latin typeface="+mj-lt"/>
              </a:rPr>
              <a:t>2 </a:t>
            </a:r>
            <a:r>
              <a:rPr lang="en-US" sz="4400" dirty="0">
                <a:solidFill>
                  <a:srgbClr val="0000FF"/>
                </a:solidFill>
                <a:latin typeface="+mj-lt"/>
              </a:rPr>
              <a:t>- 4x + 3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4752975" y="1863725"/>
          <a:ext cx="168275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3" imgW="393529" imgH="203112" progId="Equation.DSMT4">
                  <p:embed/>
                </p:oleObj>
              </mc:Choice>
              <mc:Fallback>
                <p:oleObj name="Equation" r:id="rId3" imgW="393529" imgH="20311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1863725"/>
                        <a:ext cx="168275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835025" y="215900"/>
            <a:ext cx="7702550" cy="965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625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Hobo BT"/>
              </a:rPr>
              <a:t>DOMINANCE !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611313" y="2098675"/>
          <a:ext cx="24892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tion" r:id="rId5" imgW="457002" imgH="203112" progId="Equation.DSMT4">
                  <p:embed/>
                </p:oleObj>
              </mc:Choice>
              <mc:Fallback>
                <p:oleObj name="Equation" r:id="rId5" imgW="457002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2098675"/>
                        <a:ext cx="2489200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0" y="1485900"/>
            <a:ext cx="9144000" cy="1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>
            <p:ph sz="quarter" idx="4"/>
          </p:nvPr>
        </p:nvGraphicFramePr>
        <p:xfrm>
          <a:off x="4321175" y="2749550"/>
          <a:ext cx="27717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name="Equation" r:id="rId7" imgW="672808" imgH="203112" progId="Equation.DSMT4">
                  <p:embed/>
                </p:oleObj>
              </mc:Choice>
              <mc:Fallback>
                <p:oleObj name="Equation" r:id="rId7" imgW="672808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2749550"/>
                        <a:ext cx="2771775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4178300" y="2743200"/>
            <a:ext cx="302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Ben's Mac:Applications:Microsoft Office 98:Templates:Blank Presentation</Template>
  <TotalTime>4357</TotalTime>
  <Words>1062</Words>
  <Application>Microsoft Office PowerPoint</Application>
  <PresentationFormat>On-screen Show (4:3)</PresentationFormat>
  <Paragraphs>208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Helvetica</vt:lpstr>
      <vt:lpstr>Arial</vt:lpstr>
      <vt:lpstr>Times</vt:lpstr>
      <vt:lpstr>Calibri</vt:lpstr>
      <vt:lpstr>HandelGothic BT</vt:lpstr>
      <vt:lpstr>Wingdings</vt:lpstr>
      <vt:lpstr>Symbol</vt:lpstr>
      <vt:lpstr>Arial Rounded MT Bold</vt:lpstr>
      <vt:lpstr>Blank Presentation</vt:lpstr>
      <vt:lpstr>MathType 5.0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McDougal Littell</dc:creator>
  <cp:lastModifiedBy>MICHAEL GENDRON</cp:lastModifiedBy>
  <cp:revision>69</cp:revision>
  <cp:lastPrinted>2012-11-14T19:48:08Z</cp:lastPrinted>
  <dcterms:created xsi:type="dcterms:W3CDTF">2000-03-15T22:41:47Z</dcterms:created>
  <dcterms:modified xsi:type="dcterms:W3CDTF">2014-10-31T17:16:20Z</dcterms:modified>
</cp:coreProperties>
</file>