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4" r:id="rId4"/>
    <p:sldId id="266" r:id="rId5"/>
    <p:sldId id="267" r:id="rId6"/>
    <p:sldId id="268" r:id="rId7"/>
    <p:sldId id="270" r:id="rId8"/>
    <p:sldId id="269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5FF"/>
    <a:srgbClr val="0000FF"/>
    <a:srgbClr val="E1F8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D225444-3241-45A8-AD43-C5C5D37A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523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F0A38A3-EA91-4D99-9DE7-06C44E09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59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5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3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0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2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93B30-9116-424B-BC44-7E22F794D9C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7066-F5A0-412B-9D30-88B8616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4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10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9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0.png"/><Relationship Id="rId5" Type="http://schemas.openxmlformats.org/officeDocument/2006/relationships/image" Target="../media/image370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Lesson: _____   Section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6.2   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Constructing Antiderivatives Analytically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43" y="1143000"/>
            <a:ext cx="5655557" cy="609600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If F’(x) = 0 on an interval, then F(x) = ____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198120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Two antiderivatives of the same function differ only by a constant.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If F and G are both antiderivatives of f on an interval,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then F(x) must equal G(x) + C. 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143000" y="4648200"/>
                <a:ext cx="3581400" cy="10906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648200"/>
                <a:ext cx="3581400" cy="10906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2"/>
          <p:cNvSpPr txBox="1">
            <a:spLocks/>
          </p:cNvSpPr>
          <p:nvPr/>
        </p:nvSpPr>
        <p:spPr>
          <a:xfrm>
            <a:off x="457200" y="5815084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This notation for the “</a:t>
            </a:r>
            <a:r>
              <a:rPr lang="en-US" sz="2400" i="1" dirty="0" smtClean="0">
                <a:solidFill>
                  <a:srgbClr val="FF0000"/>
                </a:solidFill>
              </a:rPr>
              <a:t>general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antiderivative” is called the “</a:t>
            </a:r>
            <a:r>
              <a:rPr lang="en-US" sz="2400" i="1" dirty="0" smtClean="0">
                <a:solidFill>
                  <a:srgbClr val="0000FF"/>
                </a:solidFill>
              </a:rPr>
              <a:t>indefinite</a:t>
            </a:r>
            <a:r>
              <a:rPr lang="en-US" sz="2400" dirty="0" smtClean="0">
                <a:solidFill>
                  <a:schemeClr val="tx1"/>
                </a:solidFill>
              </a:rPr>
              <a:t> integral” (no limits of integration)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16200000">
            <a:off x="1895049" y="4845809"/>
            <a:ext cx="445258" cy="1524000"/>
          </a:xfrm>
          <a:prstGeom prst="leftBrace">
            <a:avLst>
              <a:gd name="adj1" fmla="val 45115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48400" y="1130321"/>
                <a:ext cx="8076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130321"/>
                <a:ext cx="80763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ular Callout 8"/>
          <p:cNvSpPr/>
          <p:nvPr/>
        </p:nvSpPr>
        <p:spPr>
          <a:xfrm>
            <a:off x="3124200" y="3429000"/>
            <a:ext cx="4343400" cy="888281"/>
          </a:xfrm>
          <a:prstGeom prst="wedgeRoundRectCallout">
            <a:avLst>
              <a:gd name="adj1" fmla="val -63309"/>
              <a:gd name="adj2" fmla="val -2591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 feel like we need a notation for this process of finding the antiderivative.</a:t>
            </a:r>
            <a:r>
              <a:rPr lang="en-US" sz="2000" b="0" dirty="0" smtClean="0"/>
              <a:t>                     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19" t="9524" r="22952" b="8191"/>
          <a:stretch/>
        </p:blipFill>
        <p:spPr>
          <a:xfrm flipH="1">
            <a:off x="1657048" y="3104780"/>
            <a:ext cx="88053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43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build="p"/>
      <p:bldP spid="10" grpId="0"/>
      <p:bldP spid="11" grpId="0" build="p"/>
      <p:bldP spid="2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304800"/>
                <a:ext cx="4038600" cy="136883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If k is a constant, </a:t>
                </a:r>
                <a:r>
                  <a:rPr lang="en-US" sz="2000" dirty="0" smtClean="0"/>
                  <a:t>then </a:t>
                </a:r>
              </a:p>
              <a:p>
                <a:pPr marL="231775">
                  <a:tabLst>
                    <a:tab pos="1255713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𝑘𝑑𝑥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 </m:t>
                          </m:r>
                        </m:e>
                      </m:nary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4038600" cy="1368836"/>
              </a:xfrm>
              <a:prstGeom prst="rect">
                <a:avLst/>
              </a:prstGeom>
              <a:blipFill rotWithShape="1">
                <a:blip r:embed="rId2"/>
                <a:stretch>
                  <a:fillRect l="-1198" t="-130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1752600"/>
                <a:ext cx="4038600" cy="106106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31775" indent="-539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4038600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41144" y="865496"/>
                <a:ext cx="1615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𝒌𝒙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144" y="865496"/>
                <a:ext cx="161527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13730" y="1828800"/>
                <a:ext cx="1615270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730" y="1828800"/>
                <a:ext cx="1615270" cy="7229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94061" y="2038290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≠−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061" y="2038290"/>
                <a:ext cx="11430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ular Callout 8"/>
              <p:cNvSpPr/>
              <p:nvPr/>
            </p:nvSpPr>
            <p:spPr>
              <a:xfrm>
                <a:off x="4800600" y="1717395"/>
                <a:ext cx="4191000" cy="1463895"/>
              </a:xfrm>
              <a:prstGeom prst="wedgeRoundRectCallout">
                <a:avLst>
                  <a:gd name="adj1" fmla="val -61271"/>
                  <a:gd name="adj2" fmla="val -12340"/>
                  <a:gd name="adj3" fmla="val 16667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What about the case where n = -1?</a:t>
                </a:r>
              </a:p>
              <a:p>
                <a:pPr algn="ctr"/>
                <a:r>
                  <a:rPr lang="en-US" sz="2000" dirty="0" smtClean="0"/>
                  <a:t>What is the antiderivative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 ?</m:t>
                    </m:r>
                  </m:oMath>
                </a14:m>
                <a:endParaRPr lang="en-US" sz="2000" b="0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?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 dirty="0" smtClean="0"/>
                  <a:t>  ?</a:t>
                </a:r>
                <a:endParaRPr lang="en-US" sz="2000" dirty="0"/>
              </a:p>
            </p:txBody>
          </p:sp>
        </mc:Choice>
        <mc:Fallback xmlns="">
          <p:sp>
            <p:nvSpPr>
              <p:cNvPr id="9" name="Rounded Rectangular Callou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717395"/>
                <a:ext cx="4191000" cy="1463895"/>
              </a:xfrm>
              <a:prstGeom prst="wedgeRoundRectCallout">
                <a:avLst>
                  <a:gd name="adj1" fmla="val -61271"/>
                  <a:gd name="adj2" fmla="val -12340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8296" y="2895600"/>
                <a:ext cx="4038600" cy="106106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96" y="2895600"/>
                <a:ext cx="4038600" cy="10610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72786" y="3124200"/>
                <a:ext cx="1615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786" y="3124200"/>
                <a:ext cx="161527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0" y="3181290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𝐟𝐨𝐫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181290"/>
                <a:ext cx="1752600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3891940"/>
                <a:ext cx="4038600" cy="106106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91940"/>
                <a:ext cx="4038600" cy="10610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45490" y="4120540"/>
                <a:ext cx="2064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𝒍𝒏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(−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)+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490" y="4120540"/>
                <a:ext cx="2064510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29000" y="4177630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𝐟𝐨𝐫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177630"/>
                <a:ext cx="1752600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ular Callout 21"/>
              <p:cNvSpPr/>
              <p:nvPr/>
            </p:nvSpPr>
            <p:spPr>
              <a:xfrm>
                <a:off x="5334000" y="3502298"/>
                <a:ext cx="3657600" cy="1298302"/>
              </a:xfrm>
              <a:prstGeom prst="wedgeRoundRectCallout">
                <a:avLst>
                  <a:gd name="adj1" fmla="val -58649"/>
                  <a:gd name="adj2" fmla="val 17057"/>
                  <a:gd name="adj3" fmla="val 16667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Confirm this by differentiating!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=−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200" dirty="0" smtClean="0"/>
                  <a:t>  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</a:t>
                </a:r>
                <a:endParaRPr lang="en-US" sz="2000" dirty="0"/>
              </a:p>
            </p:txBody>
          </p:sp>
        </mc:Choice>
        <mc:Fallback xmlns="">
          <p:sp>
            <p:nvSpPr>
              <p:cNvPr id="22" name="Rounded Rectangular Callou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02298"/>
                <a:ext cx="3657600" cy="1298302"/>
              </a:xfrm>
              <a:prstGeom prst="wedgeRoundRectCallout">
                <a:avLst>
                  <a:gd name="adj1" fmla="val -58649"/>
                  <a:gd name="adj2" fmla="val 17057"/>
                  <a:gd name="adj3" fmla="val 16667"/>
                </a:avLst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ular Callout 22"/>
              <p:cNvSpPr/>
              <p:nvPr/>
            </p:nvSpPr>
            <p:spPr>
              <a:xfrm>
                <a:off x="5562600" y="5070196"/>
                <a:ext cx="3429000" cy="1635404"/>
              </a:xfrm>
              <a:prstGeom prst="wedgeRoundRectCallout">
                <a:avLst>
                  <a:gd name="adj1" fmla="val -125741"/>
                  <a:gd name="adj2" fmla="val -81682"/>
                  <a:gd name="adj3" fmla="val 16667"/>
                </a:avLst>
              </a:prstGeom>
              <a:gradFill>
                <a:gsLst>
                  <a:gs pos="0">
                    <a:srgbClr val="D1F5FF"/>
                  </a:gs>
                  <a:gs pos="35000">
                    <a:srgbClr val="E1F8FF"/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We know that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for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000" b="0" dirty="0" smtClean="0"/>
              </a:p>
              <a:p>
                <a:pPr algn="ctr"/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=−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for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&lt;0</m:t>
                    </m:r>
                    <m:r>
                      <a:rPr lang="en-US" sz="20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2000" dirty="0" smtClean="0"/>
              </a:p>
              <a:p>
                <a:pPr algn="ctr"/>
                <a:r>
                  <a:rPr lang="en-US" sz="2000" dirty="0" smtClean="0"/>
                  <a:t>We can use this to collapse these two rules into one!</a:t>
                </a:r>
                <a:endParaRPr lang="en-US" sz="2000" dirty="0"/>
              </a:p>
            </p:txBody>
          </p:sp>
        </mc:Choice>
        <mc:Fallback xmlns="">
          <p:sp>
            <p:nvSpPr>
              <p:cNvPr id="23" name="Rounded 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070196"/>
                <a:ext cx="3429000" cy="1635404"/>
              </a:xfrm>
              <a:prstGeom prst="wedgeRoundRectCallout">
                <a:avLst>
                  <a:gd name="adj1" fmla="val -125741"/>
                  <a:gd name="adj2" fmla="val -81682"/>
                  <a:gd name="adj3" fmla="val 16667"/>
                </a:avLst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5357368"/>
                <a:ext cx="4038600" cy="106106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231775" indent="-53975" algn="ctr">
                  <a:defRPr sz="2400"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  <m:r>
                            <a:rPr lang="en-US">
                              <a:latin typeface="Cambria Math"/>
                            </a:rPr>
                            <m:t>𝑑𝑥</m:t>
                          </m:r>
                          <m:r>
                            <a:rPr lang="en-US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func>
                          <m:r>
                            <a:rPr lang="en-US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57368"/>
                <a:ext cx="4038600" cy="106106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ular Callout 24"/>
          <p:cNvSpPr/>
          <p:nvPr/>
        </p:nvSpPr>
        <p:spPr>
          <a:xfrm>
            <a:off x="5029200" y="128053"/>
            <a:ext cx="3429000" cy="1319747"/>
          </a:xfrm>
          <a:prstGeom prst="wedgeRoundRectCallout">
            <a:avLst>
              <a:gd name="adj1" fmla="val -108229"/>
              <a:gd name="adj2" fmla="val 2927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C makes this the “general” antiderivative instead of just “an” antiderivative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33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 isContent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8" grpId="0"/>
      <p:bldP spid="13" grpId="0"/>
      <p:bldP spid="14" grpId="0"/>
      <p:bldP spid="9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8296" y="152400"/>
                <a:ext cx="4038600" cy="106106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31775" indent="-539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96" y="152400"/>
                <a:ext cx="4038600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84360" y="394648"/>
                <a:ext cx="1615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360" y="394648"/>
                <a:ext cx="161527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9904" y="5715000"/>
                <a:ext cx="4038600" cy="51879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/>
                <a:r>
                  <a:rPr lang="en-US" sz="2400" dirty="0" smtClean="0"/>
                  <a:t>Ex</a:t>
                </a:r>
                <a:r>
                  <a:rPr lang="en-US" sz="2400" baseline="-25000" dirty="0"/>
                  <a:t>2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+3 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𝑐𝑜𝑠𝑥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e>
                    </m:nary>
                  </m:oMath>
                </a14:m>
                <a:endParaRPr lang="en-US" sz="1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4" y="5715000"/>
                <a:ext cx="4038600" cy="518796"/>
              </a:xfrm>
              <a:prstGeom prst="rect">
                <a:avLst/>
              </a:prstGeom>
              <a:blipFill rotWithShape="1">
                <a:blip r:embed="rId5"/>
                <a:stretch>
                  <a:fillRect t="-142353" b="-20235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358488"/>
                <a:ext cx="6325738" cy="233756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231775" indent="-53975" algn="ctr">
                  <a:defRPr sz="2400" i="1">
                    <a:latin typeface="Cambria Math"/>
                  </a:defRPr>
                </a:lvl1pPr>
              </a:lstStyle>
              <a:p>
                <a:pPr algn="l"/>
                <a:r>
                  <a:rPr lang="en-US" sz="2000" i="0" dirty="0" smtClean="0">
                    <a:solidFill>
                      <a:srgbClr val="0000FF"/>
                    </a:solidFill>
                  </a:rPr>
                  <a:t>Properties of Antiderivatives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>
                              <a:latin typeface="Cambria Math"/>
                            </a:rPr>
                            <m:t>[</m:t>
                          </m:r>
                          <m:r>
                            <a:rPr lang="en-US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US">
                              <a:latin typeface="Cambria Math"/>
                            </a:rPr>
                            <m:t>𝑔</m:t>
                          </m:r>
                          <m:r>
                            <a:rPr lang="en-US">
                              <a:latin typeface="Cambria Math"/>
                            </a:rPr>
                            <m:t>(</m:t>
                          </m:r>
                          <m:r>
                            <a:rPr lang="en-US">
                              <a:latin typeface="Cambria Math"/>
                            </a:rPr>
                            <m:t>𝑥</m:t>
                          </m:r>
                          <m:r>
                            <a:rPr lang="en-US">
                              <a:latin typeface="Cambria Math"/>
                            </a:rPr>
                            <m:t>)]</m:t>
                          </m:r>
                          <m:r>
                            <a:rPr lang="en-US">
                              <a:latin typeface="Cambria Math"/>
                            </a:rPr>
                            <m:t>𝑑𝑥</m:t>
                          </m:r>
                          <m:r>
                            <a:rPr lang="en-US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>
                              <a:latin typeface="Cambria Math"/>
                            </a:rPr>
                            <m:t>𝑑𝑥</m:t>
                          </m:r>
                          <m:r>
                            <a:rPr lang="en-US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58488"/>
                <a:ext cx="6325738" cy="2337563"/>
              </a:xfrm>
              <a:prstGeom prst="rect">
                <a:avLst/>
              </a:prstGeom>
              <a:blipFill rotWithShape="1">
                <a:blip r:embed="rId6"/>
                <a:stretch>
                  <a:fillRect t="-773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2846" y="1328436"/>
                <a:ext cx="4038600" cy="106106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31775" indent="-539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46" y="1328436"/>
                <a:ext cx="4038600" cy="10610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88192" y="157412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192" y="1574127"/>
                <a:ext cx="19812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07592" y="1322696"/>
                <a:ext cx="4038600" cy="106106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31775" indent="-53975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𝑠𝑖𝑛𝑥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592" y="1322696"/>
                <a:ext cx="4038600" cy="10610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82938" y="1592366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938" y="1592366"/>
                <a:ext cx="1981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419600" y="164695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and</a:t>
            </a:r>
            <a:endParaRPr lang="en-US" sz="2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1000" y="2514600"/>
                <a:ext cx="4038600" cy="51879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/>
                <a:r>
                  <a:rPr lang="en-US" sz="2400" dirty="0" smtClean="0"/>
                  <a:t>Ex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smtClean="0">
                            <a:latin typeface="Cambria Math"/>
                          </a:rPr>
                          <m:t>(3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e>
                    </m:nary>
                  </m:oMath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14600"/>
                <a:ext cx="4038600" cy="518796"/>
              </a:xfrm>
              <a:prstGeom prst="rect">
                <a:avLst/>
              </a:prstGeom>
              <a:blipFill rotWithShape="1">
                <a:blip r:embed="rId11"/>
                <a:stretch>
                  <a:fillRect t="-142353" b="-20235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663288"/>
                <a:ext cx="1981200" cy="1061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𝒅𝒙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𝒅𝒙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663288"/>
                <a:ext cx="1981200" cy="1061060"/>
              </a:xfrm>
              <a:prstGeom prst="rect">
                <a:avLst/>
              </a:prstGeom>
              <a:blipFill rotWithShape="1">
                <a:blip r:embed="rId12"/>
                <a:stretch>
                  <a:fillRect r="-52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4904" y="4645980"/>
                <a:ext cx="1981200" cy="1061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904" y="4645980"/>
                <a:ext cx="1981200" cy="106106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ular Callout 22"/>
          <p:cNvSpPr/>
          <p:nvPr/>
        </p:nvSpPr>
        <p:spPr>
          <a:xfrm>
            <a:off x="6629400" y="2514600"/>
            <a:ext cx="2492992" cy="1635404"/>
          </a:xfrm>
          <a:prstGeom prst="wedgeRoundRectCallout">
            <a:avLst>
              <a:gd name="adj1" fmla="val -72550"/>
              <a:gd name="adj2" fmla="val -24934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We should make a habit of checking our antiderivatives by differentiating</a:t>
            </a:r>
            <a:endParaRPr lang="en-US" sz="2000" b="1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5105400" y="4689196"/>
            <a:ext cx="3853788" cy="2016404"/>
          </a:xfrm>
          <a:prstGeom prst="wedgeRoundRectCallout">
            <a:avLst>
              <a:gd name="adj1" fmla="val -65757"/>
              <a:gd name="adj2" fmla="val 15884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This is fun!(when it works).  Sadly, we can’t always do it.  Much like evaluating square roots, sometimes we can find antiderivatives easily, sometimes we need a calculator!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7805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16" grpId="0"/>
      <p:bldP spid="24" grpId="0" animBg="1"/>
      <p:bldP spid="25" grpId="0" animBg="1"/>
      <p:bldP spid="26" grpId="0"/>
      <p:bldP spid="28" grpId="0" animBg="1"/>
      <p:bldP spid="29" grpId="0"/>
      <p:bldP spid="30" grpId="0"/>
      <p:bldP spid="31" grpId="0"/>
      <p:bldP spid="14" grpId="0"/>
      <p:bldP spid="15" grpId="0"/>
      <p:bldP spid="2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ular Callout 22"/>
              <p:cNvSpPr/>
              <p:nvPr/>
            </p:nvSpPr>
            <p:spPr>
              <a:xfrm>
                <a:off x="4530191" y="1371600"/>
                <a:ext cx="3151495" cy="891032"/>
              </a:xfrm>
              <a:prstGeom prst="wedgeRoundRectCallout">
                <a:avLst>
                  <a:gd name="adj1" fmla="val -72550"/>
                  <a:gd name="adj2" fmla="val -24934"/>
                  <a:gd name="adj3" fmla="val 16667"/>
                </a:avLst>
              </a:prstGeom>
              <a:gradFill>
                <a:gsLst>
                  <a:gs pos="0">
                    <a:srgbClr val="D1F5FF"/>
                  </a:gs>
                  <a:gs pos="35000">
                    <a:srgbClr val="E1F8FF"/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 smtClean="0"/>
                  <a:t>An antiderivative could be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ounded 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191" y="1371600"/>
                <a:ext cx="3151495" cy="891032"/>
              </a:xfrm>
              <a:prstGeom prst="wedgeRoundRectCallout">
                <a:avLst>
                  <a:gd name="adj1" fmla="val -72550"/>
                  <a:gd name="adj2" fmla="val -24934"/>
                  <a:gd name="adj3" fmla="val 16667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ular Callout 21"/>
              <p:cNvSpPr/>
              <p:nvPr/>
            </p:nvSpPr>
            <p:spPr>
              <a:xfrm>
                <a:off x="4800600" y="3802623"/>
                <a:ext cx="4191000" cy="2140978"/>
              </a:xfrm>
              <a:prstGeom prst="wedgeRoundRectCallout">
                <a:avLst>
                  <a:gd name="adj1" fmla="val -14277"/>
                  <a:gd name="adj2" fmla="val -126001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What if we used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as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the</m:t>
                      </m:r>
                      <m:r>
                        <a:rPr lang="en-U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antiderivative</m:t>
                      </m:r>
                      <m:r>
                        <a:rPr lang="en-US" sz="200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dirty="0" smtClean="0"/>
              </a:p>
              <a:p>
                <a:pPr algn="ctr"/>
                <a:endParaRPr lang="en-US" sz="2000" dirty="0" smtClean="0"/>
              </a:p>
              <a:p>
                <a:pPr algn="ctr"/>
                <a:endParaRPr lang="en-US" sz="2000" dirty="0" smtClean="0"/>
              </a:p>
              <a:p>
                <a:pPr algn="ctr"/>
                <a:endParaRPr lang="en-US" sz="2000" dirty="0" smtClean="0"/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2000" b="0" dirty="0" smtClean="0"/>
                  <a:t>                  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22" name="Rounded Rectangular Callou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802623"/>
                <a:ext cx="4191000" cy="2140978"/>
              </a:xfrm>
              <a:prstGeom prst="wedgeRoundRectCallout">
                <a:avLst>
                  <a:gd name="adj1" fmla="val -14277"/>
                  <a:gd name="adj2" fmla="val -126001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-25400" y="228600"/>
                <a:ext cx="8458200" cy="198285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231775" indent="-53975" algn="ctr">
                  <a:defRPr sz="2400" i="1">
                    <a:latin typeface="Cambria Math"/>
                  </a:defRPr>
                </a:lvl1pPr>
              </a:lstStyle>
              <a:p>
                <a:r>
                  <a:rPr lang="en-US" i="0" dirty="0" smtClean="0">
                    <a:solidFill>
                      <a:srgbClr val="0000FF"/>
                    </a:solidFill>
                  </a:rPr>
                  <a:t>Using Antiderivatives to Compute Definite Integrals </a:t>
                </a:r>
              </a:p>
              <a:p>
                <a:r>
                  <a:rPr lang="en-US" i="0" dirty="0" smtClean="0">
                    <a:solidFill>
                      <a:srgbClr val="0000FF"/>
                    </a:solidFill>
                  </a:rPr>
                  <a:t>with the Fundamental Theorem</a:t>
                </a:r>
                <a:endParaRPr lang="en-US" sz="28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00" y="228600"/>
                <a:ext cx="8458200" cy="1982851"/>
              </a:xfrm>
              <a:prstGeom prst="rect">
                <a:avLst/>
              </a:prstGeom>
              <a:blipFill rotWithShape="1">
                <a:blip r:embed="rId4"/>
                <a:stretch>
                  <a:fillRect t="-246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04258" y="1824335"/>
                <a:ext cx="20862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258" y="1824335"/>
                <a:ext cx="208627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76600" y="1843314"/>
                <a:ext cx="7382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843314"/>
                <a:ext cx="738215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59126" y="4609568"/>
                <a:ext cx="1833579" cy="662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+</m:t>
                          </m:r>
                          <m:r>
                            <a:rPr lang="en-US" sz="2200" i="1">
                              <a:latin typeface="Cambria Math"/>
                            </a:rPr>
                            <m:t>𝐶</m:t>
                          </m:r>
                        </m:e>
                      </m:d>
                      <m:d>
                        <m:dPr>
                          <m:begChr m:val="|"/>
                          <m:endChr m:val="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baseline="3000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200" b="1" i="1" baseline="-2000"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126" y="4609568"/>
                <a:ext cx="1833579" cy="6627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71886" y="4742879"/>
                <a:ext cx="4572000" cy="4308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+</m:t>
                          </m:r>
                          <m:r>
                            <a:rPr lang="en-US" sz="2200" i="1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sz="22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+</m:t>
                          </m:r>
                          <m:r>
                            <a:rPr lang="en-US" sz="2200" i="1">
                              <a:latin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886" y="4742879"/>
                <a:ext cx="4572000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0" y="2571810"/>
            <a:ext cx="4648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helpful to have a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notation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process of plugging the limits into the antiderivative.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7971" y="4207178"/>
                <a:ext cx="4550228" cy="120302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231775" indent="-53975" algn="ctr">
                  <a:defRPr sz="2400" i="1">
                    <a:latin typeface="Cambria Math"/>
                  </a:defRPr>
                </a:lvl1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aseline="400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aseline="-2000"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71" y="4207178"/>
                <a:ext cx="4550228" cy="120302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24-Point Star 5"/>
          <p:cNvSpPr/>
          <p:nvPr/>
        </p:nvSpPr>
        <p:spPr>
          <a:xfrm>
            <a:off x="1661886" y="4301883"/>
            <a:ext cx="1143000" cy="1108317"/>
          </a:xfrm>
          <a:prstGeom prst="star24">
            <a:avLst>
              <a:gd name="adj" fmla="val 427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62248" y="2911778"/>
            <a:ext cx="1833552" cy="1575418"/>
          </a:xfrm>
          <a:custGeom>
            <a:avLst/>
            <a:gdLst>
              <a:gd name="connsiteX0" fmla="*/ 1625600 w 1679902"/>
              <a:gd name="connsiteY0" fmla="*/ 58057 h 1596571"/>
              <a:gd name="connsiteX1" fmla="*/ 1654629 w 1679902"/>
              <a:gd name="connsiteY1" fmla="*/ 116114 h 1596571"/>
              <a:gd name="connsiteX2" fmla="*/ 1306286 w 1679902"/>
              <a:gd name="connsiteY2" fmla="*/ 1103086 h 1596571"/>
              <a:gd name="connsiteX3" fmla="*/ 0 w 1679902"/>
              <a:gd name="connsiteY3" fmla="*/ 1596571 h 1596571"/>
              <a:gd name="connsiteX4" fmla="*/ 0 w 1679902"/>
              <a:gd name="connsiteY4" fmla="*/ 1596571 h 1596571"/>
              <a:gd name="connsiteX0" fmla="*/ 1480458 w 1658087"/>
              <a:gd name="connsiteY0" fmla="*/ 87790 h 1568247"/>
              <a:gd name="connsiteX1" fmla="*/ 1654629 w 1658087"/>
              <a:gd name="connsiteY1" fmla="*/ 87790 h 1568247"/>
              <a:gd name="connsiteX2" fmla="*/ 1306286 w 1658087"/>
              <a:gd name="connsiteY2" fmla="*/ 1074762 h 1568247"/>
              <a:gd name="connsiteX3" fmla="*/ 0 w 1658087"/>
              <a:gd name="connsiteY3" fmla="*/ 1568247 h 1568247"/>
              <a:gd name="connsiteX4" fmla="*/ 0 w 1658087"/>
              <a:gd name="connsiteY4" fmla="*/ 1568247 h 1568247"/>
              <a:gd name="connsiteX0" fmla="*/ 1480458 w 1547635"/>
              <a:gd name="connsiteY0" fmla="*/ 7350 h 1487807"/>
              <a:gd name="connsiteX1" fmla="*/ 1538515 w 1547635"/>
              <a:gd name="connsiteY1" fmla="*/ 413750 h 1487807"/>
              <a:gd name="connsiteX2" fmla="*/ 1306286 w 1547635"/>
              <a:gd name="connsiteY2" fmla="*/ 994322 h 1487807"/>
              <a:gd name="connsiteX3" fmla="*/ 0 w 1547635"/>
              <a:gd name="connsiteY3" fmla="*/ 1487807 h 1487807"/>
              <a:gd name="connsiteX4" fmla="*/ 0 w 1547635"/>
              <a:gd name="connsiteY4" fmla="*/ 1487807 h 1487807"/>
              <a:gd name="connsiteX0" fmla="*/ 1480458 w 1572295"/>
              <a:gd name="connsiteY0" fmla="*/ 7875 h 1488332"/>
              <a:gd name="connsiteX1" fmla="*/ 1538515 w 1572295"/>
              <a:gd name="connsiteY1" fmla="*/ 414275 h 1488332"/>
              <a:gd name="connsiteX2" fmla="*/ 957943 w 1572295"/>
              <a:gd name="connsiteY2" fmla="*/ 1139990 h 1488332"/>
              <a:gd name="connsiteX3" fmla="*/ 0 w 1572295"/>
              <a:gd name="connsiteY3" fmla="*/ 1488332 h 1488332"/>
              <a:gd name="connsiteX4" fmla="*/ 0 w 1572295"/>
              <a:gd name="connsiteY4" fmla="*/ 1488332 h 1488332"/>
              <a:gd name="connsiteX0" fmla="*/ 1741715 w 1833552"/>
              <a:gd name="connsiteY0" fmla="*/ 7875 h 1575418"/>
              <a:gd name="connsiteX1" fmla="*/ 1799772 w 1833552"/>
              <a:gd name="connsiteY1" fmla="*/ 414275 h 1575418"/>
              <a:gd name="connsiteX2" fmla="*/ 1219200 w 1833552"/>
              <a:gd name="connsiteY2" fmla="*/ 1139990 h 1575418"/>
              <a:gd name="connsiteX3" fmla="*/ 261257 w 1833552"/>
              <a:gd name="connsiteY3" fmla="*/ 1488332 h 1575418"/>
              <a:gd name="connsiteX4" fmla="*/ 0 w 1833552"/>
              <a:gd name="connsiteY4" fmla="*/ 1575418 h 157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552" h="1575418">
                <a:moveTo>
                  <a:pt x="1741715" y="7875"/>
                </a:moveTo>
                <a:cubicBezTo>
                  <a:pt x="1782839" y="-50183"/>
                  <a:pt x="1886858" y="225589"/>
                  <a:pt x="1799772" y="414275"/>
                </a:cubicBezTo>
                <a:cubicBezTo>
                  <a:pt x="1712686" y="602961"/>
                  <a:pt x="1475619" y="960981"/>
                  <a:pt x="1219200" y="1139990"/>
                </a:cubicBezTo>
                <a:cubicBezTo>
                  <a:pt x="962781" y="1318999"/>
                  <a:pt x="464457" y="1415761"/>
                  <a:pt x="261257" y="1488332"/>
                </a:cubicBezTo>
                <a:cubicBezTo>
                  <a:pt x="58057" y="1560903"/>
                  <a:pt x="87086" y="1546389"/>
                  <a:pt x="0" y="157541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67714" y="5138001"/>
                <a:ext cx="19177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=2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400" dirty="0"/>
                  <a:t>= 7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714" y="5138001"/>
                <a:ext cx="1917700" cy="830997"/>
              </a:xfrm>
              <a:prstGeom prst="rect">
                <a:avLst/>
              </a:prstGeom>
              <a:blipFill rotWithShape="1">
                <a:blip r:embed="rId10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04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" grpId="0"/>
      <p:bldP spid="17" grpId="0"/>
      <p:bldP spid="3" grpId="0"/>
      <p:bldP spid="4" grpId="0"/>
      <p:bldP spid="20" grpId="0"/>
      <p:bldP spid="21" grpId="0"/>
      <p:bldP spid="6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987700" y="185242"/>
            <a:ext cx="6013300" cy="573129"/>
          </a:xfrm>
          <a:prstGeom prst="wedgeRoundRectCallout">
            <a:avLst>
              <a:gd name="adj1" fmla="val -57522"/>
              <a:gd name="adj2" fmla="val 28140"/>
              <a:gd name="adj3" fmla="val 16667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45756" y="90898"/>
            <a:ext cx="58609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anose="04020705040A02060702" pitchFamily="82" charset="0"/>
              </a:rPr>
              <a:t>Practice Problems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19" t="9524" r="22952" b="8191"/>
          <a:stretch/>
        </p:blipFill>
        <p:spPr>
          <a:xfrm flipH="1">
            <a:off x="591456" y="76200"/>
            <a:ext cx="880532" cy="121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1524000"/>
                <a:ext cx="4038600" cy="52431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/>
                <a:r>
                  <a:rPr lang="en-US" sz="2400" dirty="0" smtClean="0"/>
                  <a:t>Ex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2400" b="0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𝑐𝑜𝑠𝑥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e>
                    </m:nary>
                  </m:oMath>
                </a14:m>
                <a:endParaRPr lang="en-US" sz="1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24000"/>
                <a:ext cx="4038600" cy="524311"/>
              </a:xfrm>
              <a:prstGeom prst="rect">
                <a:avLst/>
              </a:prstGeom>
              <a:blipFill rotWithShape="1">
                <a:blip r:embed="rId4"/>
                <a:stretch>
                  <a:fillRect t="-139535" b="-20116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9600" y="1440756"/>
                <a:ext cx="4038600" cy="61664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/>
                <a:r>
                  <a:rPr lang="en-US" sz="2400" dirty="0" smtClean="0"/>
                  <a:t>Ex</a:t>
                </a:r>
                <a:r>
                  <a:rPr lang="en-US" sz="2400" baseline="-25000" dirty="0"/>
                  <a:t>2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e>
                    </m:nary>
                  </m:oMath>
                </a14:m>
                <a:endParaRPr lang="en-US" sz="1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440756"/>
                <a:ext cx="4038600" cy="616644"/>
              </a:xfrm>
              <a:prstGeom prst="rect">
                <a:avLst/>
              </a:prstGeom>
              <a:blipFill rotWithShape="1">
                <a:blip r:embed="rId5"/>
                <a:stretch>
                  <a:fillRect b="-8824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599" y="3962400"/>
                <a:ext cx="6146801" cy="64504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31775" indent="-53975"/>
                <a:r>
                  <a:rPr lang="en-US" sz="2400" dirty="0" smtClean="0"/>
                  <a:t>Ex</a:t>
                </a:r>
                <a:r>
                  <a:rPr lang="en-US" sz="2400" baseline="-25000" dirty="0"/>
                  <a:t>3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sec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e>
                    </m:nary>
                  </m:oMath>
                </a14:m>
                <a:endParaRPr lang="en-US" sz="1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99" y="3962400"/>
                <a:ext cx="6146801" cy="645048"/>
              </a:xfrm>
              <a:prstGeom prst="rect">
                <a:avLst/>
              </a:prstGeom>
              <a:blipFill rotWithShape="1">
                <a:blip r:embed="rId6"/>
                <a:stretch>
                  <a:fillRect b="-754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81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987700" y="261442"/>
            <a:ext cx="6013300" cy="573129"/>
          </a:xfrm>
          <a:prstGeom prst="wedgeRoundRectCallout">
            <a:avLst>
              <a:gd name="adj1" fmla="val -57522"/>
              <a:gd name="adj2" fmla="val 28140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6083" y="167098"/>
            <a:ext cx="46602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anose="04020705040A02060702" pitchFamily="82" charset="0"/>
              </a:rPr>
              <a:t>Concepts Quiz !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ysClr val="windowText" lastClr="000000">
                  <a:alpha val="95000"/>
                </a:sys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19" t="9524" r="22952" b="8191"/>
          <a:stretch/>
        </p:blipFill>
        <p:spPr>
          <a:xfrm flipH="1">
            <a:off x="591456" y="152400"/>
            <a:ext cx="880532" cy="121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87302" y="1676400"/>
                <a:ext cx="204530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𝑐𝑜𝑠𝑥</m:t>
                          </m:r>
                          <m:r>
                            <a:rPr lang="en-US" i="1">
                              <a:latin typeface="Cambria Math"/>
                            </a:rPr>
                            <m:t>) </m:t>
                          </m:r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02" y="1676400"/>
                <a:ext cx="2045303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81600" y="1700894"/>
                <a:ext cx="1676036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+7)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700894"/>
                <a:ext cx="1676036" cy="7134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6942" y="4031340"/>
                <a:ext cx="3500638" cy="967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=2+</m:t>
                      </m:r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rad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What does this function represent?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2" y="4031340"/>
                <a:ext cx="3500638" cy="967829"/>
              </a:xfrm>
              <a:prstGeom prst="rect">
                <a:avLst/>
              </a:prstGeom>
              <a:blipFill rotWithShape="1">
                <a:blip r:embed="rId7"/>
                <a:stretch>
                  <a:fillRect l="-1568" r="-1045" b="-8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45314" y="4029670"/>
            <a:ext cx="3516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 an equation to represent the </a:t>
            </a:r>
            <a:br>
              <a:rPr lang="en-US" dirty="0" smtClean="0"/>
            </a:br>
            <a:r>
              <a:rPr lang="en-US" dirty="0" smtClean="0"/>
              <a:t>antiderivative of g(x) with an </a:t>
            </a:r>
            <a:br>
              <a:rPr lang="en-US" dirty="0" smtClean="0"/>
            </a:br>
            <a:r>
              <a:rPr lang="en-US" dirty="0" smtClean="0"/>
              <a:t>initial value of (2,7)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6638" y="1676400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5532" y="1720922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592" y="3886200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46562" y="3804054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4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219200"/>
            <a:ext cx="8843237" cy="54906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6200"/>
            <a:ext cx="7425572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6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46"/>
          <a:stretch/>
        </p:blipFill>
        <p:spPr>
          <a:xfrm>
            <a:off x="1219200" y="2286000"/>
            <a:ext cx="7016262" cy="144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0" t="53846"/>
          <a:stretch/>
        </p:blipFill>
        <p:spPr>
          <a:xfrm>
            <a:off x="2209800" y="3810000"/>
            <a:ext cx="4823460" cy="68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52400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AP 2014 Q1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5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282</Words>
  <Application>Microsoft Office PowerPoint</Application>
  <PresentationFormat>On-screen Show (4:3)</PresentationFormat>
  <Paragraphs>82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Arial Rounded MT Bold</vt:lpstr>
      <vt:lpstr>Calibri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Quincy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GENDRON</dc:creator>
  <cp:lastModifiedBy>MICHAEL GENDRON</cp:lastModifiedBy>
  <cp:revision>61</cp:revision>
  <cp:lastPrinted>2016-03-08T13:51:59Z</cp:lastPrinted>
  <dcterms:created xsi:type="dcterms:W3CDTF">2014-02-26T14:18:35Z</dcterms:created>
  <dcterms:modified xsi:type="dcterms:W3CDTF">2019-03-07T13:28:10Z</dcterms:modified>
</cp:coreProperties>
</file>