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60" r:id="rId2"/>
    <p:sldId id="278" r:id="rId3"/>
    <p:sldId id="282" r:id="rId4"/>
    <p:sldId id="279" r:id="rId5"/>
    <p:sldId id="280" r:id="rId6"/>
    <p:sldId id="281" r:id="rId7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99"/>
    <a:srgbClr val="FFFFCC"/>
    <a:srgbClr val="00B0F0"/>
    <a:srgbClr val="007635"/>
    <a:srgbClr val="FF7C80"/>
    <a:srgbClr val="9900CC"/>
    <a:srgbClr val="FF6600"/>
    <a:srgbClr val="CC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90" d="100"/>
          <a:sy n="90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208" y="-84"/>
      </p:cViewPr>
      <p:guideLst>
        <p:guide orient="horz" pos="283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472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1538" y="463550"/>
            <a:ext cx="5334000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487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463550"/>
            <a:ext cx="5334000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09115" y="1"/>
            <a:ext cx="3066733" cy="45021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463550"/>
            <a:ext cx="5334000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09115" y="1"/>
            <a:ext cx="3066733" cy="45021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463550"/>
            <a:ext cx="5334000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09115" y="1"/>
            <a:ext cx="3066733" cy="450215"/>
          </a:xfrm>
          <a:prstGeom prst="rect">
            <a:avLst/>
          </a:prstGeom>
        </p:spPr>
        <p:txBody>
          <a:bodyPr lIns="91434" tIns="45717" rIns="91434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1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55114E-F7DE-4180-9E2F-F4B9E75979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D70C4D-ACB0-4DFE-95D3-C160D681E97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96645"/>
            <a:ext cx="453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Lesson: ____</a:t>
            </a:r>
          </a:p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Section: 5.3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133350"/>
            <a:ext cx="5698183" cy="94635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FFFF99"/>
            </a:outerShdw>
          </a:effectLst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Fundamental Theorem &amp; Interpretations</a:t>
            </a:r>
            <a:endParaRPr lang="en-US" sz="3200" b="1" cap="none" spc="0" dirty="0">
              <a:ln w="635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2594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Review of the notation for definite integrals: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43000"/>
            <a:ext cx="9144000" cy="7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38400" y="2111514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Is the limit of a sum of terms of the form </a:t>
            </a:r>
          </a:p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f(x)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times a small difference in x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4198" y="1905000"/>
                <a:ext cx="1493202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98" y="1905000"/>
                <a:ext cx="1493202" cy="12197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277157"/>
                <a:ext cx="1493202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     )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7157"/>
                <a:ext cx="1493202" cy="12197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38400" y="3559314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dx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is not really a standalone entity, it’s more a part of the symbol meaning “the integral with respect to x.”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800600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We can also think of this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dx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as an infinitesimally small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BankGothic Lt BT"/>
                <a:sym typeface="Symbol"/>
              </a:rPr>
              <a:t>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x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BankGothic Lt BT"/>
                <a:sym typeface="Symbol"/>
              </a:rPr>
              <a:t>. 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(This helps us to make sense of the units involved.)  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e.g. if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f(t)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is a velocity (in m/s) and </a:t>
            </a:r>
            <a:r>
              <a:rPr lang="en-US" sz="2000" b="1" i="1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dt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is an infinitesimally tiny change in time (in seconds), then it makes sense that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f(t)</a:t>
            </a:r>
            <a:r>
              <a:rPr lang="en-US" sz="2000" b="1" i="1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dt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would yield a distance (in meters).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4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24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3850" y="152400"/>
                <a:ext cx="8439150" cy="1138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We’ve seen that the limit of Riemann Sums of the velocity function </a:t>
                </a:r>
                <a:r>
                  <a:rPr lang="en-US" sz="2000" b="1" i="1" dirty="0" smtClean="0">
                    <a:solidFill>
                      <a:schemeClr val="tx1"/>
                    </a:solidFill>
                  </a:rPr>
                  <a:t>v = f(t)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gives us the </a:t>
                </a:r>
                <a:r>
                  <a:rPr lang="en-US" sz="2000" b="1" i="1" dirty="0" smtClean="0">
                    <a:solidFill>
                      <a:schemeClr val="tx1"/>
                    </a:solidFill>
                  </a:rPr>
                  <a:t>net change in position from a to b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.  We use the </a:t>
                </a:r>
                <a:br>
                  <a:rPr lang="en-US" sz="2000" b="1" dirty="0" smtClean="0">
                    <a:solidFill>
                      <a:schemeClr val="tx1"/>
                    </a:solidFill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</a:rPr>
                  <a:t>notation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sub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sup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  to represent this accumulated change in position.  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152400"/>
                <a:ext cx="8439150" cy="1138004"/>
              </a:xfrm>
              <a:prstGeom prst="rect">
                <a:avLst/>
              </a:prstGeom>
              <a:blipFill>
                <a:blip r:embed="rId3"/>
                <a:stretch>
                  <a:fillRect l="-722" t="-2674" b="-4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895600"/>
                <a:ext cx="5743575" cy="1958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𝑰𝒇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𝒊𝒔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𝒄𝒐𝒏𝒕𝒊𝒏𝒖𝒐𝒖𝒔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𝒐𝒏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𝒕𝒉𝒆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𝒊𝒏𝒕𝒆𝒓𝒗𝒂𝒍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sz="2400" b="1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𝒂𝒏𝒅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𝒕𝒉𝒆𝒏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𝒅𝒕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𝑭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𝑭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95600"/>
                <a:ext cx="5743575" cy="1958421"/>
              </a:xfrm>
              <a:prstGeom prst="rect">
                <a:avLst/>
              </a:prstGeom>
              <a:blipFill rotWithShape="1">
                <a:blip r:embed="rId4"/>
                <a:stretch>
                  <a:fillRect l="-849" r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3850" y="1566624"/>
            <a:ext cx="8439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we let F(t) denote the position function, then the total net change </a:t>
            </a:r>
            <a:br>
              <a:rPr lang="en-US" sz="2000" b="1" dirty="0" smtClean="0"/>
            </a:br>
            <a:r>
              <a:rPr lang="en-US" sz="2000" b="1" dirty="0" smtClean="0"/>
              <a:t>from a to b can be thought of as                      </a:t>
            </a:r>
            <a:r>
              <a:rPr lang="en-US" sz="2000" b="1" dirty="0" err="1" smtClean="0"/>
              <a:t>as</a:t>
            </a:r>
            <a:r>
              <a:rPr lang="en-US" sz="2000" b="1" dirty="0" smtClean="0"/>
              <a:t> well.   </a:t>
            </a:r>
            <a:endParaRPr lang="en-US" sz="20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2433935"/>
            <a:ext cx="8477250" cy="2519065"/>
            <a:chOff x="304800" y="2510135"/>
            <a:chExt cx="8477250" cy="2519065"/>
          </a:xfrm>
        </p:grpSpPr>
        <p:sp>
          <p:nvSpPr>
            <p:cNvPr id="11" name="TextBox 10"/>
            <p:cNvSpPr txBox="1"/>
            <p:nvPr/>
          </p:nvSpPr>
          <p:spPr>
            <a:xfrm>
              <a:off x="323850" y="2510135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</a:rPr>
                <a:t>The Fundamental Theorem of Calculus (FTC):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04800" y="2510135"/>
              <a:ext cx="5943600" cy="2519065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5082621"/>
            <a:ext cx="7696200" cy="1546779"/>
            <a:chOff x="457200" y="4930221"/>
            <a:chExt cx="7696200" cy="1546779"/>
          </a:xfrm>
        </p:grpSpPr>
        <p:grpSp>
          <p:nvGrpSpPr>
            <p:cNvPr id="3" name="Group 2"/>
            <p:cNvGrpSpPr/>
            <p:nvPr/>
          </p:nvGrpSpPr>
          <p:grpSpPr>
            <a:xfrm>
              <a:off x="504825" y="5082621"/>
              <a:ext cx="7648575" cy="1219757"/>
              <a:chOff x="504825" y="5082621"/>
              <a:chExt cx="7648575" cy="121975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504825" y="5082621"/>
                    <a:ext cx="7648575" cy="12197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𝑭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𝑭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  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𝑵𝒆𝒕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𝑪𝒉𝒂𝒏𝒈𝒆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𝒊𝒏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𝑭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sup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𝑭</m:t>
                              </m:r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𝒕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e>
                          </m:nary>
                        </m:oMath>
                      </m:oMathPara>
                    </a14:m>
                    <a:endParaRPr lang="en-US" sz="2400" b="1" dirty="0">
                      <a:solidFill>
                        <a:srgbClr val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825" y="5082621"/>
                    <a:ext cx="7648575" cy="121975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619250" y="5829300"/>
                    <a:ext cx="574357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𝒃𝒆𝒕𝒘𝒆𝒆𝒏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𝒂𝒏𝒅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𝒃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9250" y="5829300"/>
                    <a:ext cx="5743575" cy="46166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0" name="Rectangle 19"/>
            <p:cNvSpPr/>
            <p:nvPr/>
          </p:nvSpPr>
          <p:spPr>
            <a:xfrm flipV="1">
              <a:off x="457200" y="4930221"/>
              <a:ext cx="7696200" cy="1546779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Callout 20"/>
          <p:cNvSpPr/>
          <p:nvPr/>
        </p:nvSpPr>
        <p:spPr>
          <a:xfrm>
            <a:off x="6117266" y="2971800"/>
            <a:ext cx="2874334" cy="1857595"/>
          </a:xfrm>
          <a:prstGeom prst="wedgeEllipseCallout">
            <a:avLst>
              <a:gd name="adj1" fmla="val -16239"/>
              <a:gd name="adj2" fmla="val 76950"/>
            </a:avLst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31566" y="3259982"/>
            <a:ext cx="2645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The definite integral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of a rate of change gives us </a:t>
            </a:r>
            <a:r>
              <a:rPr lang="en-US" sz="2000" b="1" dirty="0" smtClean="0">
                <a:solidFill>
                  <a:schemeClr val="bg1"/>
                </a:solidFill>
              </a:rPr>
              <a:t>the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i="1" dirty="0" smtClean="0">
                <a:solidFill>
                  <a:schemeClr val="bg1"/>
                </a:solidFill>
              </a:rPr>
              <a:t>net change in value</a:t>
            </a:r>
            <a:r>
              <a:rPr lang="en-US" sz="2000" b="1" dirty="0" smtClean="0">
                <a:solidFill>
                  <a:schemeClr val="bg1"/>
                </a:solidFill>
              </a:rPr>
              <a:t>!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41532" y="1869370"/>
            <a:ext cx="1305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F(b) – F(a) 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21" grpId="0" animBg="1"/>
      <p:bldP spid="21" grpId="1" animBg="1"/>
      <p:bldP spid="21" grpId="2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9600" y="685243"/>
                <a:ext cx="2463800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𝟓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𝒅𝒕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243"/>
                <a:ext cx="2463800" cy="1219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248400" y="3259982"/>
            <a:ext cx="2645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The definite integral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of a rate of change gives us the actual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i="1" dirty="0" smtClean="0">
                <a:solidFill>
                  <a:schemeClr val="bg1"/>
                </a:solidFill>
              </a:rPr>
              <a:t>net change in value</a:t>
            </a:r>
            <a:r>
              <a:rPr lang="en-US" sz="2000" b="1" dirty="0" smtClean="0">
                <a:solidFill>
                  <a:schemeClr val="bg1"/>
                </a:solidFill>
              </a:rPr>
              <a:t>!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34920" y="1140935"/>
                <a:ext cx="1608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𝑭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920" y="1140935"/>
                <a:ext cx="1608004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9400" y="2133043"/>
                <a:ext cx="2463800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𝟔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𝒈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00" y="2133043"/>
                <a:ext cx="2463800" cy="1219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716160" y="2541378"/>
                <a:ext cx="1627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160" y="2541378"/>
                <a:ext cx="1627240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3589" y="3657043"/>
                <a:ext cx="2463800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𝟏𝟎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𝒑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𝒅𝒕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9" y="3657043"/>
                <a:ext cx="2463800" cy="1219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787189" y="4087187"/>
                <a:ext cx="20896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189" y="4087187"/>
                <a:ext cx="2089611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9709" y="5441180"/>
                <a:ext cx="6055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𝐆𝐢𝐯𝐞𝐧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𝐮𝐬𝐞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𝐭𝐡𝐞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𝐅𝐓𝐂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𝐭𝐨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𝐫𝐞𝐩𝐫𝐞𝐬𝐞𝐧𝐭</m:t>
                      </m:r>
                      <m:r>
                        <a:rPr lang="en-US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𝐚𝐬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𝐝𝐞𝐟𝐢𝐧𝐢𝐭𝐞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𝐢𝐧𝐭𝐞𝐠𝐫𝐚𝐥</m:t>
                      </m:r>
                      <m:r>
                        <a:rPr lang="en-US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9" y="5441180"/>
                <a:ext cx="6055360" cy="707886"/>
              </a:xfrm>
              <a:prstGeom prst="rect">
                <a:avLst/>
              </a:prstGeom>
              <a:blipFill>
                <a:blip r:embed="rId9"/>
                <a:stretch>
                  <a:fillRect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7800" y="5185244"/>
                <a:ext cx="1752600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𝟏𝟎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𝒗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185244"/>
                <a:ext cx="1752600" cy="12197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8600" y="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Practicing our fundamentals!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181600" y="523219"/>
            <a:ext cx="3429000" cy="953883"/>
          </a:xfrm>
          <a:prstGeom prst="wedgeRoundRectCallout">
            <a:avLst>
              <a:gd name="adj1" fmla="val -78465"/>
              <a:gd name="adj2" fmla="val 34975"/>
              <a:gd name="adj3" fmla="val 16667"/>
            </a:avLst>
          </a:prstGeom>
          <a:ln w="19050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integral finds the </a:t>
            </a:r>
            <a:br>
              <a:rPr lang="en-US" dirty="0" smtClean="0"/>
            </a:br>
            <a:r>
              <a:rPr lang="en-US" b="1" i="1" dirty="0" smtClean="0">
                <a:solidFill>
                  <a:srgbClr val="0000CC"/>
                </a:solidFill>
              </a:rPr>
              <a:t>net change in the antiderivative </a:t>
            </a:r>
            <a:r>
              <a:rPr lang="en-US" dirty="0" smtClean="0"/>
              <a:t>on the interval from 0 to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7" grpId="0"/>
      <p:bldP spid="18" grpId="0"/>
      <p:bldP spid="19" grpId="0"/>
      <p:bldP spid="23" grpId="0"/>
      <p:bldP spid="26" grpId="0"/>
      <p:bldP spid="29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977933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See p.257 ex. 2  </a:t>
            </a:r>
            <a:r>
              <a:rPr lang="en-US" sz="2400" b="1" dirty="0" smtClean="0">
                <a:solidFill>
                  <a:srgbClr val="C00000"/>
                </a:solidFill>
              </a:rPr>
              <a:t>- </a:t>
            </a:r>
            <a:r>
              <a:rPr lang="en-US" sz="2400" dirty="0" smtClean="0">
                <a:solidFill>
                  <a:srgbClr val="C00000"/>
                </a:solidFill>
              </a:rPr>
              <a:t>Note that integrating the rate function yields the </a:t>
            </a:r>
            <a:r>
              <a:rPr lang="en-US" sz="2400" i="1" u="sng" dirty="0" smtClean="0">
                <a:solidFill>
                  <a:srgbClr val="C00000"/>
                </a:solidFill>
              </a:rPr>
              <a:t>change</a:t>
            </a:r>
            <a:r>
              <a:rPr lang="en-US" sz="2400" dirty="0" smtClean="0">
                <a:solidFill>
                  <a:srgbClr val="C00000"/>
                </a:solidFill>
              </a:rPr>
              <a:t> in the number of bacteria, not the actual number of bacteria present.  To find that you’d need the change AND an initial value.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7456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See ex. 3  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3412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See ex. 4  Think about each question before discussing the solutions together </a:t>
            </a:r>
            <a:endParaRPr lang="en-US" sz="24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img.clipartfest.com/4f1de369b2f5201878b926ad7f6d4eb4_an-error-occurred-open-your-book-clipart_803-88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4267"/>
            <a:ext cx="2132527" cy="235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971800" y="685800"/>
            <a:ext cx="1828800" cy="718733"/>
          </a:xfrm>
          <a:prstGeom prst="wedgeRoundRectCallout">
            <a:avLst>
              <a:gd name="adj1" fmla="val -85242"/>
              <a:gd name="adj2" fmla="val 25519"/>
              <a:gd name="adj3" fmla="val 16667"/>
            </a:avLst>
          </a:prstGeom>
          <a:solidFill>
            <a:srgbClr val="FFFF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Open your text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to page 257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5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52400"/>
            <a:ext cx="8439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How do we find the </a:t>
            </a:r>
            <a:r>
              <a:rPr lang="en-US" sz="2100" b="1" i="1" u="sng" dirty="0" smtClean="0">
                <a:solidFill>
                  <a:srgbClr val="00B050"/>
                </a:solidFill>
              </a:rPr>
              <a:t>average value </a:t>
            </a:r>
            <a:r>
              <a:rPr lang="en-US" sz="2100" b="1" dirty="0" smtClean="0">
                <a:solidFill>
                  <a:srgbClr val="FF0000"/>
                </a:solidFill>
              </a:rPr>
              <a:t>of a continuously changing function?</a:t>
            </a: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81800" y="552510"/>
            <a:ext cx="1295400" cy="1390590"/>
            <a:chOff x="6781800" y="552510"/>
            <a:chExt cx="1295400" cy="139059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781800" y="1905000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6781800" y="552510"/>
              <a:ext cx="0" cy="13905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6781800" y="834631"/>
            <a:ext cx="1371600" cy="765569"/>
          </a:xfrm>
          <a:custGeom>
            <a:avLst/>
            <a:gdLst>
              <a:gd name="connsiteX0" fmla="*/ 0 w 1371600"/>
              <a:gd name="connsiteY0" fmla="*/ 765569 h 765569"/>
              <a:gd name="connsiteX1" fmla="*/ 228600 w 1371600"/>
              <a:gd name="connsiteY1" fmla="*/ 536969 h 765569"/>
              <a:gd name="connsiteX2" fmla="*/ 381000 w 1371600"/>
              <a:gd name="connsiteY2" fmla="*/ 384569 h 765569"/>
              <a:gd name="connsiteX3" fmla="*/ 457200 w 1371600"/>
              <a:gd name="connsiteY3" fmla="*/ 308369 h 765569"/>
              <a:gd name="connsiteX4" fmla="*/ 685800 w 1371600"/>
              <a:gd name="connsiteY4" fmla="*/ 536969 h 765569"/>
              <a:gd name="connsiteX5" fmla="*/ 762000 w 1371600"/>
              <a:gd name="connsiteY5" fmla="*/ 613169 h 765569"/>
              <a:gd name="connsiteX6" fmla="*/ 838200 w 1371600"/>
              <a:gd name="connsiteY6" fmla="*/ 536969 h 765569"/>
              <a:gd name="connsiteX7" fmla="*/ 990600 w 1371600"/>
              <a:gd name="connsiteY7" fmla="*/ 232169 h 765569"/>
              <a:gd name="connsiteX8" fmla="*/ 1295400 w 1371600"/>
              <a:gd name="connsiteY8" fmla="*/ 3569 h 765569"/>
              <a:gd name="connsiteX9" fmla="*/ 1371600 w 1371600"/>
              <a:gd name="connsiteY9" fmla="*/ 3569 h 7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765569">
                <a:moveTo>
                  <a:pt x="0" y="765569"/>
                </a:moveTo>
                <a:cubicBezTo>
                  <a:pt x="142240" y="481089"/>
                  <a:pt x="-15240" y="719849"/>
                  <a:pt x="228600" y="536969"/>
                </a:cubicBezTo>
                <a:cubicBezTo>
                  <a:pt x="286074" y="493864"/>
                  <a:pt x="330200" y="435369"/>
                  <a:pt x="381000" y="384569"/>
                </a:cubicBezTo>
                <a:lnTo>
                  <a:pt x="457200" y="308369"/>
                </a:lnTo>
                <a:lnTo>
                  <a:pt x="685800" y="536969"/>
                </a:lnTo>
                <a:lnTo>
                  <a:pt x="762000" y="613169"/>
                </a:lnTo>
                <a:cubicBezTo>
                  <a:pt x="787400" y="587769"/>
                  <a:pt x="819719" y="567771"/>
                  <a:pt x="838200" y="536969"/>
                </a:cubicBezTo>
                <a:cubicBezTo>
                  <a:pt x="896643" y="439564"/>
                  <a:pt x="910278" y="312491"/>
                  <a:pt x="990600" y="232169"/>
                </a:cubicBezTo>
                <a:cubicBezTo>
                  <a:pt x="1114648" y="108121"/>
                  <a:pt x="1132907" y="57733"/>
                  <a:pt x="1295400" y="3569"/>
                </a:cubicBezTo>
                <a:cubicBezTo>
                  <a:pt x="1319497" y="-4463"/>
                  <a:pt x="1346200" y="3569"/>
                  <a:pt x="1371600" y="3569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850" y="457200"/>
            <a:ext cx="8439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We could take a bunch of measurements, then add </a:t>
            </a:r>
          </a:p>
          <a:p>
            <a:r>
              <a:rPr lang="en-US" sz="2000" b="1" dirty="0" smtClean="0">
                <a:solidFill>
                  <a:srgbClr val="0000CC"/>
                </a:solidFill>
              </a:rPr>
              <a:t>them all up and divide!  For example, let’s think about </a:t>
            </a:r>
          </a:p>
          <a:p>
            <a:r>
              <a:rPr lang="en-US" sz="2000" b="1" dirty="0" smtClean="0">
                <a:solidFill>
                  <a:srgbClr val="0000CC"/>
                </a:solidFill>
              </a:rPr>
              <a:t>the average temperature in a day.  </a:t>
            </a:r>
          </a:p>
          <a:p>
            <a:endParaRPr lang="en-US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3739007"/>
                <a:ext cx="8439150" cy="835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A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verage temp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+…+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f>
                          <m:fPr>
                            <m:type m:val="skw"/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𝟐𝟒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𝒕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39007"/>
                <a:ext cx="8439150" cy="835998"/>
              </a:xfrm>
              <a:prstGeom prst="rect">
                <a:avLst/>
              </a:prstGeom>
              <a:blipFill rotWithShape="1">
                <a:blip r:embed="rId2"/>
                <a:stretch>
                  <a:fillRect l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24050" y="4763171"/>
                <a:ext cx="8439150" cy="731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+…+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50" y="4763171"/>
                <a:ext cx="8439150" cy="731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14950" y="4646147"/>
                <a:ext cx="3333750" cy="931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𝟐𝟒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</m:nary>
                    </m:oMath>
                  </m:oMathPara>
                </a14:m>
                <a:endParaRPr lang="en-US" sz="16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950" y="4646147"/>
                <a:ext cx="3333750" cy="9312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95450" y="5676900"/>
                <a:ext cx="51625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𝑰𝒇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𝒘𝒆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𝒕𝒂𝒌𝒆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𝒕𝒉𝒆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𝒍𝒊𝒎𝒊𝒕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𝒂𝒔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→∞,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𝒕𝒉𝒆𝒏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endParaRPr lang="en-US" sz="16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450" y="5676900"/>
                <a:ext cx="516255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190750" y="6019800"/>
                <a:ext cx="4116640" cy="790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𝑨𝒗𝒆𝒓𝒂𝒈𝒆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𝑻𝒆𝒎𝒑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𝟐𝟒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  <a:ea typeface="Cambria Math"/>
                        </a:rPr>
                        <m:t>∗</m:t>
                      </m:r>
                      <m:nary>
                        <m:nary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𝟐𝟒</m:t>
                          </m:r>
                        </m:sup>
                        <m:e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0" y="6019800"/>
                <a:ext cx="4116640" cy="79034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1000" y="1171701"/>
                <a:ext cx="7772400" cy="1657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b="1" dirty="0"/>
              </a:p>
              <a:p>
                <a:r>
                  <a:rPr lang="en-US" sz="2000" b="1" dirty="0"/>
                  <a:t>The average temp would be </a:t>
                </a:r>
                <a:endParaRPr lang="en-US" sz="2000" b="1" dirty="0" smtClean="0"/>
              </a:p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en-US" sz="2800" b="1" i="1">
                            <a:latin typeface="Cambria Math"/>
                          </a:rPr>
                          <m:t>+…+</m:t>
                        </m:r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  <m:r>
                          <a:rPr lang="en-US" sz="2800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2800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000" b="1" dirty="0"/>
                  <a:t>   </a:t>
                </a:r>
              </a:p>
              <a:p>
                <a:endParaRPr lang="en-US" sz="20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71701"/>
                <a:ext cx="7772400" cy="1657313"/>
              </a:xfrm>
              <a:prstGeom prst="rect">
                <a:avLst/>
              </a:prstGeom>
              <a:blipFill rotWithShape="1">
                <a:blip r:embed="rId7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6781800" y="1009650"/>
            <a:ext cx="1809750" cy="461665"/>
            <a:chOff x="6781800" y="1009650"/>
            <a:chExt cx="1809750" cy="46166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781800" y="1238250"/>
              <a:ext cx="1295400" cy="0"/>
            </a:xfrm>
            <a:prstGeom prst="line">
              <a:avLst/>
            </a:prstGeom>
            <a:ln w="28575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020050" y="100965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3850" y="2590800"/>
                <a:ext cx="8267700" cy="8822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100" b="1" dirty="0" smtClean="0"/>
                  <a:t>The larger we make n, the better the approximation.  Since   </a:t>
                </a:r>
                <a14:m>
                  <m:oMath xmlns:m="http://schemas.openxmlformats.org/officeDocument/2006/math">
                    <m:r>
                      <a:rPr lang="en-US" sz="2100" b="1" i="1">
                        <a:latin typeface="Cambria Math"/>
                      </a:rPr>
                      <m:t>𝟎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𝟐𝟒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𝒕𝒉𝒆𝒏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  ∆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1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100" b="1" i="1">
                            <a:latin typeface="Cambria Math"/>
                            <a:ea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2100" b="1" i="1">
                            <a:latin typeface="Cambria Math"/>
                            <a:ea typeface="Cambria Math"/>
                          </a:rPr>
                          <m:t>𝒏</m:t>
                        </m:r>
                      </m:den>
                    </m:f>
                    <m:r>
                      <a:rPr lang="en-US" sz="2100" b="1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𝑨𝒔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𝒓𝒆𝒔𝒖𝒍𝒕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𝒘𝒆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𝒄𝒐𝒖𝒍𝒅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𝒔𝒂𝒚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𝒕𝒉𝒂𝒕</m:t>
                    </m:r>
                    <m:r>
                      <a:rPr lang="en-US" sz="21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1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1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100" b="1" i="1">
                            <a:latin typeface="Cambria Math"/>
                            <a:ea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2100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100" b="1" i="1">
                            <a:latin typeface="Cambria Math"/>
                            <a:ea typeface="Cambria Math"/>
                          </a:rPr>
                          <m:t>𝒕</m:t>
                        </m:r>
                      </m:den>
                    </m:f>
                    <m:r>
                      <a:rPr lang="en-US" sz="2100" b="1" i="1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100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590800"/>
                <a:ext cx="8267700" cy="882229"/>
              </a:xfrm>
              <a:prstGeom prst="rect">
                <a:avLst/>
              </a:prstGeom>
              <a:blipFill rotWithShape="1">
                <a:blip r:embed="rId8"/>
                <a:stretch>
                  <a:fillRect l="-811" t="-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93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/>
      <p:bldP spid="19" grpId="0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5312" y="995065"/>
                <a:ext cx="2871788" cy="121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nary>
                        <m:naryPr>
                          <m:limLoc m:val="undOvr"/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sup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312" y="995065"/>
                <a:ext cx="2871788" cy="12197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914400" y="129364"/>
            <a:ext cx="6629400" cy="2465901"/>
            <a:chOff x="914400" y="129364"/>
            <a:chExt cx="6629400" cy="2465901"/>
          </a:xfrm>
        </p:grpSpPr>
        <p:grpSp>
          <p:nvGrpSpPr>
            <p:cNvPr id="29" name="Group 28"/>
            <p:cNvGrpSpPr/>
            <p:nvPr/>
          </p:nvGrpSpPr>
          <p:grpSpPr>
            <a:xfrm>
              <a:off x="1047750" y="685800"/>
              <a:ext cx="6496050" cy="1909465"/>
              <a:chOff x="285750" y="2510135"/>
              <a:chExt cx="5962650" cy="251906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85750" y="3207603"/>
                <a:ext cx="32194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B050"/>
                    </a:solidFill>
                  </a:rPr>
                  <a:t>The Average value of </a:t>
                </a:r>
                <a:r>
                  <a:rPr lang="en-US" sz="2400" b="1" i="1" dirty="0" smtClean="0">
                    <a:solidFill>
                      <a:srgbClr val="00B050"/>
                    </a:solidFill>
                  </a:rPr>
                  <a:t>f 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0B050"/>
                    </a:solidFill>
                  </a:rPr>
                  <a:t>from a to b</a:t>
                </a:r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800" y="2510135"/>
                <a:ext cx="5943600" cy="2519065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914400" y="129364"/>
              <a:ext cx="59055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  <a:latin typeface="Amazone BT" panose="03020702040507090A04" pitchFamily="66" charset="0"/>
                </a:rPr>
                <a:t>In general...</a:t>
              </a:r>
              <a:endParaRPr lang="en-US" sz="3200" dirty="0">
                <a:solidFill>
                  <a:srgbClr val="0070C0"/>
                </a:solidFill>
                <a:latin typeface="Amazone BT" panose="03020702040507090A04" pitchFamily="66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992304" y="3200400"/>
                <a:ext cx="7542096" cy="977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00"/>
                    </a:solidFill>
                  </a:rPr>
                  <a:t>To visualize this, we can see that it then </a:t>
                </a:r>
                <a:r>
                  <a:rPr lang="en-US" sz="2400" b="1" dirty="0" smtClean="0">
                    <a:solidFill>
                      <a:srgbClr val="000000"/>
                    </a:solidFill>
                  </a:rPr>
                  <a:t>follows </a:t>
                </a:r>
                <a:r>
                  <a:rPr lang="en-US" sz="2400" b="1" dirty="0" smtClean="0">
                    <a:solidFill>
                      <a:srgbClr val="000000"/>
                    </a:solidFill>
                  </a:rPr>
                  <a:t>that</a:t>
                </a:r>
              </a:p>
              <a:p>
                <a:r>
                  <a:rPr lang="en-US" sz="2400" b="1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𝐀𝐯𝐞𝐫𝐚𝐠𝐞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𝐯𝐚𝐥𝐮𝐞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𝐨𝐟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𝐟</m:t>
                        </m:r>
                      </m:e>
                    </m:d>
                    <m:r>
                      <a:rPr lang="en-US" sz="2400" b="1" i="1" smtClean="0">
                        <a:solidFill>
                          <a:srgbClr val="000000"/>
                        </a:solidFill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sz="2400" b="1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𝒂</m:t>
                        </m:r>
                      </m:sub>
                      <m:sup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sup>
                      <m:e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𝒅𝒙</m:t>
                        </m:r>
                      </m:e>
                    </m:nary>
                  </m:oMath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04" y="3200400"/>
                <a:ext cx="7542096" cy="977704"/>
              </a:xfrm>
              <a:prstGeom prst="rect">
                <a:avLst/>
              </a:prstGeom>
              <a:blipFill>
                <a:blip r:embed="rId3"/>
                <a:stretch>
                  <a:fillRect l="-1293"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1295400" y="4419600"/>
            <a:ext cx="2533650" cy="2076389"/>
            <a:chOff x="6781800" y="697393"/>
            <a:chExt cx="1295400" cy="1245707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6781800" y="1905000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6781800" y="697393"/>
              <a:ext cx="0" cy="12457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653957" y="5750472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Avg. value of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600200" y="4800600"/>
            <a:ext cx="1906369" cy="1295400"/>
          </a:xfrm>
          <a:custGeom>
            <a:avLst/>
            <a:gdLst>
              <a:gd name="connsiteX0" fmla="*/ 0 w 1906369"/>
              <a:gd name="connsiteY0" fmla="*/ 1295400 h 1295400"/>
              <a:gd name="connsiteX1" fmla="*/ 381000 w 1906369"/>
              <a:gd name="connsiteY1" fmla="*/ 1143000 h 1295400"/>
              <a:gd name="connsiteX2" fmla="*/ 533400 w 1906369"/>
              <a:gd name="connsiteY2" fmla="*/ 990600 h 1295400"/>
              <a:gd name="connsiteX3" fmla="*/ 609600 w 1906369"/>
              <a:gd name="connsiteY3" fmla="*/ 838200 h 1295400"/>
              <a:gd name="connsiteX4" fmla="*/ 762000 w 1906369"/>
              <a:gd name="connsiteY4" fmla="*/ 685800 h 1295400"/>
              <a:gd name="connsiteX5" fmla="*/ 838200 w 1906369"/>
              <a:gd name="connsiteY5" fmla="*/ 609600 h 1295400"/>
              <a:gd name="connsiteX6" fmla="*/ 1143000 w 1906369"/>
              <a:gd name="connsiteY6" fmla="*/ 685800 h 1295400"/>
              <a:gd name="connsiteX7" fmla="*/ 1219200 w 1906369"/>
              <a:gd name="connsiteY7" fmla="*/ 762000 h 1295400"/>
              <a:gd name="connsiteX8" fmla="*/ 1371600 w 1906369"/>
              <a:gd name="connsiteY8" fmla="*/ 685800 h 1295400"/>
              <a:gd name="connsiteX9" fmla="*/ 1524000 w 1906369"/>
              <a:gd name="connsiteY9" fmla="*/ 533400 h 1295400"/>
              <a:gd name="connsiteX10" fmla="*/ 1676400 w 1906369"/>
              <a:gd name="connsiteY10" fmla="*/ 381000 h 1295400"/>
              <a:gd name="connsiteX11" fmla="*/ 1752600 w 1906369"/>
              <a:gd name="connsiteY11" fmla="*/ 304800 h 1295400"/>
              <a:gd name="connsiteX12" fmla="*/ 1828800 w 1906369"/>
              <a:gd name="connsiteY12" fmla="*/ 152400 h 1295400"/>
              <a:gd name="connsiteX13" fmla="*/ 1905000 w 1906369"/>
              <a:gd name="connsiteY13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6369" h="1295400">
                <a:moveTo>
                  <a:pt x="0" y="1295400"/>
                </a:moveTo>
                <a:cubicBezTo>
                  <a:pt x="92206" y="1264665"/>
                  <a:pt x="291303" y="1210273"/>
                  <a:pt x="381000" y="1143000"/>
                </a:cubicBezTo>
                <a:cubicBezTo>
                  <a:pt x="438474" y="1099895"/>
                  <a:pt x="501271" y="1054857"/>
                  <a:pt x="533400" y="990600"/>
                </a:cubicBezTo>
                <a:cubicBezTo>
                  <a:pt x="558800" y="939800"/>
                  <a:pt x="575522" y="883637"/>
                  <a:pt x="609600" y="838200"/>
                </a:cubicBezTo>
                <a:cubicBezTo>
                  <a:pt x="652705" y="780726"/>
                  <a:pt x="711200" y="736600"/>
                  <a:pt x="762000" y="685800"/>
                </a:cubicBezTo>
                <a:lnTo>
                  <a:pt x="838200" y="609600"/>
                </a:lnTo>
                <a:cubicBezTo>
                  <a:pt x="939800" y="635000"/>
                  <a:pt x="1045764" y="646905"/>
                  <a:pt x="1143000" y="685800"/>
                </a:cubicBezTo>
                <a:cubicBezTo>
                  <a:pt x="1176352" y="699141"/>
                  <a:pt x="1183279" y="762000"/>
                  <a:pt x="1219200" y="762000"/>
                </a:cubicBezTo>
                <a:cubicBezTo>
                  <a:pt x="1275996" y="762000"/>
                  <a:pt x="1326163" y="719878"/>
                  <a:pt x="1371600" y="685800"/>
                </a:cubicBezTo>
                <a:cubicBezTo>
                  <a:pt x="1429074" y="642695"/>
                  <a:pt x="1473200" y="584200"/>
                  <a:pt x="1524000" y="533400"/>
                </a:cubicBezTo>
                <a:lnTo>
                  <a:pt x="1676400" y="381000"/>
                </a:lnTo>
                <a:cubicBezTo>
                  <a:pt x="1701800" y="355600"/>
                  <a:pt x="1736536" y="336929"/>
                  <a:pt x="1752600" y="304800"/>
                </a:cubicBezTo>
                <a:cubicBezTo>
                  <a:pt x="1778000" y="254000"/>
                  <a:pt x="1797295" y="199657"/>
                  <a:pt x="1828800" y="152400"/>
                </a:cubicBezTo>
                <a:cubicBezTo>
                  <a:pt x="1922961" y="11159"/>
                  <a:pt x="1905000" y="145412"/>
                  <a:pt x="190500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81150" y="5527487"/>
            <a:ext cx="1925419" cy="904997"/>
          </a:xfrm>
          <a:prstGeom prst="rect">
            <a:avLst/>
          </a:prstGeom>
          <a:solidFill>
            <a:srgbClr val="00B0F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71700" y="6457890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 – a 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581150" y="5527487"/>
            <a:ext cx="1925419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64389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333750" y="64389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43" name="Right Brace 42"/>
          <p:cNvSpPr/>
          <p:nvPr/>
        </p:nvSpPr>
        <p:spPr>
          <a:xfrm>
            <a:off x="3565498" y="5527487"/>
            <a:ext cx="114300" cy="86884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e 43"/>
          <p:cNvSpPr/>
          <p:nvPr/>
        </p:nvSpPr>
        <p:spPr>
          <a:xfrm rot="16200000" flipH="1">
            <a:off x="2508156" y="5535312"/>
            <a:ext cx="95677" cy="190114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ular Callout 46"/>
          <p:cNvSpPr/>
          <p:nvPr/>
        </p:nvSpPr>
        <p:spPr>
          <a:xfrm>
            <a:off x="4762500" y="4419600"/>
            <a:ext cx="2514600" cy="1028700"/>
          </a:xfrm>
          <a:prstGeom prst="wedgeRoundRectCallout">
            <a:avLst>
              <a:gd name="adj1" fmla="val -89799"/>
              <a:gd name="adj2" fmla="val 7476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</a:rPr>
              <a:t>The area of this rectangle =</a:t>
            </a:r>
            <a:r>
              <a:rPr lang="en-US" sz="2000" b="1" dirty="0">
                <a:solidFill>
                  <a:sysClr val="windowText" lastClr="000000"/>
                </a:solidFill>
              </a:rPr>
              <a:t>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The area </a:t>
            </a:r>
            <a:r>
              <a:rPr lang="en-US" sz="2000" b="1" dirty="0">
                <a:solidFill>
                  <a:sysClr val="windowText" lastClr="000000"/>
                </a:solidFill>
              </a:rPr>
              <a:t>under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the curve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9" grpId="0"/>
      <p:bldP spid="6" grpId="0" animBg="1"/>
      <p:bldP spid="10" grpId="0" animBg="1"/>
      <p:bldP spid="40" grpId="0"/>
      <p:bldP spid="13" grpId="0"/>
      <p:bldP spid="41" grpId="0"/>
      <p:bldP spid="43" grpId="0" animBg="1"/>
      <p:bldP spid="44" grpId="0" animBg="1"/>
      <p:bldP spid="47" grpId="0" animBg="1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7400</TotalTime>
  <Words>427</Words>
  <Application>Microsoft Office PowerPoint</Application>
  <PresentationFormat>On-screen Show (4:3)</PresentationFormat>
  <Paragraphs>63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Abadi MT Condensed Extra Bold</vt:lpstr>
      <vt:lpstr>Aharoni</vt:lpstr>
      <vt:lpstr>Amazone BT</vt:lpstr>
      <vt:lpstr>BankGothic Lt BT</vt:lpstr>
      <vt:lpstr>Calibri</vt:lpstr>
      <vt:lpstr>Cambria Math</vt:lpstr>
      <vt:lpstr>Symbol</vt:lpstr>
      <vt:lpstr>Tahoma</vt:lpstr>
      <vt:lpstr>Wingdings</vt:lpstr>
      <vt:lpstr>Composite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MICHAEL GENDRON</cp:lastModifiedBy>
  <cp:revision>90</cp:revision>
  <cp:lastPrinted>2014-02-10T16:25:08Z</cp:lastPrinted>
  <dcterms:created xsi:type="dcterms:W3CDTF">2013-10-21T15:33:09Z</dcterms:created>
  <dcterms:modified xsi:type="dcterms:W3CDTF">2019-01-31T13:37:15Z</dcterms:modified>
</cp:coreProperties>
</file>