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notesMasterIdLst>
    <p:notesMasterId r:id="rId4"/>
  </p:notesMasterIdLst>
  <p:handoutMasterIdLst>
    <p:handoutMasterId r:id="rId5"/>
  </p:handoutMasterIdLst>
  <p:sldIdLst>
    <p:sldId id="263" r:id="rId2"/>
    <p:sldId id="264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DCF03"/>
    <a:srgbClr val="000000"/>
    <a:srgbClr val="0000FF"/>
    <a:srgbClr val="15FB09"/>
    <a:srgbClr val="FFFF66"/>
    <a:srgbClr val="FFDA3F"/>
    <a:srgbClr val="FF76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>
        <p:scale>
          <a:sx n="80" d="100"/>
          <a:sy n="80" d="100"/>
        </p:scale>
        <p:origin x="-864" y="-5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-2868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B20295-CA1D-4849-AFB9-1A9F83C65C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540190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3029D8-51B7-4223-8932-F592150EB9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405262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752475" cy="68580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6152" y="1267485"/>
            <a:ext cx="7235981" cy="5133316"/>
          </a:xfrm>
        </p:spPr>
        <p:txBody>
          <a:bodyPr/>
          <a:lstStyle>
            <a:lvl1pPr>
              <a:defRPr sz="11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151" y="201702"/>
            <a:ext cx="6189583" cy="949569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3D443-8941-4880-8023-CAB628CD8A45}" type="datetimeFigureOut">
              <a:rPr lang="en-US" smtClean="0"/>
              <a:t>10/20/2015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50469" y="236415"/>
            <a:ext cx="785301" cy="365125"/>
          </a:xfrm>
        </p:spPr>
        <p:txBody>
          <a:bodyPr/>
          <a:lstStyle>
            <a:lvl1pPr>
              <a:defRPr sz="1400"/>
            </a:lvl1pPr>
          </a:lstStyle>
          <a:p>
            <a:fld id="{EC9BC467-F7BA-4DF5-93B4-91550EA508C7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7467600" y="209550"/>
            <a:ext cx="657226" cy="431800"/>
            <a:chOff x="7467600" y="209550"/>
            <a:chExt cx="657226" cy="431800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7467600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5"/>
            <p:cNvSpPr>
              <a:spLocks/>
            </p:cNvSpPr>
            <p:nvPr/>
          </p:nvSpPr>
          <p:spPr bwMode="auto">
            <a:xfrm>
              <a:off x="7677151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5"/>
            <p:cNvSpPr>
              <a:spLocks/>
            </p:cNvSpPr>
            <p:nvPr/>
          </p:nvSpPr>
          <p:spPr bwMode="auto">
            <a:xfrm>
              <a:off x="7881939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3D443-8941-4880-8023-CAB628CD8A45}" type="datetimeFigureOut">
              <a:rPr lang="en-US" smtClean="0"/>
              <a:t>10/20/2015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BC467-F7BA-4DF5-93B4-91550EA508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3D443-8941-4880-8023-CAB628CD8A45}" type="datetimeFigureOut">
              <a:rPr lang="en-US" smtClean="0"/>
              <a:t>10/20/2015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BC467-F7BA-4DF5-93B4-91550EA508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l">
              <a:defRPr sz="4400" b="1" cap="none" spc="0" baseline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838200"/>
            <a:ext cx="7467600" cy="44196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 QHS AP Calculus AB  - </a:t>
            </a:r>
            <a:r>
              <a:rPr lang="en-US" dirty="0" err="1" smtClean="0"/>
              <a:t>J.Bretsch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199" y="4484080"/>
            <a:ext cx="7239001" cy="762000"/>
          </a:xfrm>
        </p:spPr>
        <p:txBody>
          <a:bodyPr bIns="0"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</p:spPr>
        <p:txBody>
          <a:bodyPr>
            <a:noAutofit/>
          </a:bodyPr>
          <a:lstStyle>
            <a:lvl1pPr algn="l">
              <a:defRPr sz="7200" baseline="0">
                <a:ln w="12700">
                  <a:solidFill>
                    <a:schemeClr val="tx2"/>
                  </a:solidFill>
                </a:ln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3D443-8941-4880-8023-CAB628CD8A45}" type="datetimeFigureOut">
              <a:rPr lang="en-US" smtClean="0"/>
              <a:t>10/20/2015</a:t>
            </a:fld>
            <a:endParaRPr lang="en-US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C9BC467-F7BA-4DF5-93B4-91550EA508C7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3D443-8941-4880-8023-CAB628CD8A45}" type="datetimeFigureOut">
              <a:rPr lang="en-US" smtClean="0"/>
              <a:t>10/20/2015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BC467-F7BA-4DF5-93B4-91550EA508C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16152" y="841248"/>
            <a:ext cx="3730752" cy="4389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102352" y="841248"/>
            <a:ext cx="3730752" cy="4389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841248"/>
            <a:ext cx="3733800" cy="533400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5400" y="841248"/>
            <a:ext cx="3735267" cy="533400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3D443-8941-4880-8023-CAB628CD8A45}" type="datetimeFigureOut">
              <a:rPr lang="en-US" smtClean="0"/>
              <a:t>10/20/2015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BC467-F7BA-4DF5-93B4-91550EA508C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16152" y="1380744"/>
            <a:ext cx="3730752" cy="38404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5102352" y="1380743"/>
            <a:ext cx="3730752" cy="38404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3D443-8941-4880-8023-CAB628CD8A45}" type="datetimeFigureOut">
              <a:rPr lang="en-US" smtClean="0"/>
              <a:t>10/20/2015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BC467-F7BA-4DF5-93B4-91550EA508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3D443-8941-4880-8023-CAB628CD8A45}" type="datetimeFigureOut">
              <a:rPr lang="en-US" smtClean="0"/>
              <a:t>10/20/2015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C9BC467-F7BA-4DF5-93B4-91550EA508C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0" y="395287"/>
            <a:ext cx="3008313" cy="1162050"/>
          </a:xfrm>
        </p:spPr>
        <p:txBody>
          <a:bodyPr anchor="b"/>
          <a:lstStyle>
            <a:lvl1pPr algn="l">
              <a:defRPr sz="2000" b="1">
                <a:ln>
                  <a:noFill/>
                </a:ln>
                <a:solidFill>
                  <a:srgbClr val="FF7605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1557337"/>
            <a:ext cx="3008313" cy="4386263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3"/>
          </p:nvPr>
        </p:nvSpPr>
        <p:spPr>
          <a:xfrm>
            <a:off x="914400" y="381000"/>
            <a:ext cx="4800600" cy="5943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FF3D443-8941-4880-8023-CAB628CD8A45}" type="datetimeFigureOut">
              <a:rPr lang="en-US" smtClean="0"/>
              <a:t>10/20/2015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C9BC467-F7BA-4DF5-93B4-91550EA508C7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624754"/>
            <a:ext cx="5486400" cy="404446"/>
          </a:xfrm>
        </p:spPr>
        <p:txBody>
          <a:bodyPr bIns="0" anchor="b"/>
          <a:lstStyle>
            <a:lvl1pPr algn="l">
              <a:defRPr sz="2000" b="1">
                <a:ln w="12700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23975" y="381000"/>
            <a:ext cx="5867400" cy="408146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029200"/>
            <a:ext cx="4038600" cy="1371600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3D443-8941-4880-8023-CAB628CD8A45}" type="datetimeFigureOut">
              <a:rPr lang="en-US" smtClean="0"/>
              <a:t>10/20/2015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BC467-F7BA-4DF5-93B4-91550EA508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228600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52000">
                <a:schemeClr val="accent6">
                  <a:lumMod val="75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28600" cy="68580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838200"/>
            <a:ext cx="7467600" cy="441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59680" y="6553200"/>
            <a:ext cx="7162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5740400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EC9BC467-F7BA-4DF5-93B4-91550EA508C7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reeform 5"/>
          <p:cNvSpPr>
            <a:spLocks/>
          </p:cNvSpPr>
          <p:nvPr/>
        </p:nvSpPr>
        <p:spPr bwMode="auto">
          <a:xfrm>
            <a:off x="8453438" y="5715000"/>
            <a:ext cx="242887" cy="431800"/>
          </a:xfrm>
          <a:custGeom>
            <a:avLst/>
            <a:gdLst/>
            <a:ahLst/>
            <a:cxnLst>
              <a:cxn ang="0">
                <a:pos x="62" y="0"/>
              </a:cxn>
              <a:cxn ang="0">
                <a:pos x="0" y="0"/>
              </a:cxn>
              <a:cxn ang="0">
                <a:pos x="89" y="136"/>
              </a:cxn>
              <a:cxn ang="0">
                <a:pos x="89" y="136"/>
              </a:cxn>
              <a:cxn ang="0">
                <a:pos x="0" y="272"/>
              </a:cxn>
              <a:cxn ang="0">
                <a:pos x="62" y="272"/>
              </a:cxn>
              <a:cxn ang="0">
                <a:pos x="153" y="136"/>
              </a:cxn>
              <a:cxn ang="0">
                <a:pos x="62" y="0"/>
              </a:cxn>
            </a:cxnLst>
            <a:rect l="0" t="0" r="r" b="b"/>
            <a:pathLst>
              <a:path w="153" h="272">
                <a:moveTo>
                  <a:pt x="62" y="0"/>
                </a:moveTo>
                <a:lnTo>
                  <a:pt x="0" y="0"/>
                </a:lnTo>
                <a:lnTo>
                  <a:pt x="89" y="136"/>
                </a:lnTo>
                <a:lnTo>
                  <a:pt x="89" y="136"/>
                </a:lnTo>
                <a:lnTo>
                  <a:pt x="0" y="272"/>
                </a:lnTo>
                <a:lnTo>
                  <a:pt x="62" y="272"/>
                </a:lnTo>
                <a:lnTo>
                  <a:pt x="153" y="136"/>
                </a:lnTo>
                <a:lnTo>
                  <a:pt x="62" y="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-1198682" y="4821116"/>
            <a:ext cx="262596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4FF3D443-8941-4880-8023-CAB628CD8A45}" type="datetimeFigureOut">
              <a:rPr lang="en-US" smtClean="0"/>
              <a:t>10/20/2015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7200" b="1" kern="1200">
          <a:ln w="12700">
            <a:solidFill>
              <a:schemeClr val="tx2"/>
            </a:solidFill>
          </a:ln>
          <a:solidFill>
            <a:schemeClr val="bg1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»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˃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&gt;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4-Velocity of A Car Graph 01.jpg"/>
          <p:cNvPicPr>
            <a:picLocks noChangeAspect="1"/>
          </p:cNvPicPr>
          <p:nvPr/>
        </p:nvPicPr>
        <p:blipFill rotWithShape="1">
          <a:blip r:embed="rId2"/>
          <a:srcRect b="24993"/>
          <a:stretch/>
        </p:blipFill>
        <p:spPr>
          <a:xfrm>
            <a:off x="2074954" y="152400"/>
            <a:ext cx="5298891" cy="514399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731325" y="3224150"/>
            <a:ext cx="609600" cy="1561606"/>
          </a:xfrm>
          <a:prstGeom prst="rect">
            <a:avLst/>
          </a:prstGeom>
          <a:pattFill prst="pct50">
            <a:fgClr>
              <a:srgbClr val="0DCF03"/>
            </a:fgClr>
            <a:bgClr>
              <a:schemeClr val="bg1"/>
            </a:bgClr>
          </a:pattFill>
          <a:ln>
            <a:solidFill>
              <a:srgbClr val="0DCF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05-Velocity of A Car Graph 0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6309" y="152400"/>
            <a:ext cx="5298891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142703" y="152400"/>
            <a:ext cx="2590800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en-US" sz="2000" b="1" i="1" dirty="0" smtClean="0">
              <a:solidFill>
                <a:srgbClr val="006600"/>
              </a:solidFill>
            </a:endParaRPr>
          </a:p>
          <a:p>
            <a:pPr algn="ctr"/>
            <a:endParaRPr lang="en-US" sz="2000" b="1" i="1" dirty="0">
              <a:solidFill>
                <a:srgbClr val="006600"/>
              </a:solidFill>
            </a:endParaRPr>
          </a:p>
          <a:p>
            <a:pPr algn="ctr"/>
            <a:r>
              <a:rPr lang="en-US" sz="2000" b="1" i="1" dirty="0" smtClean="0">
                <a:solidFill>
                  <a:srgbClr val="006600"/>
                </a:solidFill>
              </a:rPr>
              <a:t>Underestimate</a:t>
            </a:r>
            <a:r>
              <a:rPr lang="en-US" sz="2000" b="1" i="1" dirty="0" smtClean="0"/>
              <a:t> </a:t>
            </a:r>
            <a:r>
              <a:rPr lang="en-US" b="1" dirty="0" smtClean="0"/>
              <a:t>of the distance traveled/area under the curve</a:t>
            </a:r>
            <a:endParaRPr lang="en-US" b="1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2743200" y="3200400"/>
            <a:ext cx="609600" cy="0"/>
          </a:xfrm>
          <a:prstGeom prst="line">
            <a:avLst/>
          </a:prstGeom>
          <a:ln w="38100">
            <a:solidFill>
              <a:srgbClr val="0DCF0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0343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6-Velocity of A Car Graph 0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2554" y="0"/>
            <a:ext cx="5298891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142703" y="152400"/>
            <a:ext cx="2590800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en-US" sz="2000" b="1" i="1" dirty="0" smtClean="0">
              <a:solidFill>
                <a:srgbClr val="006600"/>
              </a:solidFill>
            </a:endParaRPr>
          </a:p>
          <a:p>
            <a:pPr algn="ctr"/>
            <a:endParaRPr lang="en-US" sz="2000" b="1" i="1" dirty="0">
              <a:solidFill>
                <a:srgbClr val="006600"/>
              </a:solidFill>
            </a:endParaRPr>
          </a:p>
          <a:p>
            <a:pPr algn="ctr"/>
            <a:r>
              <a:rPr lang="en-US" sz="2000" b="1" i="1" dirty="0" smtClean="0">
                <a:solidFill>
                  <a:srgbClr val="FF0000"/>
                </a:solidFill>
              </a:rPr>
              <a:t>Overestimate</a:t>
            </a:r>
            <a:r>
              <a:rPr lang="en-US" sz="2000" b="1" i="1" dirty="0" smtClean="0"/>
              <a:t> </a:t>
            </a:r>
            <a:r>
              <a:rPr lang="en-US" b="1" dirty="0" smtClean="0"/>
              <a:t>of the distance traveled/area under the curve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174121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rmal">
  <a:themeElements>
    <a:clrScheme name="Thermal">
      <a:dk1>
        <a:srgbClr val="4D5B6B"/>
      </a:dk1>
      <a:lt1>
        <a:srgbClr val="FFFFFF"/>
      </a:lt1>
      <a:dk2>
        <a:srgbClr val="675D59"/>
      </a:dk2>
      <a:lt2>
        <a:srgbClr val="E8DED8"/>
      </a:lt2>
      <a:accent1>
        <a:srgbClr val="FF7605"/>
      </a:accent1>
      <a:accent2>
        <a:srgbClr val="7F7F7F"/>
      </a:accent2>
      <a:accent3>
        <a:srgbClr val="7F5185"/>
      </a:accent3>
      <a:accent4>
        <a:srgbClr val="89AAD3"/>
      </a:accent4>
      <a:accent5>
        <a:srgbClr val="8F5B4B"/>
      </a:accent5>
      <a:accent6>
        <a:srgbClr val="C84340"/>
      </a:accent6>
      <a:hlink>
        <a:srgbClr val="89AAD3"/>
      </a:hlink>
      <a:folHlink>
        <a:srgbClr val="795185"/>
      </a:folHlink>
    </a:clrScheme>
    <a:fontScheme name="Thermal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erm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63500" dist="38100" dir="81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101600" dist="63500" dir="81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000000"/>
            </a:lightRig>
          </a:scene3d>
          <a:sp3d>
            <a:bevelT h="190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lumMod val="125000"/>
              </a:schemeClr>
            </a:gs>
            <a:gs pos="55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90000"/>
                <a:satMod val="300000"/>
                <a:lumMod val="9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8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1805</TotalTime>
  <Words>16</Words>
  <Application>Microsoft Office PowerPoint</Application>
  <PresentationFormat>On-screen Show (4:3)</PresentationFormat>
  <Paragraphs>6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Thermal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Jeff</dc:creator>
  <cp:lastModifiedBy>MICHAEL GENDRON</cp:lastModifiedBy>
  <cp:revision>60</cp:revision>
  <cp:lastPrinted>2014-01-31T20:56:31Z</cp:lastPrinted>
  <dcterms:created xsi:type="dcterms:W3CDTF">2014-01-30T19:11:16Z</dcterms:created>
  <dcterms:modified xsi:type="dcterms:W3CDTF">2015-10-20T18:05:24Z</dcterms:modified>
</cp:coreProperties>
</file>