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4" r:id="rId2"/>
    <p:sldId id="287" r:id="rId3"/>
    <p:sldId id="286" r:id="rId4"/>
    <p:sldId id="288" r:id="rId5"/>
    <p:sldId id="289" r:id="rId6"/>
    <p:sldId id="290" r:id="rId7"/>
    <p:sldId id="291" r:id="rId8"/>
    <p:sldId id="292" r:id="rId9"/>
  </p:sldIdLst>
  <p:sldSz cx="9144000" cy="6858000" type="screen4x3"/>
  <p:notesSz cx="7023100" cy="93091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CC33"/>
    <a:srgbClr val="FFFF99"/>
    <a:srgbClr val="FFFFCC"/>
    <a:srgbClr val="039F0A"/>
    <a:srgbClr val="03D70D"/>
    <a:srgbClr val="027407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90" d="100"/>
          <a:sy n="90" d="100"/>
        </p:scale>
        <p:origin x="5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D8D9C57-73FA-4F07-910B-4FB64E8D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803716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76ACF07-C7DA-4824-A15F-153FAD4D2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354761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277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4A089-6F7C-48CE-BC7C-F9451908759C}" type="datetime1">
              <a:rPr lang="en-US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F1622-E3B4-4B5B-A83D-7683DE612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842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70F11-78F1-4D0F-9602-CEE9A9B402BA}" type="datetime1">
              <a:rPr lang="en-US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98061-DA46-4828-A133-5816370FB9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41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4C906-C883-434B-8318-7E90897385DD}" type="datetime1">
              <a:rPr lang="en-US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62326-DA99-46E2-ABB9-39D2EFB80A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419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409BD-C969-46E0-9007-88D45F6C0BF6}" type="datetime1">
              <a:rPr lang="en-US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83649-ECD8-4B0C-9738-151834BF1E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90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06198-E71E-4D87-8E2F-5A7710F09013}" type="datetime1">
              <a:rPr lang="en-US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0075A-C906-4F8D-B04E-AA000C5072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477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D30A5-6E84-41CA-AC1C-F98906BFC9A0}" type="datetime1">
              <a:rPr lang="en-US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1D464-D093-4E18-81A2-BFDA6828C3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50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243E4-1A09-4CE9-B924-FC62EC471542}" type="datetime1">
              <a:rPr lang="en-US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B3693-7FF9-4476-9D2C-848C7FF7A5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381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65899-8786-4684-814E-93AA9EBB7ECA}" type="datetime1">
              <a:rPr lang="en-US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180D1-B6AF-4CCA-BA26-6D25EEC10F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760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42053-355A-44C0-8C92-F6D970902661}" type="datetime1">
              <a:rPr lang="en-US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4DF7-1954-4370-ADC3-D6FCFED767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609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51E16-DC09-45E7-B358-ACB95A227DBE}" type="datetime1">
              <a:rPr lang="en-US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E0856-951D-4796-AC10-D68DA5E629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79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11AFF-6E37-4BD4-BA05-FAFB39E50E7E}" type="datetime1">
              <a:rPr lang="en-US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E3C98-FD7F-4E8A-B39B-886B0C1CC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26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-106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fld id="{DFEDDA2E-412C-4307-9DD1-0C1CC329B7C5}" type="datetime1">
              <a:rPr lang="en-US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Calibri" pitchFamily="-106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pitchFamily="-106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fld id="{7BC631F3-41BA-4131-91B3-5AA202DBD1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6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https://www.youtube.com/watch?v=P7GeisRaias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17" Type="http://schemas.openxmlformats.org/officeDocument/2006/relationships/image" Target="../media/image40.png"/><Relationship Id="rId2" Type="http://schemas.openxmlformats.org/officeDocument/2006/relationships/image" Target="../media/image25.png"/><Relationship Id="rId16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5" Type="http://schemas.openxmlformats.org/officeDocument/2006/relationships/image" Target="../media/image3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Relationship Id="rId14" Type="http://schemas.openxmlformats.org/officeDocument/2006/relationships/image" Target="../media/image3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257300" y="0"/>
            <a:ext cx="45361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badi MT Condensed Extra Bold" pitchFamily="34" charset="0"/>
                <a:cs typeface="Aharoni" pitchFamily="2" charset="-79"/>
              </a:rPr>
              <a:t>Lesson: ____</a:t>
            </a:r>
          </a:p>
          <a:p>
            <a:r>
              <a:rPr lang="en-US" sz="2400" dirty="0" smtClean="0">
                <a:latin typeface="Abadi MT Condensed Extra Bold" pitchFamily="34" charset="0"/>
                <a:cs typeface="Aharoni" pitchFamily="2" charset="-79"/>
              </a:rPr>
              <a:t>Section: 4.3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931225" y="179696"/>
            <a:ext cx="3774375" cy="487787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FFFF99"/>
            </a:outerShdw>
          </a:effectLst>
        </p:spPr>
        <p:txBody>
          <a:bodyPr wrap="squar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Optimization</a:t>
            </a:r>
            <a:endParaRPr lang="en-US" b="1" spc="50" dirty="0">
              <a:ln w="11430">
                <a:solidFill>
                  <a:schemeClr val="tx1"/>
                </a:solidFill>
              </a:ln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6200" y="803017"/>
            <a:ext cx="8957372" cy="8408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://tfwiki.net/mediawiki/images2/thumb/3/37/Optimusg1.jpg/350px-Optimusg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373185"/>
            <a:ext cx="2386577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61950" y="4021075"/>
                <a:ext cx="40576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−9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−48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+52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950" y="4021075"/>
                <a:ext cx="4057650" cy="400110"/>
              </a:xfrm>
              <a:prstGeom prst="rect">
                <a:avLst/>
              </a:prstGeom>
              <a:blipFill rotWithShape="1">
                <a:blip r:embed="rId4"/>
                <a:stretch>
                  <a:fillRect b="-18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ounded Rectangular Callout 33"/>
          <p:cNvSpPr/>
          <p:nvPr/>
        </p:nvSpPr>
        <p:spPr>
          <a:xfrm>
            <a:off x="218580" y="1712139"/>
            <a:ext cx="5344020" cy="1566046"/>
          </a:xfrm>
          <a:prstGeom prst="wedgeRoundRectCallout">
            <a:avLst>
              <a:gd name="adj1" fmla="val 83674"/>
              <a:gd name="adj2" fmla="val -34054"/>
              <a:gd name="adj3" fmla="val 16667"/>
            </a:avLst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All global </a:t>
            </a:r>
            <a:r>
              <a:rPr lang="en-US" sz="2000" dirty="0" err="1" smtClean="0"/>
              <a:t>extrema</a:t>
            </a:r>
            <a:r>
              <a:rPr lang="en-US" sz="2000" dirty="0" smtClean="0"/>
              <a:t> occur at either </a:t>
            </a:r>
            <a:r>
              <a:rPr lang="en-US" sz="2000" i="1" dirty="0" smtClean="0"/>
              <a:t>critical points </a:t>
            </a:r>
            <a:r>
              <a:rPr lang="en-US" sz="2000" dirty="0" smtClean="0"/>
              <a:t>or </a:t>
            </a:r>
            <a:r>
              <a:rPr lang="en-US" sz="2000" i="1" dirty="0" smtClean="0"/>
              <a:t>endpoints</a:t>
            </a:r>
            <a:r>
              <a:rPr lang="en-US" sz="2000" dirty="0" smtClean="0"/>
              <a:t> of the interval. </a:t>
            </a:r>
          </a:p>
          <a:p>
            <a:pPr algn="ctr"/>
            <a:endParaRPr lang="en-US" sz="900" dirty="0"/>
          </a:p>
          <a:p>
            <a:pPr algn="ctr"/>
            <a:r>
              <a:rPr lang="en-US" sz="2000" dirty="0" smtClean="0"/>
              <a:t>So our task is to find all these candidates </a:t>
            </a:r>
            <a:br>
              <a:rPr lang="en-US" sz="2000" dirty="0" smtClean="0"/>
            </a:br>
            <a:r>
              <a:rPr lang="en-US" sz="2000" dirty="0" smtClean="0"/>
              <a:t>and compare their values!</a:t>
            </a:r>
            <a:endParaRPr lang="en-US" sz="2000" dirty="0"/>
          </a:p>
        </p:txBody>
      </p:sp>
      <p:sp>
        <p:nvSpPr>
          <p:cNvPr id="39" name="Rounded Rectangular Callout 38"/>
          <p:cNvSpPr/>
          <p:nvPr/>
        </p:nvSpPr>
        <p:spPr>
          <a:xfrm>
            <a:off x="152400" y="990600"/>
            <a:ext cx="8251494" cy="609600"/>
          </a:xfrm>
          <a:prstGeom prst="wedgeRoundRectCallout">
            <a:avLst>
              <a:gd name="adj1" fmla="val 38844"/>
              <a:gd name="adj2" fmla="val 95978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r>
              <a:rPr lang="en-US" dirty="0" smtClean="0"/>
              <a:t>   What is optimization?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35780" y="4497325"/>
                <a:ext cx="40576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(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)=3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−18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−48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780" y="4497325"/>
                <a:ext cx="4057650" cy="400110"/>
              </a:xfrm>
              <a:prstGeom prst="rect">
                <a:avLst/>
              </a:prstGeom>
              <a:blipFill rotWithShape="1">
                <a:blip r:embed="rId5"/>
                <a:stretch>
                  <a:fillRect b="-18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810000" y="4506970"/>
                <a:ext cx="1066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506970"/>
                <a:ext cx="1066800" cy="4001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428750" y="4798769"/>
                <a:ext cx="40576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3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−8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8750" y="4798769"/>
                <a:ext cx="4057650" cy="4001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428750" y="5087875"/>
                <a:ext cx="40576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=−2,  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=8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8750" y="5087875"/>
                <a:ext cx="4057650" cy="40011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04974" y="3393854"/>
                <a:ext cx="546722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00FF"/>
                    </a:solidFill>
                  </a:rPr>
                  <a:t>Find the global (or absolute) max/min over the </a:t>
                </a:r>
                <a:br>
                  <a:rPr lang="en-US" dirty="0" smtClean="0">
                    <a:solidFill>
                      <a:srgbClr val="0000FF"/>
                    </a:solidFill>
                  </a:rPr>
                </a:br>
                <a:r>
                  <a:rPr lang="en-US" b="1" i="1" dirty="0" smtClean="0">
                    <a:solidFill>
                      <a:srgbClr val="0000FF"/>
                    </a:solidFill>
                  </a:rPr>
                  <a:t>closed</a:t>
                </a:r>
                <a:r>
                  <a:rPr lang="en-US" dirty="0" smtClean="0">
                    <a:solidFill>
                      <a:srgbClr val="0000FF"/>
                    </a:solidFill>
                  </a:rPr>
                  <a:t> interval from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−5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12</m:t>
                    </m:r>
                  </m:oMath>
                </a14:m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974" y="3393854"/>
                <a:ext cx="5467226" cy="646331"/>
              </a:xfrm>
              <a:prstGeom prst="rect">
                <a:avLst/>
              </a:prstGeom>
              <a:blipFill rotWithShape="1">
                <a:blip r:embed="rId9"/>
                <a:stretch>
                  <a:fillRect l="-1003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Callout 2"/>
          <p:cNvSpPr/>
          <p:nvPr/>
        </p:nvSpPr>
        <p:spPr>
          <a:xfrm>
            <a:off x="257300" y="5055944"/>
            <a:ext cx="1495300" cy="666690"/>
          </a:xfrm>
          <a:prstGeom prst="wedgeEllipseCallout">
            <a:avLst>
              <a:gd name="adj1" fmla="val 92343"/>
              <a:gd name="adj2" fmla="val -1529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Critical Points</a:t>
            </a:r>
            <a:endParaRPr lang="en-US" dirty="0"/>
          </a:p>
        </p:txBody>
      </p:sp>
      <p:sp>
        <p:nvSpPr>
          <p:cNvPr id="18" name="Rounded Rectangular Callout 17"/>
          <p:cNvSpPr/>
          <p:nvPr/>
        </p:nvSpPr>
        <p:spPr>
          <a:xfrm>
            <a:off x="2525365" y="5556744"/>
            <a:ext cx="2351435" cy="520890"/>
          </a:xfrm>
          <a:prstGeom prst="wedgeRoundRectCallout">
            <a:avLst>
              <a:gd name="adj1" fmla="val 67388"/>
              <a:gd name="adj2" fmla="val -136627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Test my candidates </a:t>
            </a:r>
            <a:br>
              <a:rPr lang="en-US" dirty="0" smtClean="0"/>
            </a:br>
            <a:r>
              <a:rPr lang="en-US" dirty="0" smtClean="0"/>
              <a:t>(Critical &amp; End points)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181600" y="4446896"/>
                <a:ext cx="17526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−5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</m:oMath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</m:oMath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8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   =</m:t>
                      </m:r>
                    </m:oMath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12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4446896"/>
                <a:ext cx="1752600" cy="1323439"/>
              </a:xfrm>
              <a:prstGeom prst="rect">
                <a:avLst/>
              </a:prstGeom>
              <a:blipFill rotWithShape="1">
                <a:blip r:embed="rId10"/>
                <a:stretch>
                  <a:fillRect b="-41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553200" y="4443681"/>
                <a:ext cx="8382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−58</m:t>
                      </m:r>
                    </m:oMath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104</m:t>
                      </m:r>
                    </m:oMath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−396</m:t>
                      </m:r>
                    </m:oMath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−92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4443681"/>
                <a:ext cx="838200" cy="132343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Left Brace 3"/>
          <p:cNvSpPr/>
          <p:nvPr/>
        </p:nvSpPr>
        <p:spPr>
          <a:xfrm>
            <a:off x="5216115" y="4448481"/>
            <a:ext cx="388170" cy="1370015"/>
          </a:xfrm>
          <a:prstGeom prst="leftBrace">
            <a:avLst>
              <a:gd name="adj1" fmla="val 54956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553200" y="5125243"/>
            <a:ext cx="821140" cy="27833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6570260" y="4790703"/>
            <a:ext cx="821140" cy="297834"/>
          </a:xfrm>
          <a:prstGeom prst="roundRect">
            <a:avLst/>
          </a:prstGeom>
          <a:noFill/>
          <a:ln w="28575">
            <a:solidFill>
              <a:srgbClr val="03D7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74544" y="1107744"/>
            <a:ext cx="3848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 process of finding the best! 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86400" y="1092116"/>
            <a:ext cx="291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</a:t>
            </a:r>
            <a:r>
              <a:rPr lang="en-US" dirty="0"/>
              <a:t>usually the max or min)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7470588" y="4760149"/>
            <a:ext cx="1806762" cy="369332"/>
            <a:chOff x="7165788" y="5498068"/>
            <a:chExt cx="1806762" cy="369332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7165788" y="5674780"/>
              <a:ext cx="293852" cy="0"/>
            </a:xfrm>
            <a:prstGeom prst="straightConnector1">
              <a:avLst/>
            </a:prstGeom>
            <a:ln>
              <a:solidFill>
                <a:srgbClr val="039F0A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391400" y="5498068"/>
              <a:ext cx="15811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39F0A"/>
                  </a:solidFill>
                </a:rPr>
                <a:t>Global Max</a:t>
              </a:r>
              <a:endParaRPr lang="en-US" b="1" dirty="0">
                <a:solidFill>
                  <a:srgbClr val="039F0A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451252" y="5092245"/>
            <a:ext cx="1834058" cy="369332"/>
            <a:chOff x="7146452" y="5830164"/>
            <a:chExt cx="1834058" cy="369332"/>
          </a:xfrm>
        </p:grpSpPr>
        <p:cxnSp>
          <p:nvCxnSpPr>
            <p:cNvPr id="26" name="Straight Arrow Connector 25"/>
            <p:cNvCxnSpPr/>
            <p:nvPr/>
          </p:nvCxnSpPr>
          <p:spPr>
            <a:xfrm flipH="1">
              <a:off x="7146452" y="6019800"/>
              <a:ext cx="293852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7399360" y="5830164"/>
              <a:ext cx="15811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Global Min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738048" y="6423221"/>
                <a:ext cx="4343400" cy="400110"/>
              </a:xfrm>
              <a:prstGeom prst="rect">
                <a:avLst/>
              </a:prstGeom>
              <a:solidFill>
                <a:srgbClr val="FFFF99"/>
              </a:solidFill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𝟑𝟗𝟔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≤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−9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−48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+12≤</m:t>
                      </m:r>
                      <m:r>
                        <a:rPr lang="en-US" sz="2000" b="1" i="1" smtClean="0">
                          <a:solidFill>
                            <a:srgbClr val="039F0A"/>
                          </a:solidFill>
                          <a:latin typeface="Cambria Math"/>
                          <a:ea typeface="Cambria Math"/>
                        </a:rPr>
                        <m:t>𝟏𝟎𝟒</m:t>
                      </m:r>
                    </m:oMath>
                  </m:oMathPara>
                </a14:m>
                <a:endParaRPr lang="en-US" sz="2000" b="1" dirty="0">
                  <a:solidFill>
                    <a:srgbClr val="039F0A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8048" y="6423221"/>
                <a:ext cx="4343400" cy="40011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4585648" y="5809061"/>
            <a:ext cx="4714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These are also called the upper and </a:t>
            </a:r>
            <a:br>
              <a:rPr lang="en-US" dirty="0" smtClean="0"/>
            </a:br>
            <a:r>
              <a:rPr lang="en-US" dirty="0" smtClean="0"/>
              <a:t>lower “bounds” of the function.</a:t>
            </a:r>
            <a:endParaRPr lang="en-US" dirty="0"/>
          </a:p>
        </p:txBody>
      </p:sp>
      <p:sp>
        <p:nvSpPr>
          <p:cNvPr id="21" name="AutoShape 2" descr="data:image/jpeg;base64,/9j/4AAQSkZJRgABAQAAAQABAAD/2wCEAAkGBhISEBIUEhQVFRQUFxQXFhUXFRUVFhUXFxcXFRQUFRUXHCYeGBsjGhQUIC8gJCkpLCwsFR4xNTAqNSYrLCkBCQoKDgwOGg8PGiwkHyQsLCksLCktLCosLCwqLCk0LCwsLCwsLCwsLCwsKSwpKSwsLCksKSwsKSwsLCksLCwpLP/AABEIANQA7gMBIgACEQEDEQH/xAAcAAABBAMBAAAAAAAAAAAAAAAABAUGBwIDCAH/xABVEAACAQMABQYGCwwHBwUBAAABAgMABBEFBhIhMRMiQVFhcQcUMlKBkRUjQlNicnOSobGzJDNUY4KToqOywdHTCBdDdJTS1BYYNIO0wuElRGTi8KT/xAAaAQEAAwEBAQAAAAAAAAAAAAAAAgMEAQUG/8QAMhEAAgEDAgQDBgYDAQAAAAAAAAECAxEhBBITIjFRQXGRBRQyUmGBIzNCocHwJLHRFf/aAAwDAQACEQMRAD8An1FFLYNFO4yrIeHScjO/fuodEVFOHsFL8H53/ivPYSXqHzqAQUUu9hpfNHzhXnsPN5v6S/xoBFRSz2Jm8z6V/jSa8hMQUyDZDHZXJG9sE4G/ecKT6DQGFFANOuiNGBgXcZHBR19ZoBqrYlu7cFY9wNSmO1RfJVR3AVtocIwui5T7g+nA+s1sGhJepfnVI6KAj40BJ1p6z/Cg6Bl609Z/hUgooCNtoWXqB/KH761voyUe4PowfqNSiigIhJEy+UpHeCPrrAGplWmWyjbiin0DProCJ0Vu09ByEikD2p9wPmt5p7xvHca0g0OhRW61tXkUPGNpTkAgrjIJUjj0EEeitw0RN5n0r/GgEdFLfYebzf0l/jXvsNL5o+cKAQ0UvGhJepfnVl7BS/B9f/igG6it9/aGFcuyDsyc8QOrrNJkkBGRQGVNl9pKWALLEcMuQQd4YA5ww6RginOm3S0WY3Hcf3H/ALalHqRl0JFqprtBegqDsTKOfETvx5yH3S9vR04qRVy/puWSGYSRMyOhyrqcMpHSDViaueHMeJ7d3C7yxyCJ2h2MNtIXRyrEbJOw4wN2V6M4FnCbdokVLuW5RVYf1+2f4Nc/qf5lH9ftn+DXXqh/mVL3Wt8rO749yz65u8K/hHNxpONYH9os3wpB3PJnEsnaOKjsBPuql+tfhqWbR90LOKaOUIo232Bso7CN3XYYnaG0oHDBcHorn+qpwlB2krHU0+h1HqYxuY137gAWPZ/E1PkUAADcBwFc/wCjfCVNYWFpHaxRkywiRppNpiXDvEyhBgDZMZAyT1431G9K6+aSuM8pdzYPuUbkl7tmPGfTmtlHQVKqUsJEJVEsHTN/piCAZmmiiH4yRE/aIqN33hb0TFnN0rkdEaSSfSq7P01zU0RJyd5PSd5Pprzka3R9lx/VL0K3W7Ivq58P2j1zsx3L9yIo/SfP0U2Tf0iIvcWch+NKi/UrVTHI0cjV69nUF39SPFkW6/8ASKPRYj03B/dFXqf0ij7qxHouP4xVUPI0cjU//P0/b92c4si6YP6REHu7SUfFkRvrC06Wvh70c2NpLiPvjVh+g5P0VQXI0cjUH7NoPpf1O8WR01Y+FXRUuAt3GpPRIHi+mRQPpqSWekYphmKRJB1o6uPWpNcg8jWUIZDtKSrDpUlT6xvrPP2XH9MvUkq3dHXmkLFZo2jfgw9IPEMO0HB9FQK9vjaxziXyoFZuxgASjDsO76qqbRPhH0nbkbF1Iw82X25e7n5YeginzT2vcukNHzNPEkckbQxiSMsBKJC7mMo2cYERbO0erHOrDV0NSmruzRYqqYs8COvZjuHsZ25s7M8JJ4THe6dz8R8IdbVe1cWTTMjq6EqykMrA4IIOQQegg4roC08OMUcFuLmCVpmhieQx8nsZddoEbTAjIKtjG7bArMqcpytBXJXSWS06KrD+vyz/AAe5/U/zKP6/LT8Huf1P8yrPdK3ys5vj3LPqJa26/wAVq3Ix4kuD7niseeBkI6epePcKg+u/hqc20Is0aJ7gSHlH2S8aK5jyiqSMsyvgnhs8MkEQrVeIs+WJJJySSSSTvJJPEnrqtU2naXgHLsTXWXSMjQwhmJknlBY9JVBkjsGWTd2VKdGR4iUHqqH367d9BH0RRqT8ZyWP6ISpxGuABVb6k0ZUnu0z6Qw+jI+kClFa5+GerB9W+uHSotb7bDGo9q9zhdw+dEJV+NA4J/VPPU413tMM3pqB6DnEd/AW3Kz8m/xJQYX/AEXNa4S2tS7Mot4G/wAUo8Up9fRxUkEbwSD3jcfpr2PRpYgKCSeAAJJ7gONfQ8QosNVhYlmaP35Hi/KYe1/rBGfRUHkjKkhgQQSCCMEEcQR0GrLNh2Vlf6NjuRi5UlgMLOuOWXqDZ3TKOpt/QGUV5utoOq98epbTltwyP6vHxi0WFd80MkjKmec8UiqW2BxbZeMnZGT7aTjANe+KU16b1WntMSDnxZ5s8edkHiA3TG/Y2OG7I305aL1wWTC3mdrgLhRl/wDnL/aj4Qw/Xt7hVWl1nCXDqLoSnTvlGfilKbDRaOxDvsbiRzQdo9CAllVSetiB207No3mqylXR/IkQ7SPjjst1jpBwR0gVh4jXq8RSXK/uUWsMF7pK1hco8F0XXcQ7xwEfkcnIfppI+s8HubRfy5pm9ewUqV3Gj0lQRzLtqNynOJI/k3wcD4JBXszvqIac1QlgBkQ8rCOLgYZM8BKm/Y796noJ4V4+olqaeXJtd0Xx2PwPRrYv4Jbeu6/1FB1rX8Et/nXX8+o/RWT3ir8z9WWbI9iRrrNbnyrTHxJ5F+0D0u0XcW1y+wkVyrYJ5phmAA4sxIiCqOlicCkuhNSXkCyXBMUZwVXHtsg6CqnyVPntu6g3CpStoFTk4lEce47I37RHBpGO927TuHQFG6tunlqZ53NL65K57F4DNeaOVHZUcSKODhSoO7fuPbu9G6tPilPniNZNYKqGSVliiBwZHzjPmoBvdvgqCevA316zqqKvJlFrjEliSQACSTgADJJPAADieysNY7/xeKK2BUuHklmUENsswWOONiu4MqoxI6OVIODkVo0trluaO0DRIRhpTjl5AeIyN0SHzVO/gzNWnQWpks6iSQ8jAeDsMtJ8jHuL/GyFHS2d1eTqdW634dNF8ae3LG21t2uZY4o1JeRgoA37yePcOPoqWaWjDzyFfI2tlPk05kf6CrTrb2aQoY7dOTVhh2ztSyjqkkwOb8BQF7Cd9YLo8kgAEk8ABknuHTWnSUXSvKXVkJyTwhi8Urw2tPviNKdG6MDTRhvJ2l2+xAcufmhq3OokrsrsRjWfddrF0W8UMP5QQPL+tklqWamWuWX0VBUujPcSStxlkeQ97sWP11ZGrZ5KGSX3tGYd4UlfpxXzrd02/E0PrYctXhyt7cS8RtsF+KvMX6FFTWorqHZ7MOTxNSqsxcFeMN1e0UBCtc7bKg9n1c391VDpePDHFXlrTb5iPYfrH/1NUzp6HDGtEcxKXhljlBMEmH9skcvpkUO49Dlh6K2WtkA654ZGe47m+gmtPg4k5bR0Y6YXliPdtcqn0TEfk1JTo+t8Kt4JMg1kpeDXK5tpGinxOsbMhEmdsbJKkLKOcOHA7QHVUq0TrJZ3GAsnJOf7OYhd/UsvkN6dk9lZa2+CmSeaWe2kXakZnaKTm85jltiQbt5J3Ns46zVb6W0HcWr7FxE8bdG0MBu1W4MO0EisMatSlgtcVIuVbNkJGMZGGUgEMp6GVhhlPUQQai+n/BxHNl7XEUnEwscROfxbsfaz8FiV+EvCofoPXO7tcLHJtRj+ykG3H6FO9O9SD21YGg/CXaTYWcG3fr3vEfygNpPSCOtqtlWp1VzqzI7XHoV/ZaUu9HTOhUocgSQSqdhscNpDjfjgwwRncan2gNNW17gRHk5veHOWPyLf2g+DubsbGalmkNX7e9gUSqs0eDycqMpZPkplyPyd69YzVWa2eDS5s9qWLM0C7+UUYeMfjUGdn4wyvaDuquMp0cxd0SxLqTzxCso7Qqcjcf48R3dlQ7VjwnsuI74NIm4Ccb5l+Pn76O/Ddp4VZ1nHHNGskLrJG3kuhyp6x1gjpUgEdIrZDUqaK3BogGnvB5FPl4NmCXpXhC/djfEe7K9i0p0DqPDa4ZsTTeeV9rQ/ikYbz8Nh3Kp31O/Y+j2PqHDp7t1ju52sRx7MkknJJ3kneSesk8aE0aSQACSdwAGST1AdNPOlJobaPlbhxGnAE7yxHuY0G927Bw6SBvqrdafCJLOGjtgYITkE59ukHw3HkqfMXd1lqnPUqJxRuPen9aLa0yo2Z5xkbCt7VGfxrqecfgIe9gd1Qgm80nOAA0r43KAFSJB1DckSD0D01JNVfBRNPsyXW1BEd4THt0g6MKd0anzm39SmrJj0bb2cGFEdvAp3kkKpbrd2OZH7yT0ADhWN76zvN4LMR6EL0DqBDb4aXZuJu0ZgQ9in76e1hs/BbjT9JZs5LNknGWYngB0kncAPUKY9OeFC2jytshnbz2ykQ7hud/0PTUA01rVdXX36Qlc5Ea8yMdyLuz2nJ7atVeFJWgiO1y6k40rrZZwZAbl382IjYHxpiCPmhu8U16ua03F1pC3QERRB9to48rtLEDKQ7klnGE4E47BUa0JqtdXZ9oiZwNxfyY1+NI2FHdnNWhqZ4NTZyctLIHl2GUKgOwu0MMdtsFjs5HADfxNVcSpVeehKyiKfEKS6Y9os7qXpELIvxpiIP2ZHP5NS72PqF+Febk7SCIcZpi5+LCmB62n/AEa2VqvI0VxWSB6EiywqxbjmWOz0yvGnoztt+xj01CNXYMsKnd5HtS2kXUGkP5RCr+w3rrBPESUcsmWgLfYgUdlOVa7dMKB2VsqguCiiigG7TMO1G3ap+jf9W1VM6zQYY1eN0mV+vuO4/QaqHW+1wzemrqbK5jh4ELvMt3bn3SpMo7UYxtj0Sr82ra8RqhfBjfGDS9u5yIyWjkb3KrIpUFzwADFTv6q6X8VrqntwLXKe8I2uN1o28g2FSSCWLJjcY5yuwYq685TslOsdlK9B+EfRt8nJTbMRbjFcBWiY9khGwe9gp6qd/C74OZ9IwwG2CmWAyHZY7O2rhdysRjOUHEgb+Nc96Z1fubR9i5hkibfgOpAbtU8GHaCRUN7uSsXPp/wI2swLWzG3c7wN8kJ7gTtKO0EjqFVhrJ4N7+yy0kJeMf2sWZI8dbEDKflAVp1a1+vrEgQTHk874n58R6+YfJ71we2rc1W8O9pNhbxDbPw5RcvCfVz09Td9RdmCn9TNPy2t5AUkZI2ljEqhjsum2A4deB5ue6umvY4Zww3HKt2qeaw9IJpm0v4NNFaTTlo1QF94uLZlGT1sFyjnryM9oqZrabhnecbz1npNShK2DjON9KWJgnlhbyopHjPejFT9VLNXdaLmxk27d9nONtDzo5AOh0O49/EdBFSnwuaAMemrgYwsuxNn46jbPpdXqYweCK20lou1ntsQXPJbJO/kpWjJjPKKN6sSnlr17wajZ2udv4DnqZ4RbS/2Y2xBcH+yY81z+Jc8finndW1xrRrd4Sbe22o7bZnmG4tnMMZ7WH3w9inHWeiqjudWbmxvoormJo25SPGd6uNsc5GG5h2inXVrU66v5Ni3jyBjbkO6OP4zfuGSeqrYSbWWRlgZ9MaVmuZDLO7SOd2TwA6FVRuVR1AAUs1G0Vy+krOMjIMqMw+DH7Y/6KGp54QNQbbRWiNr77cyyxR8qwxs+VIwiT3IxHjO8nPHfikPgE0dy2kJZcc2CFt/w5SEH6IkqLaCTLelhChnfgoLt3DnMfUDXLOl9NT3UpeaR5GPDaJIUH3KDgo7BXXWk9DieCWIsVEqPGWXG0odSpK53ZwTUcsdUdE6Hj5UiKLH9vMwaQn4LNwPYgHdXJy3HVgo3VzwS6QusMY+QjPu5sqSOtY8bbd+AO2rM0J4H7C0XlJ/b2UZZ5sJCvbyedkD45YUh1o8PkKZSxiMre+ygqnesY5zekr3VU2sOt95fNm5mZxnITyY1+LGuFHfjNcTSOlu6w+FiwthyduPGGXcBHhIV7A+N47EBHaKV+DHWC40il1NNsBA8aRoi4VcKzPvOWY86PiTw6KpfV/U69vmxawPIM4LgYjX40jYUek10h4NNSX0dYCGUoZWkeR9gkqCwVQuSBnAQV1TdxYW+I1SXhhvdvSSxDhbxRqfjSZmb6JEH5NdEPAoBLEAAEkncABxJJ4AVyvrLeNPpG5lYEcrNIy5BHM2iI8Z4jZC1Ny3OxHoh61Vt8sKmeio+U0hIeiPZjH5AAb9Lapg1PiAIY8FBY9yjaP0A1KNQ4CVaRuLkse8nJ+k1GoxAmIoooqosCiiigMZFyCKprwkaZkinZeQAB4SMS4PXhQAAc53Nmrnpg1m1XjuoyGXJNdTaONXOdrq/kk8tiQOA4KO5RuHoFSXRPhEukgFtJcXIhHkNFKySxdG47QEifAY/FKb8p9MapC3lYPICo4KuGfuPuV7yc9le3mhbZorbk2MMskTN7Y4MUjCaWLZ5TA5JsRrvPMOd5TpNPqwvoatLz3igSeNSzwscLMJZGXOM7LhjmN8e5bB6Rkb6QRaw3K7uWdl6Uc8oh+NG+VPpFZ2809pKy4KNjZkjdcq6nfsyI3NdTuO/I4EdBpWdGxXO+3xHL027NzXP/x5GPH8W52upnJwOWZ1WYk8YtpfviGBvPi58Z+NE5yO9WwOhawm0FIFLxlZkG8vES2yOt0IDoO1lApJJAVYqwIZSQQRggjcQQeB7K9hkZGDKSrDeGBIIPWCN4rlyWwV6D1lurN9u1meJunZPNbsZTzWHYQataP+kDdx29u0lvDKzq+0+Wj56uy+SMjyeTO7zjwqrjpUSf8AERCT8YvtU3eXUFXPa6se0VnpBoPFokikZissrbLJssqusQ3kEqd8fQek7hS5zayTa364PpRIrqSNI3RmgYJkjZwJYidrfnJn9VPWqXhdfRllDGYFmjMk48so6kFHIBwQRiUdFQHQ52re7j6kjmHfE+wf1c8p/JrAc+yk/Fzxkd0scgb6YY6nuvEjttIuS88N+h7yIJd2s5wQwBSN9lhvDI4cMp7RilFr4eNEW8Sx29vcBFGFRYokUeuTj2765+2aNmobiewsvwq+EcaUs7YpE0SCebczBi2xHFhtwAH34jG/hUX0brDc2Nkvi0rQvcyOzshwzRxBUi53EDbafh1Uh03zbexT8VJKe+SeRc/Mijo1gXZaGL3mGJfymHLyA9zzOPRQ4ld2JDovwkaTit5ZvG5nflEjTlHMijaSRpGCNuLDEeM5A2ju4YiOk9Lz3UhknleWQ+6dix7hngOwU4xyW/ikSSO5ZZZnaNFwTtLEq5kbmqPazvAY7+FaPZhk3W6rAPOXJlPfMecO0Lsg9VLjazWugmXfOywDjh8mQjshHO7i2yD11749DH95i2298mAb0rCOYO5tukJGeNbbWyeV1SNWd24KoyT0nd3b6XO7BUmtN4CCtzOpHDZlkQD4oUgKOwVM9B+EXS8cSyTXzRwb9lpY45pJcbiIVcbUm/dtFgo6WB3GLiGG247FxP1eVbxHtI+/sOoe19sg3UkEFxeTE86R8ZZmICoi7ssxwscajA34UDA3VKxBtD5rp4UbzSAEbuUgGPaxgFyPdTFAA57MBR0DpqMWuk5IxhW5vmkBk79lsjPbxp+bRFotrIQzzSJLAhkU7EQ21mZhEGXafHJDnNjOdyjyjp0fqoZGyh5RfNAw/pXq+KT6KJPqH2HzV7WRnikQwhS6lA6sQu/AbmNk+TtbwenhVtar2mxAvdUY1S1NACu47hU9jjCgAUbuEjKiiiuHQooooArXcjmsOsEesY/fWysZOHpH10BRmskW80z6TXNnaN5rXUfzWjlH25qTa2QYZh1E1H3Ta0f8ndN+thX/AE5q2t8NzmnV5pCG10pzRHOvKRDyd+JIvkn34HwDlTk7gd4zutHhFV0YPE+0FbGycrslkdDnZYB16SOduJpFydO625ayQgZCTTbWN+ztpAE2urJRgM8dk1TSnd2NWooqMdwkl1mk3B0il2RgNLGsj7I4KXO8gdGc4G7hurX/ALSn8HtfzC0nltq0eLVY45MikOA1kb8Htf8ADpSmHThP/t7T/DpTXHbV7cT7G4eV9X/muqKWWc3PwHS71mKqypDbKzq6MywIGCupVgD0EgkdmaSaC50d4nXCHA7Y5YmJ+ZylNDIcZIOCSM9BIxkZ9I9dO+qw9sm/u919i1VyZOHVCDZo2aUFK8KVRuPT4Qq1uGzciP3qG2jPYywRhx8/bpeNZ+WLM0FqZCSWJgTLE7y1N2uP/H3XyrU0rkYYZG/ce0cR9I9daIux5bH+XTzD/wBvaf4dK0HWZvwe1/w6UmikEg7ekfvFa3tqk4+KIqTFn+07fg9r/h0rL/aKR1ZAscSvubko1j2x0K5Xey/BzjpxTcLat8VtSMXcOQ5Wmi0MfLTvsQ7RUBQGllZQrMkancMB0y7YA2h5R5tJ9IaYLpyUaiGAHIiUk7RHB5XO+V+07hk7IUbqcNJ25WxtQwwWluZFB3EoyWqq4HHZJjcA8DsHHCmTk6qqz5rG6hQTipDnGuLBfxl036qFf9RUk1Qi9sT4y/WKYLpMWtmvnNcyfOaOIfYGpTqmmDteaC3zQT+6tFP4LmKt8bRPdT79pYyW6zUhqMaiR4tx3CpPVJIKKKKAKKKKAKxk4Gsq8cbjQFU67QYkk+M31morZptWd4vmyWsno9vjP0ypU516h57+v176hmhlyL5Ou3DemO4t2/Z26tq5psafFaPmMnJ1utLh4m2kODgg8CCDxVlO5lPSCCDW3kqOSryd59O6SfU8uNFJcb4Pa5feCx2H+QZjuP4tj8UnIUR+RWUlWyCCQQcggjcQQeBqQNFuPdSLW3/jrn5Rq1Uqjn1PG1mmjSacfE16O0HPMu2OZEDgyyNsRg9IDHyj8Fct2U5xW1tD5K+MSefICsIPwYgdp+9yB1pW91zbWXZA2Oz7puKT8lUKlZp2Rp02ig4qcs3DWK8kltLcu2cTXIUbgqjk7bmoigKg7AAKS6qD22X+73X2LUr0xH9yQfLXP2drWvVaP26T+73X2TVfHNO5hqxS1G1d1/An5OvDHuNLOSrxo9x7jWHee9wxLrgPu+6+Val+i7547KMAgo09xtRsoeNsJbY2kbIz1HiOgik2tsf3ddfKtSi0j+44vlrj7O2rbV5YXPB0sVOsov6muTRttLvQm2fqO1JAe5t8kfp2+8U1aR0VPBjlFIVvJcEPG/XsSKSreg7qduSrZfDFhOOjl7U+nYud9VU6zk9rNmq0cYQc4+BHbO1kldY4lZ3Y4VVBZieoAVJYbCK08vYuLnzch7eE9p4TuOr72Ph8Aj1K/wCIl/ut5/08lbjFUqtRxwirRaaNW8peBoupnldnkYu7HJZjknvNauTpXyVHJ1l3nr8IVaUXAsl823B+fPPJ9TLUp0CmIZW6opf2GqN6ZX7qVfMgtF//AJ4mP0salej0xaTH4GPnMq/vr144pryPlqzvVfmTTU+PFutPtNWrSYt17qdapJBRRRQBRRRQBQaKKAguu8PT8Ff2QKger6fdUi++W92vpEDyD6YxVk65RZUHs+okfuqvNXhjSdqPPlEZ/wCaDF/31c8wa+hCD21E/qI+Qo5CnVbTcN1e+KdleAfZ4GhoNx7jTJrePu65+Uapi1puO6ohrkv3fdfKNWzS9WeR7U6R+4+QxZtbP5Fv+puKx5CnDRkGbOz+Rb/qbit3inZWer8bN+lf4MfIZ9NQ/csHy1x9nbVp1Xi9uk/u9z9k1OusFvi2g+VuP2LamrRGk4reXMxYK0cqcxQ7DbQqDsllBGT1ivVpK9D7M8DUSS1bb7r+BRyFYvBuPcaUf7QaP98uP8NH/qK8bT9gQfbLj/DR/wCorzOBU7Hue+0Pm/Z/8EGtUX3dc/KNSqxh+44/lrj7O2pJpS/juLiaWPOy7sQGADAHhtAE49Zp80Vb5tE+Wn+zt69LUr8H0PD0D/yV9/8ATG7kK16XjxYTfL2v7F1T14p2Uh1mh2dHy/L237FzXm0PzEe5rfyJf3xQyajj7ol/u159hJTmYKQagLm6cf8Axrv7B6kptOyrNV8SMvsz4JeY08hXht9xp38U7KUaO0ftTRLjypI19bAfvrKeo2lkZ9MDOkbr4Mzp+bPJj9ipYExZP2mIfrFP1KahtvJylzK/nyyN852b99Tm7TFpGPOmiHqWRv3V9BLET4u95XJpoRMQp3Cl9JtGriJe6lNUFoUUUUAUUUUAUUUUBH9aYcxj8r6yf31TGlNOCGYNAdqVGDLJxVGU5BQHc5BA5x3dQO41cOudsZItgkhCckjhndufG8ru9HUeim9PaAaNjkf/ALoIPSKtjmNkVvDJfq9p2G/5oCxXXTCNyTdbQdTdcXzcjmq4+JVTxBUgjIIOQRuII4EVZmqHhAS42Yb1gs3BLg7lk6lnPBW/GcD7rzqwVaHjE9bT61rln6jo1luNV1rmn/qF38q1XTLo0jIIwRxFVBrtH/6jd/LPXdNGzZzXz3RiS7V62zY2Z/Fv/wBRPS7xKlep1pnR1ofgSf8AUT07+IVRVjzs2aepalHyIfrJoiaS3iECq7LJMSDJGmAywhTz2GRzG4dVQyTUG/YkmNST+Pt/5lWvfXttAypNMkbsu0FYOSVyV2uYp3ZBHoNJG1isBxuo/mz/AMutEZVFBJLBiq06MpuTlllY/wBX1970v5+3/mUf1fX3vS/n7f8AmVZR1r0d+Fx/Mn/lV6utGjzwu4/mz/yqb6nykODQ+criHUTSCHKxrn5e39R9sqbaG0XIlqqyqFflZW2Q6PuKQgHKMRvKN27qdl09Ynhcx/Nm/l0rsJ4J9vkJUl2CA+ztZUsCVyGUcdlvUa5UlUcHFrBbRhRhUUoyuxn8Spl15g2dHP23Fv8AZ3NTzxCov4TLbZ0d33EH2dxVNGPOjTqql6Ul/epCfBsmb4jrt7r7B6nviVQzwWxZ0iB1wXX2L1aviHEnAABJJIAUDeWZjuAA4k7hVmojeSKNDU2wfmR5dHkkAAkncABkkngAOmmHWHWyOzJSArJdDi4w0duR1dEkoPeq/CPkp9cPCCOdBYnCnKyXAyGcHcUizvRD0t5TfBGQYLDBmpUtP4sr1Otclth07km1c0hG7qGxG/VwjY/BJ8g9h3dWNy1Y2lI8RWq9cpOPipj/ALqq/Rehy57BvJO4AdJY9AqdaCaSZoYwWaOEnZZuJ2tnPaFGyMA8PoG6WFZnlrLLMtBhF7q3VjEuFFZVUWBRRRQBRRRQBRRRQGueAMCCM1DdYNWhskYzHvxjeyfF6x1r6sHjNqxeMEYNdTscauc9af1eaM9YO8EcCOsVGpIiDXQGsGrIKsVXaU7yvb5ynob6+mqp1h1bMZyN6nODjHeCOhuz6xg1ZifmQ+Ec9RPCaYAtveZe3HNSTypIB0D4cfweI9z5pb9cmV9IXbIQytK5VhvBBO4im7VfRIa4RnGUR4xsng7Mw2VPZxY9gx0isipO87yd5J4kneSaU4ZbOzm7JF0eD60zou0PwZft5qkIsKbfBZNE+j44ldTLAXWVAedGWkd1DDuYb+GQRxBAz8KemfEtGTsDiSX2mPr2pAQxHdGHPfiss4XkzZCraCKB110941fzSqeYG2Ivk05qHsyBtd7GlGrerl1pDlBAgYxBdsl1Qc7OzvYjedlt3YajNdI+BzVnkNFxuww9yTM3XsnmxDu2Rtf8w1bdxWDNbc8lTv4HdKH+yj/Pw/5q2w+CHSY4xR/n4f8ANXRfilHidR3Ms2R7nLWs+i7ixcQzLsOyhwQysCpJXKspI4qw7MU4eCjTXI6QWNjzLkckc8NsnMR+eAuepzVj+HnVrbsorlRzrd9lvk5cDJ7pAv5w1Q0chUggkEEEEcQRvBFSbclkrXI8HVPiNQrwu22NHL23MP2dxU91T0ot9ZW9yMZlQFwOiQc2UfPDejFQ7w03UXi0dsHUzmRZuSzz+TRJVZyOjyx2kBiNwNVQhaSNFSrug0Vr4NryKC/EkzBI1hudpjk49qYbgN5PYK1a7+EKS9JihBitgfI93Ljg0pHrCDcO076Q6Kj9vh3A+2ICDwILAEHrBBIPYaTXWhtmQbIOw42k7jxUnrU5HoB6a0yheRlU2o2G63tSakOi9DZG03NUcWP0ADpY9A/dkhVo7RCqoeTcvQB5TnzVH1ngPUDKdB6uvcspYbMa+So4KP3k9JO8+oCTajhEEnIS6H0K9wQqqViBBx0sfOc9J+gZ3dJNk6I0KkCgAb636P0ckSgKKV1Te5YlYKKKKHQooooAooooAooooAooooDwjNR7T2rgcMVAOfKU8GHb29R4ipFRQFYaJ1bPLqNkqkbAgHeScgsxIAyTgDuUdVQO7ueRQEffGAKfABG6TvPufnebnoV4BgkAZ7qpnWzVMiR2QHGSSp3lR1g9K/SOndvq2D6ruVyREtXdO3FncLNbuUkXp4hgeKOODKekH699Sfwp6+tpE2i7HJiKLadM5HKyYJIPVsCPGd42iKatF6v7cqq25cjaPUvT/DvIplutp3Zm8piSewk8PRwrjjYKRt1Y0G15eW9svGaRVJHuV4u3oUMfRXY8FmqIqKAFUBVA4BVGFHoAFUV/R41a27me7YboV5KM493JvcjtCDH/ADKvyq2TMOSFHJCs6K5Y7cbdO6ES6tZ7d/JmjdCccNobm7wcH0Vxve2LxSyRyDDxsyMOplJVh6wa7arm3w66teL6T5ZRhLpRJ2couElH7Dfl11I4xFqP4TZ9H6Pu4IkDuWWSJm3rFtcyV9n3W8RYXhliTngYPdaSmkmMzuzSs22ZCSWLcc5//cKW6HhzPGp4OwRvivzW9QJPeBRc6IZGZTxBIz0HtHYeNTULkdw66FlWWSJ1ABEke2o9yS4wyjzSfUd3SuZraaFV7VW2NorzgM434wcnqO7OPNHVUM0Fod4pFffyvuU6s9Mg/wCz0nHA3FqnYFIAGFJSYSIzoDVV5X5Sbo4DGAAOCqOgdlT+1tFRQFGMVsRAOFZVAmFFFFAFFFFAFFFFAFFFFAFFFFAFFFFAFFFFAFN+lNELKOphvBG4g9YNOFFAVtpnRDqNhY8MWG043Aqu8AKOGWAJ6OaMY4VAtLaLIup0G7EkhJO4KuS20eoAEV0FJAp4iq71s0TEJnbYkJkKl9kLvKgKBvPDm5x1nPQMTjLOSDXYj+rfhXutHw+L2sMBjDM21Ikhkdmxlm2ZABwGABuAAycZLr/vA6T95tPzc386mr2Nh96m9Sf5qPY2H3qb1J/mqXIc5h1/3gdJ+82n5ub+dR/vA6T95tPzc386mr2Nh96m9Sf5qPY2H3qb1J/mpyDmHX/eB0n7zafm5v51MmtHhGuNKJHFdxQIEYskkayAqxGMNtO2UO7OBkYB34wd3sbD71N6k/zUexsPvU3qT/NTkHMR/RFoVn3jBRZCR1HYKr+ky+upi+im5OMontmAu31AblKjzsYGejZ3b94Sx2iHASOQPgIGbZA2NpWwcEk42QB2EjqxaGibICJMjeAKjKWcHUu4xasaorGAzjLcalqqBwr0CioEwooooAooooAooooAooooAooooAooooAooooAooooAooooArRNZo3lAGiigNXsZF5oo9jIvNFe0UB57GReaKPYyLzRXtFAeexkXmij2Mi80V7RQHq6NjHuRSlVxRRQHtFFFAFFFFAFFFFAFFFFAFFFF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8" name="Picture 6" descr="http://tfwiki.net/mediawiki/images2/thumb/6/6b/Autobot_symbol.png/250px-Autobot_symbol.png">
            <a:hlinkClick r:id="rId13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3775" y="76200"/>
            <a:ext cx="733425" cy="686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077200" y="415498"/>
            <a:ext cx="9563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/>
              <a:buChar char="ß"/>
            </a:pPr>
            <a:r>
              <a:rPr lang="en-US" sz="700" dirty="0" smtClean="0">
                <a:solidFill>
                  <a:schemeClr val="bg2">
                    <a:lumMod val="75000"/>
                  </a:schemeClr>
                </a:solidFill>
              </a:rPr>
              <a:t>Click here </a:t>
            </a:r>
          </a:p>
          <a:p>
            <a:r>
              <a:rPr lang="en-US" sz="7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700" dirty="0" smtClean="0">
                <a:solidFill>
                  <a:schemeClr val="bg2">
                    <a:lumMod val="75000"/>
                  </a:schemeClr>
                </a:solidFill>
              </a:rPr>
              <a:t>     51 sec mark</a:t>
            </a:r>
            <a:endParaRPr lang="en-US" sz="7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74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3" grpId="0"/>
      <p:bldP spid="34" grpId="0" animBg="1"/>
      <p:bldP spid="39" grpId="0" animBg="1"/>
      <p:bldP spid="12" grpId="0"/>
      <p:bldP spid="13" grpId="0"/>
      <p:bldP spid="14" grpId="0"/>
      <p:bldP spid="15" grpId="0"/>
      <p:bldP spid="2" grpId="0"/>
      <p:bldP spid="3" grpId="0" animBg="1"/>
      <p:bldP spid="18" grpId="0" animBg="1"/>
      <p:bldP spid="19" grpId="0"/>
      <p:bldP spid="20" grpId="0"/>
      <p:bldP spid="4" grpId="0" animBg="1"/>
      <p:bldP spid="5" grpId="0" animBg="1"/>
      <p:bldP spid="23" grpId="0" animBg="1"/>
      <p:bldP spid="6" grpId="0"/>
      <p:bldP spid="22" grpId="0"/>
      <p:bldP spid="35" grpId="0" animBg="1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26708" y="1047690"/>
                <a:ext cx="40576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−9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−48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+12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08" y="1047690"/>
                <a:ext cx="4057650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-76200" y="1483056"/>
                <a:ext cx="40576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(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)=3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−18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−48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6200" y="1483056"/>
                <a:ext cx="4057650" cy="400110"/>
              </a:xfrm>
              <a:prstGeom prst="rect">
                <a:avLst/>
              </a:prstGeom>
              <a:blipFill rotWithShape="1">
                <a:blip r:embed="rId3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998020" y="1492701"/>
                <a:ext cx="1066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8020" y="1492701"/>
                <a:ext cx="1066800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16770" y="1901584"/>
                <a:ext cx="40576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3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−8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770" y="1901584"/>
                <a:ext cx="4057650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16770" y="2190690"/>
                <a:ext cx="40576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=−2,  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=8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770" y="2190690"/>
                <a:ext cx="4057650" cy="4001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69732" y="457200"/>
                <a:ext cx="546722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00FF"/>
                    </a:solidFill>
                  </a:rPr>
                  <a:t>Find the global (or absolute) max/min over the </a:t>
                </a:r>
                <a:br>
                  <a:rPr lang="en-US" dirty="0" smtClean="0">
                    <a:solidFill>
                      <a:srgbClr val="0000FF"/>
                    </a:solidFill>
                  </a:rPr>
                </a:br>
                <a:r>
                  <a:rPr lang="en-US" b="1" i="1" dirty="0" smtClean="0">
                    <a:solidFill>
                      <a:srgbClr val="0000FF"/>
                    </a:solidFill>
                  </a:rPr>
                  <a:t>open</a:t>
                </a:r>
                <a:r>
                  <a:rPr lang="en-US" dirty="0" smtClean="0">
                    <a:solidFill>
                      <a:srgbClr val="0000FF"/>
                    </a:solidFill>
                  </a:rPr>
                  <a:t> interval from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−5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𝑥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&lt;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∞</m:t>
                    </m:r>
                  </m:oMath>
                </a14:m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732" y="457200"/>
                <a:ext cx="5467226" cy="646331"/>
              </a:xfrm>
              <a:prstGeom prst="rect">
                <a:avLst/>
              </a:prstGeom>
              <a:blipFill rotWithShape="1">
                <a:blip r:embed="rId7"/>
                <a:stretch>
                  <a:fillRect l="-892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ular Callout 8"/>
          <p:cNvSpPr/>
          <p:nvPr/>
        </p:nvSpPr>
        <p:spPr>
          <a:xfrm>
            <a:off x="116006" y="2791361"/>
            <a:ext cx="1371600" cy="1175190"/>
          </a:xfrm>
          <a:prstGeom prst="wedgeRectCallout">
            <a:avLst>
              <a:gd name="adj1" fmla="val 83616"/>
              <a:gd name="adj2" fmla="val 5189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Test my candidates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Crit</a:t>
            </a:r>
            <a:r>
              <a:rPr lang="en-US" dirty="0" smtClean="0"/>
              <a:t> &amp; End points)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967552" y="2791361"/>
                <a:ext cx="17526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−5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</m:oMath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</m:oMath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8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   =</m:t>
                      </m:r>
                    </m:oMath>
                  </m:oMathPara>
                </a14:m>
                <a:r>
                  <a:rPr lang="en-US" sz="2000" dirty="0" smtClean="0"/>
                  <a:t/>
                </a:r>
                <a:br>
                  <a:rPr lang="en-US" sz="2000" dirty="0" smtClean="0"/>
                </a:br>
                <a:endParaRPr lang="en-US" sz="2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7552" y="2791361"/>
                <a:ext cx="1752600" cy="132343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339152" y="2767281"/>
                <a:ext cx="8382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−58</m:t>
                      </m:r>
                    </m:oMath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104</m:t>
                      </m:r>
                    </m:oMath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−396</m:t>
                      </m:r>
                    </m:oMath>
                  </m:oMathPara>
                </a14:m>
                <a:r>
                  <a:rPr lang="en-US" sz="2000" dirty="0" smtClean="0"/>
                  <a:t/>
                </a:r>
                <a:br>
                  <a:rPr lang="en-US" sz="2000" dirty="0" smtClean="0"/>
                </a:br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9152" y="2767281"/>
                <a:ext cx="838200" cy="132343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Left Brace 11"/>
          <p:cNvSpPr/>
          <p:nvPr/>
        </p:nvSpPr>
        <p:spPr>
          <a:xfrm>
            <a:off x="2002067" y="2744785"/>
            <a:ext cx="388170" cy="1370015"/>
          </a:xfrm>
          <a:prstGeom prst="leftBrace">
            <a:avLst>
              <a:gd name="adj1" fmla="val 54956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3365359" y="3416144"/>
            <a:ext cx="914400" cy="328089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ular Callout 14"/>
              <p:cNvSpPr/>
              <p:nvPr/>
            </p:nvSpPr>
            <p:spPr>
              <a:xfrm>
                <a:off x="5695066" y="616431"/>
                <a:ext cx="2912419" cy="1276380"/>
              </a:xfrm>
              <a:prstGeom prst="wedgeRectCallout">
                <a:avLst>
                  <a:gd name="adj1" fmla="val -112681"/>
                  <a:gd name="adj2" fmla="val -24398"/>
                </a:avLst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There is no right “endpoint”, so </a:t>
                </a:r>
                <a:r>
                  <a:rPr lang="en-US" dirty="0"/>
                  <a:t>w</a:t>
                </a:r>
                <a:r>
                  <a:rPr lang="en-US" dirty="0" smtClean="0"/>
                  <a:t>e need to explore the </a:t>
                </a:r>
                <a:r>
                  <a:rPr lang="en-US" b="1" i="1" dirty="0" smtClean="0"/>
                  <a:t>end behavior </a:t>
                </a:r>
                <a:r>
                  <a:rPr lang="en-US" dirty="0" smtClean="0"/>
                  <a:t>of the function 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→∞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5" name="Rectangular Callout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5066" y="616431"/>
                <a:ext cx="2912419" cy="1276380"/>
              </a:xfrm>
              <a:prstGeom prst="wedgeRectCallout">
                <a:avLst>
                  <a:gd name="adj1" fmla="val -112681"/>
                  <a:gd name="adj2" fmla="val -24398"/>
                </a:avLst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ular Callout 15"/>
          <p:cNvSpPr/>
          <p:nvPr/>
        </p:nvSpPr>
        <p:spPr>
          <a:xfrm>
            <a:off x="360254" y="4648200"/>
            <a:ext cx="4287945" cy="1272257"/>
          </a:xfrm>
          <a:prstGeom prst="wedgeRectCallout">
            <a:avLst>
              <a:gd name="adj1" fmla="val 17955"/>
              <a:gd name="adj2" fmla="val -88339"/>
            </a:avLst>
          </a:prstGeom>
          <a:solidFill>
            <a:srgbClr val="FFFFCC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Since the lead </a:t>
            </a:r>
            <a:r>
              <a:rPr lang="en-US" dirty="0" err="1" smtClean="0"/>
              <a:t>coeff</a:t>
            </a:r>
            <a:r>
              <a:rPr lang="en-US" dirty="0" smtClean="0"/>
              <a:t> is positive, this function is rising  to the right without bound, </a:t>
            </a:r>
            <a:br>
              <a:rPr lang="en-US" dirty="0" smtClean="0"/>
            </a:br>
            <a:endParaRPr lang="en-US" dirty="0" smtClean="0">
              <a:solidFill>
                <a:srgbClr val="039F0A"/>
              </a:solidFill>
            </a:endParaRPr>
          </a:p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188192" y="3769056"/>
                <a:ext cx="4191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𝐴𝑠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→∞, 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8192" y="3769056"/>
                <a:ext cx="4191000" cy="64633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Vertical Scroll 13"/>
              <p:cNvSpPr/>
              <p:nvPr/>
            </p:nvSpPr>
            <p:spPr>
              <a:xfrm>
                <a:off x="4648200" y="2190690"/>
                <a:ext cx="4382007" cy="4162455"/>
              </a:xfrm>
              <a:prstGeom prst="verticalScroll">
                <a:avLst>
                  <a:gd name="adj" fmla="val 6802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 w="28575"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lIns="182880" rtlCol="0" anchor="ctr"/>
              <a:lstStyle/>
              <a:p>
                <a:pPr algn="ctr"/>
                <a:r>
                  <a:rPr lang="en-US" b="1" dirty="0" smtClean="0"/>
                  <a:t>To find the global max/min of a continuous function over an </a:t>
                </a:r>
                <a:br>
                  <a:rPr lang="en-US" b="1" dirty="0" smtClean="0"/>
                </a:br>
                <a:r>
                  <a:rPr lang="en-US" b="1" i="1" dirty="0" smtClean="0">
                    <a:solidFill>
                      <a:srgbClr val="FFFF00"/>
                    </a:solidFill>
                  </a:rPr>
                  <a:t>OPEN interval </a:t>
                </a:r>
                <a:r>
                  <a:rPr lang="en-US" b="1" dirty="0" smtClean="0"/>
                  <a:t>or on all real numbers:  </a:t>
                </a:r>
                <a:br>
                  <a:rPr lang="en-US" b="1" dirty="0" smtClean="0"/>
                </a:br>
                <a:endParaRPr lang="en-US" sz="1050" b="1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b="1" dirty="0" smtClean="0"/>
                  <a:t>Find the value of the function at all critical points.</a:t>
                </a:r>
                <a:br>
                  <a:rPr lang="en-US" b="1" dirty="0" smtClean="0"/>
                </a:br>
                <a:endParaRPr lang="en-US" sz="1000" b="1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b="1" dirty="0" smtClean="0">
                    <a:solidFill>
                      <a:srgbClr val="FFFF00"/>
                    </a:solidFill>
                  </a:rPr>
                  <a:t>Look at the function values when x approaches the endpoints of the interval </a:t>
                </a:r>
                <a:r>
                  <a:rPr lang="en-US" b="1" dirty="0">
                    <a:solidFill>
                      <a:schemeClr val="bg1"/>
                    </a:solidFill>
                  </a:rPr>
                  <a:t>(remember that we never reach these points</a:t>
                </a:r>
                <a:r>
                  <a:rPr lang="en-US" b="1" dirty="0" smtClean="0">
                    <a:solidFill>
                      <a:schemeClr val="bg1"/>
                    </a:solidFill>
                  </a:rPr>
                  <a:t>)</a:t>
                </a:r>
                <a:br>
                  <a:rPr lang="en-US" b="1" dirty="0" smtClean="0">
                    <a:solidFill>
                      <a:schemeClr val="bg1"/>
                    </a:solidFill>
                  </a:rPr>
                </a:br>
                <a:endParaRPr lang="en-US" sz="1000" b="1" dirty="0" smtClean="0">
                  <a:solidFill>
                    <a:schemeClr val="bg1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b="1" dirty="0" smtClean="0">
                    <a:solidFill>
                      <a:schemeClr val="bg1"/>
                    </a:solidFill>
                  </a:rPr>
                  <a:t>Look at the </a:t>
                </a:r>
                <a:r>
                  <a:rPr lang="en-US" b="1" dirty="0" smtClean="0">
                    <a:solidFill>
                      <a:srgbClr val="FFFF00"/>
                    </a:solidFill>
                  </a:rPr>
                  <a:t>behavior as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FF00"/>
                        </a:solidFill>
                        <a:latin typeface="Cambria Math"/>
                      </a:rPr>
                      <m:t>𝒙</m:t>
                    </m:r>
                    <m:r>
                      <a:rPr lang="en-US" b="1" i="1" smtClean="0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→±∞</m:t>
                    </m:r>
                  </m:oMath>
                </a14:m>
                <a:r>
                  <a:rPr lang="en-US" b="1" dirty="0" smtClean="0">
                    <a:solidFill>
                      <a:srgbClr val="FFFF00"/>
                    </a:solidFill>
                  </a:rPr>
                  <a:t> </a:t>
                </a:r>
                <a:r>
                  <a:rPr lang="en-US" b="1" dirty="0" smtClean="0">
                    <a:solidFill>
                      <a:schemeClr val="bg1"/>
                    </a:solidFill>
                  </a:rPr>
                  <a:t>as appropriate.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" name="Vertical Scroll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190690"/>
                <a:ext cx="4382007" cy="4162455"/>
              </a:xfrm>
              <a:prstGeom prst="verticalScroll">
                <a:avLst>
                  <a:gd name="adj" fmla="val 6802"/>
                </a:avLst>
              </a:prstGeom>
              <a:blipFill rotWithShape="1">
                <a:blip r:embed="rId12"/>
                <a:stretch>
                  <a:fillRect/>
                </a:stretch>
              </a:blipFill>
              <a:ln w="28575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185676" y="3774744"/>
                <a:ext cx="14079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  <a:ea typeface="Cambria Math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latin typeface="Cambria Math"/>
                          <a:ea typeface="Cambria Math"/>
                        </a:rPr>
                        <m:t>→∞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5676" y="3774744"/>
                <a:ext cx="1407932" cy="369332"/>
              </a:xfrm>
              <a:prstGeom prst="rect">
                <a:avLst/>
              </a:prstGeom>
              <a:blipFill rotWithShape="1">
                <a:blip r:embed="rId1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360255" y="5562600"/>
            <a:ext cx="4233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</a:t>
            </a:r>
            <a:r>
              <a:rPr lang="en-US" b="1" dirty="0">
                <a:solidFill>
                  <a:srgbClr val="FF0000"/>
                </a:solidFill>
              </a:rPr>
              <a:t>global minimum </a:t>
            </a:r>
            <a:r>
              <a:rPr lang="en-US" dirty="0"/>
              <a:t>is still at (8, -396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56312" y="5257032"/>
            <a:ext cx="3919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 there is </a:t>
            </a:r>
            <a:r>
              <a:rPr lang="en-US" b="1" dirty="0">
                <a:solidFill>
                  <a:srgbClr val="039F0A"/>
                </a:solidFill>
              </a:rPr>
              <a:t>no global maximum</a:t>
            </a:r>
            <a:r>
              <a:rPr lang="en-US" dirty="0">
                <a:solidFill>
                  <a:srgbClr val="039F0A"/>
                </a:solidFill>
              </a:rPr>
              <a:t>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74433" y="6076890"/>
                <a:ext cx="3945167" cy="400110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𝟑𝟗𝟔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≤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−9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−48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+12</m:t>
                      </m:r>
                    </m:oMath>
                  </m:oMathPara>
                </a14:m>
                <a:endParaRPr lang="en-US" sz="2000" b="1" dirty="0">
                  <a:solidFill>
                    <a:srgbClr val="039F0A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33" y="6076890"/>
                <a:ext cx="3945167" cy="400110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280856" y="6477000"/>
            <a:ext cx="2580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Lower bound is -396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949054" y="6477000"/>
            <a:ext cx="2080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upper bound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394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9" grpId="0" animBg="1"/>
      <p:bldP spid="10" grpId="0"/>
      <p:bldP spid="11" grpId="0"/>
      <p:bldP spid="12" grpId="0" animBg="1"/>
      <p:bldP spid="13" grpId="0" animBg="1"/>
      <p:bldP spid="15" grpId="0" animBg="1"/>
      <p:bldP spid="16" grpId="0" animBg="1"/>
      <p:bldP spid="8" grpId="0"/>
      <p:bldP spid="14" grpId="0" animBg="1"/>
      <p:bldP spid="17" grpId="0"/>
      <p:bldP spid="18" grpId="0"/>
      <p:bldP spid="19" grpId="0"/>
      <p:bldP spid="20" grpId="0" animBg="1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" y="306943"/>
            <a:ext cx="8332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39F0A"/>
                </a:solidFill>
              </a:rPr>
              <a:t>The existence of </a:t>
            </a:r>
            <a:r>
              <a:rPr lang="en-US" b="1" i="1" dirty="0" smtClean="0">
                <a:solidFill>
                  <a:srgbClr val="039F0A"/>
                </a:solidFill>
              </a:rPr>
              <a:t>Global </a:t>
            </a:r>
            <a:r>
              <a:rPr lang="en-US" b="1" i="1" dirty="0" err="1" smtClean="0">
                <a:solidFill>
                  <a:srgbClr val="039F0A"/>
                </a:solidFill>
              </a:rPr>
              <a:t>Extrema</a:t>
            </a:r>
            <a:r>
              <a:rPr lang="en-US" b="1" i="1" dirty="0" smtClean="0">
                <a:solidFill>
                  <a:srgbClr val="039F0A"/>
                </a:solidFill>
              </a:rPr>
              <a:t> </a:t>
            </a:r>
            <a:r>
              <a:rPr lang="en-US" dirty="0" smtClean="0">
                <a:solidFill>
                  <a:srgbClr val="039F0A"/>
                </a:solidFill>
              </a:rPr>
              <a:t>over a closed interval is guaranteed by the…</a:t>
            </a:r>
            <a:endParaRPr lang="en-US" dirty="0">
              <a:solidFill>
                <a:srgbClr val="039F0A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0" y="753070"/>
            <a:ext cx="8382000" cy="113877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EXTREME VALUE THEOREM (E.V.T.)</a:t>
            </a:r>
            <a:r>
              <a:rPr lang="en-US" sz="2000" dirty="0" smtClean="0">
                <a:solidFill>
                  <a:srgbClr val="0000FF"/>
                </a:solidFill>
              </a:rPr>
              <a:t/>
            </a:r>
            <a:br>
              <a:rPr lang="en-US" sz="2000" dirty="0" smtClean="0">
                <a:solidFill>
                  <a:srgbClr val="0000FF"/>
                </a:solidFill>
              </a:rPr>
            </a:br>
            <a:r>
              <a:rPr lang="en-US" sz="2000" dirty="0" smtClean="0"/>
              <a:t>If f is continuous on the </a:t>
            </a:r>
            <a:r>
              <a:rPr lang="en-US" sz="2000" b="1" i="1" dirty="0" smtClean="0">
                <a:solidFill>
                  <a:srgbClr val="FF0000"/>
                </a:solidFill>
              </a:rPr>
              <a:t>closed</a:t>
            </a:r>
            <a:r>
              <a:rPr lang="en-US" sz="2000" dirty="0" smtClean="0"/>
              <a:t> interval from [</a:t>
            </a:r>
            <a:r>
              <a:rPr lang="en-US" sz="2000" dirty="0" err="1" smtClean="0"/>
              <a:t>a,b</a:t>
            </a:r>
            <a:r>
              <a:rPr lang="en-US" sz="2000" dirty="0" smtClean="0"/>
              <a:t>], then f </a:t>
            </a:r>
            <a:r>
              <a:rPr lang="en-US" sz="2000" b="1" i="1" dirty="0" smtClean="0">
                <a:solidFill>
                  <a:srgbClr val="FF0000"/>
                </a:solidFill>
              </a:rPr>
              <a:t>must</a:t>
            </a:r>
            <a:r>
              <a:rPr lang="en-US" sz="2000" dirty="0" smtClean="0"/>
              <a:t> have a </a:t>
            </a:r>
            <a:br>
              <a:rPr lang="en-US" sz="2000" dirty="0" smtClean="0"/>
            </a:br>
            <a:r>
              <a:rPr lang="en-US" sz="2000" dirty="0" smtClean="0"/>
              <a:t>global maximum and a global minimum on that interval.</a:t>
            </a:r>
            <a:endParaRPr lang="en-US" sz="2000" dirty="0"/>
          </a:p>
        </p:txBody>
      </p:sp>
      <p:sp>
        <p:nvSpPr>
          <p:cNvPr id="2" name="Rounded Rectangular Callout 1"/>
          <p:cNvSpPr/>
          <p:nvPr/>
        </p:nvSpPr>
        <p:spPr>
          <a:xfrm>
            <a:off x="193342" y="2438400"/>
            <a:ext cx="4912058" cy="914400"/>
          </a:xfrm>
          <a:prstGeom prst="wedgeRoundRectCallout">
            <a:avLst>
              <a:gd name="adj1" fmla="val -7344"/>
              <a:gd name="adj2" fmla="val -110479"/>
              <a:gd name="adj3" fmla="val 16667"/>
            </a:avLst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Note:  This is not necessarily true if the interval is open, but </a:t>
            </a:r>
            <a:r>
              <a:rPr lang="en-US" i="1" dirty="0" smtClean="0"/>
              <a:t>if the interval is closed</a:t>
            </a:r>
            <a:r>
              <a:rPr lang="en-US" dirty="0" smtClean="0"/>
              <a:t>, </a:t>
            </a:r>
            <a:r>
              <a:rPr lang="en-US" dirty="0" smtClean="0"/>
              <a:t>then both a maximum and minimum value </a:t>
            </a:r>
            <a:r>
              <a:rPr lang="en-US" dirty="0" smtClean="0"/>
              <a:t>must exist!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119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28600" y="306943"/>
                <a:ext cx="833202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tx1"/>
                    </a:solidFill>
                  </a:rPr>
                  <a:t>Ex. 4</a:t>
                </a:r>
              </a:p>
              <a:p>
                <a:r>
                  <a:rPr lang="en-US" sz="2000" dirty="0" smtClean="0">
                    <a:solidFill>
                      <a:schemeClr val="tx1"/>
                    </a:solidFill>
                  </a:rPr>
                  <a:t>Find the upper and lower bounds for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solidFill>
                          <a:schemeClr val="tx1"/>
                        </a:solidFill>
                        <a:latin typeface="Cambria Math"/>
                      </a:rPr>
                      <m:t>  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𝑦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𝑡</m:t>
                        </m:r>
                      </m:sup>
                    </m:sSup>
                    <m:func>
                      <m:func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</m:d>
                      </m:e>
                    </m:func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, 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tx1"/>
                        </a:solidFill>
                        <a:latin typeface="Cambria Math"/>
                      </a:rPr>
                      <m:t>for</m:t>
                    </m:r>
                    <m:r>
                      <a:rPr lang="en-US" sz="2000" b="0" i="0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≥0</m:t>
                    </m:r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06943"/>
                <a:ext cx="8332020" cy="707886"/>
              </a:xfrm>
              <a:prstGeom prst="rect">
                <a:avLst/>
              </a:prstGeom>
              <a:blipFill rotWithShape="1">
                <a:blip r:embed="rId2"/>
                <a:stretch>
                  <a:fillRect l="-805" t="-3448" b="-155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228600" y="1371600"/>
            <a:ext cx="5844259" cy="3733799"/>
            <a:chOff x="228600" y="1371600"/>
            <a:chExt cx="5844259" cy="3733799"/>
          </a:xfrm>
        </p:grpSpPr>
        <p:grpSp>
          <p:nvGrpSpPr>
            <p:cNvPr id="5" name="Group 4"/>
            <p:cNvGrpSpPr/>
            <p:nvPr/>
          </p:nvGrpSpPr>
          <p:grpSpPr>
            <a:xfrm>
              <a:off x="228600" y="1371600"/>
              <a:ext cx="5844259" cy="3733799"/>
              <a:chOff x="228600" y="1371600"/>
              <a:chExt cx="5844259" cy="3733799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3914" b="12533"/>
              <a:stretch/>
            </p:blipFill>
            <p:spPr bwMode="auto">
              <a:xfrm>
                <a:off x="228600" y="1371600"/>
                <a:ext cx="5844259" cy="37337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cxnSp>
            <p:nvCxnSpPr>
              <p:cNvPr id="4" name="Straight Connector 3"/>
              <p:cNvCxnSpPr/>
              <p:nvPr/>
            </p:nvCxnSpPr>
            <p:spPr>
              <a:xfrm>
                <a:off x="533400" y="1524000"/>
                <a:ext cx="5410200" cy="0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" name="Straight Connector 7"/>
            <p:cNvCxnSpPr/>
            <p:nvPr/>
          </p:nvCxnSpPr>
          <p:spPr>
            <a:xfrm>
              <a:off x="533400" y="5029200"/>
              <a:ext cx="5410200" cy="0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" name="Rounded Rectangular Callout 5"/>
          <p:cNvSpPr/>
          <p:nvPr/>
        </p:nvSpPr>
        <p:spPr>
          <a:xfrm>
            <a:off x="1600200" y="1752600"/>
            <a:ext cx="2209800" cy="609600"/>
          </a:xfrm>
          <a:prstGeom prst="wedgeRoundRectCallout">
            <a:avLst>
              <a:gd name="adj1" fmla="val -97416"/>
              <a:gd name="adj2" fmla="val -89739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Upper bound = 1</a:t>
            </a:r>
            <a:endParaRPr lang="en-US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3232813" y="3921456"/>
            <a:ext cx="3261784" cy="609600"/>
          </a:xfrm>
          <a:prstGeom prst="wedgeRoundRectCallout">
            <a:avLst>
              <a:gd name="adj1" fmla="val -43859"/>
              <a:gd name="adj2" fmla="val -134515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Lower Bound?               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.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876800" y="1657290"/>
                <a:ext cx="25446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𝑡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000" b="0" i="0" smtClean="0">
                          <a:latin typeface="Cambria Math"/>
                        </a:rPr>
                        <m:t>cos</m:t>
                      </m:r>
                      <m:r>
                        <a:rPr lang="en-US" sz="2000" b="0" i="1" smtClean="0">
                          <a:latin typeface="Cambria Math"/>
                        </a:rPr>
                        <m:t>⁡(</m:t>
                      </m:r>
                      <m:r>
                        <a:rPr lang="en-US" sz="2000" b="0" i="1" smtClean="0">
                          <a:latin typeface="Cambria Math"/>
                        </a:rPr>
                        <m:t>𝑡</m:t>
                      </m:r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000" b="0" dirty="0" smtClean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1657290"/>
                <a:ext cx="2544628" cy="400110"/>
              </a:xfrm>
              <a:prstGeom prst="rect">
                <a:avLst/>
              </a:prstGeom>
              <a:blipFill rotWithShape="1">
                <a:blip r:embed="rId4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105400" y="2038290"/>
                <a:ext cx="40576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𝑡</m:t>
                          </m:r>
                        </m:sup>
                      </m:sSup>
                      <m:func>
                        <m:func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</m:e>
                      </m:func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𝑡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(−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</m:e>
                      </m:func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000" b="0" dirty="0" smtClean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038290"/>
                <a:ext cx="4057650" cy="400110"/>
              </a:xfrm>
              <a:prstGeom prst="rect">
                <a:avLst/>
              </a:prstGeom>
              <a:blipFill rotWithShape="1">
                <a:blip r:embed="rId5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791200" y="2419290"/>
                <a:ext cx="2743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𝑡</m:t>
                        </m:r>
                      </m:sup>
                    </m:sSup>
                    <m:r>
                      <a:rPr lang="en-US" sz="2000" b="0" i="1" smtClean="0">
                        <a:latin typeface="Cambria Math"/>
                      </a:rPr>
                      <m:t>(</m:t>
                    </m:r>
                    <m:func>
                      <m:func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𝑡</m:t>
                            </m:r>
                          </m:e>
                        </m:d>
                      </m:e>
                    </m:func>
                    <m:r>
                      <a:rPr lang="en-US" sz="2000" b="0" i="1" smtClean="0">
                        <a:latin typeface="Cambria Math"/>
                      </a:rPr>
                      <m:t>+</m:t>
                    </m:r>
                    <m:func>
                      <m:func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𝑡</m:t>
                            </m:r>
                          </m:e>
                        </m:d>
                      </m:e>
                    </m:func>
                    <m:r>
                      <a:rPr lang="en-US" sz="2000" b="0" i="1" smtClean="0">
                        <a:latin typeface="Cambria Math"/>
                      </a:rPr>
                      <m:t>)</m:t>
                    </m:r>
                  </m:oMath>
                </a14:m>
                <a:endParaRPr lang="en-US" sz="2000" b="0" dirty="0" smtClean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419290"/>
                <a:ext cx="2743200" cy="400110"/>
              </a:xfrm>
              <a:prstGeom prst="rect">
                <a:avLst/>
              </a:prstGeom>
              <a:blipFill rotWithShape="1">
                <a:blip r:embed="rId6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8382000" y="2419290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2000" b="0" dirty="0" smtClean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0" y="2419290"/>
                <a:ext cx="533400" cy="400110"/>
              </a:xfrm>
              <a:prstGeom prst="rect">
                <a:avLst/>
              </a:prstGeom>
              <a:blipFill rotWithShape="1">
                <a:blip r:embed="rId7"/>
                <a:stretch>
                  <a:fillRect r="-79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983104" y="2800290"/>
                <a:ext cx="2743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0" dirty="0" smtClean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sz="2000" b="0" i="1" smtClean="0">
                            <a:latin typeface="Cambria Math"/>
                          </a:rPr>
                          <m:t>𝑡</m:t>
                        </m:r>
                        <m:r>
                          <a:rPr lang="en-US" sz="2000" b="0" i="1" smtClean="0">
                            <a:latin typeface="Cambria Math"/>
                          </a:rPr>
                          <m:t>+</m:t>
                        </m:r>
                        <m:func>
                          <m:func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𝑡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=0</m:t>
                            </m:r>
                          </m:e>
                        </m:func>
                      </m:e>
                    </m:func>
                  </m:oMath>
                </a14:m>
                <a:endParaRPr lang="en-US" sz="2000" b="0" dirty="0" smtClean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3104" y="2800290"/>
                <a:ext cx="2743200" cy="40011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086600" y="3241911"/>
                <a:ext cx="2743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0" dirty="0" smtClean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2000" b="0" i="1" smtClean="0">
                            <a:latin typeface="Cambria Math"/>
                          </a:rPr>
                          <m:t>𝑡</m:t>
                        </m:r>
                        <m:r>
                          <a:rPr lang="en-US" sz="2000" b="0" i="1" smtClean="0">
                            <a:latin typeface="Cambria Math"/>
                          </a:rPr>
                          <m:t>=−</m:t>
                        </m:r>
                        <m:func>
                          <m:func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𝑡</m:t>
                            </m:r>
                          </m:e>
                        </m:func>
                      </m:e>
                    </m:func>
                  </m:oMath>
                </a14:m>
                <a:endParaRPr lang="en-US" sz="2000" b="0" dirty="0" smtClean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3241911"/>
                <a:ext cx="2743200" cy="40011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983104" y="3785546"/>
                <a:ext cx="2743200" cy="554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𝑡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𝑡</m:t>
                            </m:r>
                          </m:e>
                        </m:func>
                      </m:den>
                    </m:f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−</m:t>
                        </m:r>
                        <m:func>
                          <m:func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𝑡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𝑡</m:t>
                            </m:r>
                          </m:e>
                        </m:func>
                      </m:den>
                    </m:f>
                  </m:oMath>
                </a14:m>
                <a:endParaRPr lang="en-US" sz="2000" b="0" dirty="0" smtClean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3104" y="3785546"/>
                <a:ext cx="2743200" cy="5548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086600" y="4400490"/>
                <a:ext cx="2743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0" dirty="0" smtClean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</a:rPr>
                          <m:t>tan</m:t>
                        </m:r>
                      </m:fName>
                      <m:e>
                        <m:r>
                          <a:rPr lang="en-US" sz="2000" b="0" i="1" smtClean="0">
                            <a:latin typeface="Cambria Math"/>
                          </a:rPr>
                          <m:t>𝑡</m:t>
                        </m:r>
                        <m:r>
                          <a:rPr lang="en-US" sz="2000" b="0" i="1" smtClean="0">
                            <a:latin typeface="Cambria Math"/>
                          </a:rPr>
                          <m:t>=−1</m:t>
                        </m:r>
                      </m:e>
                    </m:func>
                  </m:oMath>
                </a14:m>
                <a:endParaRPr lang="en-US" sz="2000" b="0" dirty="0" smtClean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4400490"/>
                <a:ext cx="2743200" cy="40011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/>
          <p:cNvSpPr/>
          <p:nvPr/>
        </p:nvSpPr>
        <p:spPr>
          <a:xfrm>
            <a:off x="547048" y="3411941"/>
            <a:ext cx="5615714" cy="19435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010400" y="4800600"/>
                <a:ext cx="2743200" cy="527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𝑡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3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≈2.356</m:t>
                    </m:r>
                  </m:oMath>
                </a14:m>
                <a:endParaRPr lang="en-US" sz="2000" b="0" dirty="0" smtClean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4800600"/>
                <a:ext cx="2743200" cy="527580"/>
              </a:xfrm>
              <a:prstGeom prst="rect">
                <a:avLst/>
              </a:prstGeom>
              <a:blipFill rotWithShape="1">
                <a:blip r:embed="rId12"/>
                <a:stretch>
                  <a:fillRect b="-1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718554" y="5577165"/>
                <a:ext cx="3654046" cy="5137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𝑦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/>
                              </a:rPr>
                              <m:t>−3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den>
                        </m:f>
                      </m:sup>
                    </m:sSup>
                    <m:func>
                      <m:func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       </m:t>
                            </m:r>
                          </m:e>
                        </m:d>
                      </m:e>
                    </m:func>
                  </m:oMath>
                </a14:m>
                <a:endParaRPr lang="en-US" sz="2000" b="0" dirty="0" smtClean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8554" y="5577165"/>
                <a:ext cx="3654046" cy="51379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874594" y="4829144"/>
                <a:ext cx="5297606" cy="461665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−0.067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≤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𝒆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𝒕</m:t>
                          </m:r>
                        </m:sup>
                      </m:sSup>
                      <m:r>
                        <a:rPr lang="en-US" sz="2400" b="1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𝐜𝐨𝐬</m:t>
                      </m:r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⁡(</m:t>
                      </m:r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𝒕</m:t>
                      </m:r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)</m:t>
                      </m:r>
                      <m:r>
                        <a:rPr lang="en-US" sz="2400" b="0" i="1" smtClean="0">
                          <a:latin typeface="Cambria Math"/>
                        </a:rPr>
                        <m:t>≤1</m:t>
                      </m:r>
                    </m:oMath>
                  </m:oMathPara>
                </a14:m>
                <a:endParaRPr lang="en-US" sz="2400" b="0" dirty="0" smtClean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594" y="4829144"/>
                <a:ext cx="5297606" cy="461665"/>
              </a:xfrm>
              <a:prstGeom prst="rect">
                <a:avLst/>
              </a:prstGeom>
              <a:blipFill rotWithShape="1">
                <a:blip r:embed="rId14"/>
                <a:stretch>
                  <a:fillRect b="-14815"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533400" y="1524000"/>
            <a:ext cx="5526206" cy="1860645"/>
          </a:xfrm>
          <a:prstGeom prst="rect">
            <a:avLst/>
          </a:prstGeom>
          <a:solidFill>
            <a:srgbClr val="33CC33">
              <a:alpha val="16863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195248" y="4049314"/>
            <a:ext cx="1312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Find it!</a:t>
            </a:r>
            <a:endParaRPr lang="en-US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ounded Rectangular Callout 22"/>
              <p:cNvSpPr/>
              <p:nvPr/>
            </p:nvSpPr>
            <p:spPr>
              <a:xfrm>
                <a:off x="3228864" y="3915532"/>
                <a:ext cx="3261784" cy="609600"/>
              </a:xfrm>
              <a:prstGeom prst="wedgeRoundRectCallout">
                <a:avLst>
                  <a:gd name="adj1" fmla="val -43859"/>
                  <a:gd name="adj2" fmla="val -134515"/>
                  <a:gd name="adj3" fmla="val 16667"/>
                </a:avLst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Lower Bound =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−0.067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3" name="Rounded Rectangular Callout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8864" y="3915532"/>
                <a:ext cx="3261784" cy="609600"/>
              </a:xfrm>
              <a:prstGeom prst="wedgeRoundRectCallout">
                <a:avLst>
                  <a:gd name="adj1" fmla="val -43859"/>
                  <a:gd name="adj2" fmla="val -134515"/>
                  <a:gd name="adj3" fmla="val 16667"/>
                </a:avLst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7259171" y="5590813"/>
                <a:ext cx="518219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3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9171" y="5590813"/>
                <a:ext cx="518219" cy="610936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7767812" y="5726668"/>
                <a:ext cx="121700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  <a:ea typeface="Cambria Math"/>
                        </a:rPr>
                        <m:t>≈−0.067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7812" y="5726668"/>
                <a:ext cx="1217000" cy="36933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Double Wave 1"/>
          <p:cNvSpPr/>
          <p:nvPr/>
        </p:nvSpPr>
        <p:spPr>
          <a:xfrm>
            <a:off x="7518280" y="142020"/>
            <a:ext cx="1493972" cy="1088887"/>
          </a:xfrm>
          <a:prstGeom prst="doubleWav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Explore damping factors in general on </a:t>
            </a:r>
            <a:r>
              <a:rPr lang="en-US" sz="1200" b="1" dirty="0" err="1"/>
              <a:t>G</a:t>
            </a:r>
            <a:r>
              <a:rPr lang="en-US" sz="1200" b="1" dirty="0" err="1" smtClean="0"/>
              <a:t>eogebra</a:t>
            </a:r>
            <a:r>
              <a:rPr lang="en-US" sz="1200" b="1" dirty="0" smtClean="0"/>
              <a:t> if time allows!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15462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6" grpId="0" animBg="1"/>
      <p:bldP spid="22" grpId="0"/>
      <p:bldP spid="22" grpId="1"/>
      <p:bldP spid="24" grpId="0"/>
      <p:bldP spid="24" grpId="1"/>
      <p:bldP spid="25" grpId="0" animBg="1"/>
      <p:bldP spid="3" grpId="0" animBg="1"/>
      <p:bldP spid="10" grpId="0"/>
      <p:bldP spid="23" grpId="0" animBg="1"/>
      <p:bldP spid="16" grpId="0"/>
      <p:bldP spid="16" grpId="1"/>
      <p:bldP spid="17" grpId="0"/>
      <p:bldP spid="17" grpId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0"/>
            <a:ext cx="7239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Review of Concepts</a:t>
            </a:r>
            <a:endParaRPr lang="en-US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769441"/>
            <a:ext cx="88392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How do we find the “critical points” of a function?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How do we determine whether a critical point is a max, a min, or neither? (2 ways)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How do we find inflection points?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What does it mean to “optimize” a quantity?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How do we use calculus to do this?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What does the E.V.T. claim?  Be careful to note the hypotheses that must be satisfied in order to draw this conclusion.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The E.V.T. does not apply to open intervals.  How do we find the global </a:t>
            </a:r>
            <a:r>
              <a:rPr lang="en-US" dirty="0" err="1" smtClean="0"/>
              <a:t>extrema</a:t>
            </a:r>
            <a:r>
              <a:rPr lang="en-US" dirty="0" smtClean="0"/>
              <a:t> if an interval has an open endpoint or is unbounded?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67600" y="363379"/>
            <a:ext cx="16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accent1">
                    <a:lumMod val="75000"/>
                  </a:schemeClr>
                </a:solidFill>
              </a:rPr>
              <a:t>(pop quiz for day after)</a:t>
            </a:r>
            <a:endParaRPr lang="en-US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09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0"/>
            <a:ext cx="7239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Review of Concepts</a:t>
            </a:r>
            <a:endParaRPr lang="en-US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769441"/>
            <a:ext cx="8991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How do we find the “critical points” of a function?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Find where the derivative is zero or undefined.</a:t>
            </a:r>
          </a:p>
          <a:p>
            <a:endParaRPr lang="en-US" dirty="0" smtClean="0"/>
          </a:p>
          <a:p>
            <a:pPr marL="342900" indent="-342900">
              <a:buFont typeface="+mj-lt"/>
              <a:buAutoNum type="arabicPeriod" startAt="2"/>
            </a:pPr>
            <a:r>
              <a:rPr lang="en-US" dirty="0" smtClean="0"/>
              <a:t>How do we determine whether a critical point is a max, a min, or neither? (2 ways)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First Deriv. Test for Local </a:t>
            </a:r>
            <a:r>
              <a:rPr lang="en-US" b="1" dirty="0" err="1" smtClean="0">
                <a:solidFill>
                  <a:srgbClr val="FF0000"/>
                </a:solidFill>
              </a:rPr>
              <a:t>Extrema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   (set up test intervals for the </a:t>
            </a:r>
            <a:r>
              <a:rPr lang="en-US" b="1" dirty="0" err="1" smtClean="0">
                <a:solidFill>
                  <a:srgbClr val="FF0000"/>
                </a:solidFill>
              </a:rPr>
              <a:t>deriv</a:t>
            </a:r>
            <a:r>
              <a:rPr lang="en-US" b="1" dirty="0" smtClean="0">
                <a:solidFill>
                  <a:srgbClr val="FF0000"/>
                </a:solidFill>
              </a:rPr>
              <a:t> and look for sign changes)</a:t>
            </a:r>
          </a:p>
          <a:p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Second </a:t>
            </a:r>
            <a:r>
              <a:rPr lang="en-US" b="1" dirty="0" err="1" smtClean="0">
                <a:solidFill>
                  <a:srgbClr val="FF0000"/>
                </a:solidFill>
              </a:rPr>
              <a:t>Deriv</a:t>
            </a:r>
            <a:r>
              <a:rPr lang="en-US" b="1" dirty="0" smtClean="0">
                <a:solidFill>
                  <a:srgbClr val="FF0000"/>
                </a:solidFill>
              </a:rPr>
              <a:t> Test </a:t>
            </a:r>
          </a:p>
          <a:p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   (plug critical points into the second deriv. If +, then CU, therefore a minim.)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 startAt="3"/>
            </a:pPr>
            <a:r>
              <a:rPr lang="en-US" dirty="0" smtClean="0"/>
              <a:t>How do we find inflection points?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	Find when second derivative is zero or </a:t>
            </a:r>
            <a:r>
              <a:rPr lang="en-US" b="1" dirty="0" err="1" smtClean="0">
                <a:solidFill>
                  <a:srgbClr val="FF0000"/>
                </a:solidFill>
              </a:rPr>
              <a:t>undef</a:t>
            </a:r>
            <a:r>
              <a:rPr lang="en-US" b="1" dirty="0" smtClean="0">
                <a:solidFill>
                  <a:srgbClr val="FF0000"/>
                </a:solidFill>
              </a:rPr>
              <a:t>. Then set up test intervals and  	look for a sign change.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342900" indent="-342900">
              <a:buAutoNum type="arabicPeriod" startAt="3"/>
            </a:pPr>
            <a:r>
              <a:rPr lang="en-US" dirty="0" smtClean="0"/>
              <a:t>What does it mean to “optimize” a quantity?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To find the best value.  Usually a global max or min.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342900" indent="-342900">
              <a:buAutoNum type="arabicPeriod" startAt="3"/>
            </a:pPr>
            <a:r>
              <a:rPr lang="en-US" dirty="0" smtClean="0"/>
              <a:t>How do we use calculus to do this?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	We look at the behavior at critical and endpoints. These are called “candidates.”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467600" y="363379"/>
            <a:ext cx="16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accent1">
                    <a:lumMod val="75000"/>
                  </a:schemeClr>
                </a:solidFill>
              </a:rPr>
              <a:t>(pop quiz for day after)</a:t>
            </a:r>
            <a:endParaRPr lang="en-US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872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0"/>
            <a:ext cx="7239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Review of Concepts</a:t>
            </a:r>
            <a:endParaRPr lang="en-US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769441"/>
            <a:ext cx="8686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6"/>
            </a:pPr>
            <a:r>
              <a:rPr lang="en-US" dirty="0" smtClean="0"/>
              <a:t>What does the E.V.T. claim?  Be careful to note the hypotheses that must be satisfied in order to draw this conclusion.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IF a function is </a:t>
            </a:r>
            <a:r>
              <a:rPr lang="en-US" b="1" u="sng" dirty="0" smtClean="0">
                <a:solidFill>
                  <a:srgbClr val="FF0000"/>
                </a:solidFill>
              </a:rPr>
              <a:t>continuous</a:t>
            </a:r>
            <a:r>
              <a:rPr lang="en-US" b="1" dirty="0" smtClean="0">
                <a:solidFill>
                  <a:srgbClr val="FF0000"/>
                </a:solidFill>
              </a:rPr>
              <a:t> over a </a:t>
            </a:r>
            <a:r>
              <a:rPr lang="en-US" b="1" u="sng" dirty="0" smtClean="0">
                <a:solidFill>
                  <a:srgbClr val="FF0000"/>
                </a:solidFill>
              </a:rPr>
              <a:t>closed</a:t>
            </a:r>
            <a:r>
              <a:rPr lang="en-US" b="1" dirty="0" smtClean="0">
                <a:solidFill>
                  <a:srgbClr val="FF0000"/>
                </a:solidFill>
              </a:rPr>
              <a:t> interval…</a:t>
            </a:r>
          </a:p>
          <a:p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THEN a global min and a global max </a:t>
            </a:r>
            <a:r>
              <a:rPr lang="en-US" b="1" i="1" dirty="0" smtClean="0">
                <a:solidFill>
                  <a:srgbClr val="FF0000"/>
                </a:solidFill>
              </a:rPr>
              <a:t>must </a:t>
            </a:r>
            <a:r>
              <a:rPr lang="en-US" b="1" dirty="0" smtClean="0">
                <a:solidFill>
                  <a:srgbClr val="FF0000"/>
                </a:solidFill>
              </a:rPr>
              <a:t>exist within that interval.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The Extreme Value Theorem guarantees the existence of Extreme Values! </a:t>
            </a:r>
          </a:p>
          <a:p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   (on a closed interval)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+mj-lt"/>
              <a:buAutoNum type="arabicPeriod" startAt="7"/>
            </a:pPr>
            <a:r>
              <a:rPr lang="en-US" dirty="0" smtClean="0"/>
              <a:t>The E.V.T. does not apply to open intervals.  How do we find the global </a:t>
            </a:r>
            <a:r>
              <a:rPr lang="en-US" dirty="0" err="1" smtClean="0"/>
              <a:t>extrema</a:t>
            </a:r>
            <a:r>
              <a:rPr lang="en-US" dirty="0" smtClean="0"/>
              <a:t> if an interval has an open endpoint or is unbounded?</a:t>
            </a:r>
          </a:p>
          <a:p>
            <a:r>
              <a:rPr lang="en-US" dirty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We explore behavior at critical points and included endpoints as before 	and also consider the end behavior as we approach the open endpoint or 	infinity as appropriate.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67600" y="363379"/>
            <a:ext cx="16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accent1">
                    <a:lumMod val="75000"/>
                  </a:schemeClr>
                </a:solidFill>
              </a:rPr>
              <a:t>(pop quiz for day after)</a:t>
            </a:r>
            <a:endParaRPr lang="en-US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378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62" y="900112"/>
            <a:ext cx="8067675" cy="5057775"/>
          </a:xfrm>
          <a:prstGeom prst="rect">
            <a:avLst/>
          </a:prstGeom>
        </p:spPr>
      </p:pic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7665519" y="5661026"/>
            <a:ext cx="595313" cy="641350"/>
            <a:chOff x="4088" y="3346"/>
            <a:chExt cx="375" cy="404"/>
          </a:xfrm>
        </p:grpSpPr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4088" y="3360"/>
              <a:ext cx="375" cy="356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Text Box 10"/>
            <p:cNvSpPr txBox="1">
              <a:spLocks noChangeArrowheads="1"/>
            </p:cNvSpPr>
            <p:nvPr/>
          </p:nvSpPr>
          <p:spPr bwMode="auto">
            <a:xfrm>
              <a:off x="4131" y="3346"/>
              <a:ext cx="32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600" dirty="0" smtClean="0">
                  <a:latin typeface="Aharoni" panose="02010803020104030203" pitchFamily="2" charset="-79"/>
                  <a:cs typeface="Aharoni" panose="02010803020104030203" pitchFamily="2" charset="-79"/>
                </a:rPr>
                <a:t>E</a:t>
              </a:r>
              <a:endParaRPr lang="en-US" altLang="en-US" sz="3600" dirty="0"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</p:grp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7428981" y="5629275"/>
            <a:ext cx="1127125" cy="673101"/>
            <a:chOff x="4944" y="3744"/>
            <a:chExt cx="662" cy="376"/>
          </a:xfrm>
        </p:grpSpPr>
        <p:sp>
          <p:nvSpPr>
            <p:cNvPr id="7" name="AutoShape 12" descr="Papyrus"/>
            <p:cNvSpPr>
              <a:spLocks noChangeArrowheads="1"/>
            </p:cNvSpPr>
            <p:nvPr/>
          </p:nvSpPr>
          <p:spPr bwMode="auto">
            <a:xfrm>
              <a:off x="4944" y="3744"/>
              <a:ext cx="662" cy="376"/>
            </a:xfrm>
            <a:prstGeom prst="verticalScroll">
              <a:avLst>
                <a:gd name="adj" fmla="val 12500"/>
              </a:avLst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Text Box 13"/>
            <p:cNvSpPr txBox="1">
              <a:spLocks noChangeArrowheads="1"/>
            </p:cNvSpPr>
            <p:nvPr/>
          </p:nvSpPr>
          <p:spPr bwMode="auto">
            <a:xfrm>
              <a:off x="5018" y="3860"/>
              <a:ext cx="528" cy="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100" dirty="0">
                  <a:solidFill>
                    <a:srgbClr val="4A0000"/>
                  </a:solidFill>
                  <a:latin typeface="Copperplate Gothic Bold" panose="020E0705020206020404" pitchFamily="34" charset="0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82935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81481E-6 L 0.00087 -0.110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5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7005</TotalTime>
  <Words>412</Words>
  <Application>Microsoft Office PowerPoint</Application>
  <PresentationFormat>On-screen Show (4:3)</PresentationFormat>
  <Paragraphs>103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ＭＳ Ｐゴシック</vt:lpstr>
      <vt:lpstr>Abadi MT Condensed Extra Bold</vt:lpstr>
      <vt:lpstr>Aharoni</vt:lpstr>
      <vt:lpstr>Arial</vt:lpstr>
      <vt:lpstr>Calibri</vt:lpstr>
      <vt:lpstr>Cambria Math</vt:lpstr>
      <vt:lpstr>Copperplate Gothic Bold</vt:lpstr>
      <vt:lpstr>Tahoma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Quincy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Using The Derivative  4.1 Using First and Second Derivatives</dc:title>
  <dc:creator>Evelyn Ryan</dc:creator>
  <cp:lastModifiedBy>MICHAEL GENDRON</cp:lastModifiedBy>
  <cp:revision>78</cp:revision>
  <cp:lastPrinted>2016-01-08T13:59:09Z</cp:lastPrinted>
  <dcterms:created xsi:type="dcterms:W3CDTF">2010-03-11T15:27:32Z</dcterms:created>
  <dcterms:modified xsi:type="dcterms:W3CDTF">2018-12-13T14:26:36Z</dcterms:modified>
</cp:coreProperties>
</file>