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7"/>
  </p:notesMasterIdLst>
  <p:handoutMasterIdLst>
    <p:handoutMasterId r:id="rId8"/>
  </p:handoutMasterIdLst>
  <p:sldIdLst>
    <p:sldId id="260" r:id="rId3"/>
    <p:sldId id="268" r:id="rId4"/>
    <p:sldId id="261" r:id="rId5"/>
    <p:sldId id="269" r:id="rId6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FFFF99"/>
    <a:srgbClr val="0000CC"/>
    <a:srgbClr val="9900CC"/>
    <a:srgbClr val="FF6600"/>
    <a:srgbClr val="CC3399"/>
    <a:srgbClr val="FF3399"/>
    <a:srgbClr val="FFFFCC"/>
    <a:srgbClr val="D1F39F"/>
    <a:srgbClr val="E8E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>
        <p:scale>
          <a:sx n="90" d="100"/>
          <a:sy n="90" d="100"/>
        </p:scale>
        <p:origin x="-60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208" y="-84"/>
      </p:cViewPr>
      <p:guideLst>
        <p:guide orient="horz" pos="283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472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1537" y="463550"/>
            <a:ext cx="5334000" cy="400049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2487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463550"/>
            <a:ext cx="5334000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09114" y="0"/>
            <a:ext cx="3066733" cy="45021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463550"/>
            <a:ext cx="5334000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09114" y="0"/>
            <a:ext cx="3066733" cy="45021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2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9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9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2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0C4D-ACB0-4DFE-95D3-C160D681E97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499897" y="3187987"/>
            <a:ext cx="4651485" cy="3289013"/>
          </a:xfrm>
          <a:prstGeom prst="horizontalScroll">
            <a:avLst>
              <a:gd name="adj" fmla="val 6933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4536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Lesson: ____</a:t>
            </a:r>
          </a:p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Section: 3.3</a:t>
            </a:r>
          </a:p>
        </p:txBody>
      </p:sp>
      <p:sp>
        <p:nvSpPr>
          <p:cNvPr id="8" name="Rectangle 7"/>
          <p:cNvSpPr/>
          <p:nvPr/>
        </p:nvSpPr>
        <p:spPr>
          <a:xfrm>
            <a:off x="2651233" y="502813"/>
            <a:ext cx="5791201" cy="487787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FFFF99"/>
            </a:outerShdw>
          </a:effectLst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Product &amp; Quotient Rules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671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635"/>
                </a:solidFill>
                <a:latin typeface="Arial Rounded MT Bold" panose="020F0704030504030204" pitchFamily="34" charset="0"/>
                <a:sym typeface="Mathematica1"/>
              </a:rPr>
              <a:t>Intro to  Notation</a:t>
            </a:r>
            <a:r>
              <a:rPr lang="en-US" sz="2400" dirty="0">
                <a:solidFill>
                  <a:srgbClr val="007635"/>
                </a:solidFill>
                <a:latin typeface="Arial Rounded MT Bold" panose="020F0704030504030204" pitchFamily="34" charset="0"/>
                <a:sym typeface="Mathematica1"/>
              </a:rPr>
              <a:t>: </a:t>
            </a:r>
            <a:r>
              <a:rPr lang="en-US" sz="2400" dirty="0" smtClean="0">
                <a:solidFill>
                  <a:srgbClr val="007635"/>
                </a:solidFill>
                <a:latin typeface="Arial Rounded MT Bold" panose="020F0704030504030204" pitchFamily="34" charset="0"/>
                <a:sym typeface="Mathematica1"/>
              </a:rPr>
              <a:t>f is a small change in the value of f. </a:t>
            </a:r>
            <a:endParaRPr lang="en-US" sz="2400" dirty="0">
              <a:solidFill>
                <a:srgbClr val="00763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" y="1135797"/>
            <a:ext cx="8343900" cy="84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2863" y="1944082"/>
                <a:ext cx="3767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63" y="1944082"/>
                <a:ext cx="37673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4965481" y="1724000"/>
            <a:ext cx="3949919" cy="911468"/>
            <a:chOff x="2282715" y="2286000"/>
            <a:chExt cx="3949919" cy="911468"/>
          </a:xfrm>
        </p:grpSpPr>
        <p:sp>
          <p:nvSpPr>
            <p:cNvPr id="9" name="TextBox 8"/>
            <p:cNvSpPr txBox="1"/>
            <p:nvPr/>
          </p:nvSpPr>
          <p:spPr>
            <a:xfrm>
              <a:off x="2282715" y="2590800"/>
              <a:ext cx="11016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7635"/>
                  </a:solidFill>
                  <a:latin typeface="Arial Rounded MT Bold" panose="020F0704030504030204" pitchFamily="34" charset="0"/>
                  <a:sym typeface="Mathematica1"/>
                </a:rPr>
                <a:t>so</a:t>
              </a:r>
              <a:endParaRPr lang="en-US" sz="2400" dirty="0">
                <a:solidFill>
                  <a:srgbClr val="007635"/>
                </a:solidFill>
                <a:latin typeface="Arial Rounded MT Bold" panose="020F07040305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514600" y="2286000"/>
                  <a:ext cx="3718034" cy="9114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00" y="2286000"/>
                  <a:ext cx="3718034" cy="91146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-716017" y="4088118"/>
                <a:ext cx="67660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𝑓𝑔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𝑓𝑔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6017" y="4088118"/>
                <a:ext cx="676603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597777" y="5233225"/>
                <a:ext cx="6766034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𝑢𝑣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𝑢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7777" y="5233225"/>
                <a:ext cx="6766034" cy="9389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113563" y="4732141"/>
            <a:ext cx="110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635"/>
                </a:solidFill>
                <a:latin typeface="Arial Rounded MT Bold" panose="020F0704030504030204" pitchFamily="34" charset="0"/>
                <a:sym typeface="Mathematica1"/>
              </a:rPr>
              <a:t>or</a:t>
            </a:r>
            <a:endParaRPr lang="en-US" sz="2400" dirty="0">
              <a:solidFill>
                <a:srgbClr val="00763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524000" y="2838519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Mathematica1"/>
              </a:rPr>
              <a:t>The Product Rule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48123" y="2895600"/>
                <a:ext cx="2789511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Ex.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123" y="2895600"/>
                <a:ext cx="2789511" cy="624273"/>
              </a:xfrm>
              <a:prstGeom prst="rect">
                <a:avLst/>
              </a:prstGeom>
              <a:blipFill rotWithShape="1">
                <a:blip r:embed="rId7"/>
                <a:stretch>
                  <a:fillRect l="-3275" b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22174" y="4871444"/>
                <a:ext cx="3810000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Ex.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+5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174" y="4871444"/>
                <a:ext cx="3810000" cy="624273"/>
              </a:xfrm>
              <a:prstGeom prst="rect">
                <a:avLst/>
              </a:prstGeom>
              <a:blipFill rotWithShape="1">
                <a:blip r:embed="rId8"/>
                <a:stretch>
                  <a:fillRect l="-2400"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81000" y="2714298"/>
            <a:ext cx="8343900" cy="84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5800" y="3392269"/>
            <a:ext cx="4279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If u = f(x) and v = g(x) </a:t>
            </a:r>
          </a:p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are differentiable, then</a:t>
            </a:r>
            <a:endParaRPr lang="en-US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4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3" grpId="0"/>
      <p:bldP spid="4" grpId="0"/>
      <p:bldP spid="12" grpId="0"/>
      <p:bldP spid="13" grpId="0"/>
      <p:bldP spid="15" grpId="0"/>
      <p:bldP spid="17" grpId="0"/>
      <p:bldP spid="18" grpId="0"/>
      <p:bldP spid="20" grpId="0"/>
      <p:bldP spid="21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92" y="2819400"/>
            <a:ext cx="1316736" cy="914400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>
            <a:off x="5562600" y="2667000"/>
            <a:ext cx="1600200" cy="927292"/>
          </a:xfrm>
          <a:prstGeom prst="wedgeEllipseCallout">
            <a:avLst>
              <a:gd name="adj1" fmla="val 65867"/>
              <a:gd name="adj2" fmla="val 2169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618137" y="872180"/>
            <a:ext cx="7916263" cy="1747522"/>
          </a:xfrm>
          <a:prstGeom prst="horizontalScroll">
            <a:avLst>
              <a:gd name="adj" fmla="val 6933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5583" y="1262468"/>
                <a:ext cx="3383017" cy="11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𝑓𝑔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83" y="1262468"/>
                <a:ext cx="3383017" cy="11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38600" y="1066800"/>
                <a:ext cx="4646228" cy="1195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𝑢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066800"/>
                <a:ext cx="4646228" cy="11950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610302" y="1524000"/>
            <a:ext cx="110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635"/>
                </a:solidFill>
                <a:latin typeface="Arial Rounded MT Bold" panose="020F0704030504030204" pitchFamily="34" charset="0"/>
                <a:sym typeface="Mathematica1"/>
              </a:rPr>
              <a:t>or</a:t>
            </a:r>
            <a:endParaRPr lang="en-US" sz="2400" dirty="0">
              <a:solidFill>
                <a:srgbClr val="00763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405760" y="381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Mathematica1"/>
              </a:rPr>
              <a:t>The Quotient Rule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" y="2654108"/>
                <a:ext cx="2789511" cy="774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Ex.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54108"/>
                <a:ext cx="2789511" cy="774892"/>
              </a:xfrm>
              <a:prstGeom prst="rect">
                <a:avLst/>
              </a:prstGeom>
              <a:blipFill rotWithShape="1">
                <a:blip r:embed="rId6"/>
                <a:stretch>
                  <a:fillRect l="-3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ular Callout 13"/>
          <p:cNvSpPr/>
          <p:nvPr/>
        </p:nvSpPr>
        <p:spPr>
          <a:xfrm>
            <a:off x="5257800" y="4572000"/>
            <a:ext cx="3427028" cy="1858422"/>
          </a:xfrm>
          <a:prstGeom prst="wedgeRoundRectCallout">
            <a:avLst>
              <a:gd name="adj1" fmla="val 30984"/>
              <a:gd name="adj2" fmla="val -99988"/>
              <a:gd name="adj3" fmla="val 16667"/>
            </a:avLst>
          </a:pr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Ask yourself </a:t>
            </a:r>
          </a:p>
          <a:p>
            <a:pPr algn="ctr"/>
            <a:r>
              <a:rPr lang="en-US" dirty="0" smtClean="0"/>
              <a:t>“is this a quotient?”  </a:t>
            </a:r>
          </a:p>
          <a:p>
            <a:pPr algn="ctr"/>
            <a:r>
              <a:rPr lang="en-US" dirty="0" smtClean="0"/>
              <a:t>“Is this a power?”</a:t>
            </a:r>
          </a:p>
          <a:p>
            <a:pPr algn="ctr"/>
            <a:r>
              <a:rPr lang="en-US" dirty="0" smtClean="0"/>
              <a:t>“Is this a product?”</a:t>
            </a:r>
          </a:p>
          <a:p>
            <a:pPr algn="ctr"/>
            <a:r>
              <a:rPr lang="en-US" dirty="0" smtClean="0"/>
              <a:t>“Is this an exponential?”</a:t>
            </a:r>
          </a:p>
          <a:p>
            <a:pPr algn="ctr"/>
            <a:r>
              <a:rPr lang="en-US" dirty="0" smtClean="0"/>
              <a:t>“Is it in </a:t>
            </a:r>
            <a:r>
              <a:rPr lang="en-US" i="1" dirty="0" smtClean="0"/>
              <a:t>scoring position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00" y="282714"/>
            <a:ext cx="372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If u = f(x) and v = g(x) </a:t>
            </a:r>
          </a:p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are differentiable, then</a:t>
            </a:r>
            <a:endParaRPr lang="en-US" sz="2000" i="1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9012" y="2795561"/>
            <a:ext cx="121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Derivation from product rule on p.123</a:t>
            </a:r>
            <a:endParaRPr lang="en-US" sz="1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953000" y="3657600"/>
            <a:ext cx="2264321" cy="728314"/>
            <a:chOff x="4953000" y="3657600"/>
            <a:chExt cx="2264321" cy="728314"/>
          </a:xfrm>
        </p:grpSpPr>
        <p:sp>
          <p:nvSpPr>
            <p:cNvPr id="23" name="Oval Callout 22"/>
            <p:cNvSpPr/>
            <p:nvPr/>
          </p:nvSpPr>
          <p:spPr>
            <a:xfrm>
              <a:off x="4953000" y="3657600"/>
              <a:ext cx="2264321" cy="728314"/>
            </a:xfrm>
            <a:prstGeom prst="wedgeEllipseCallout">
              <a:avLst>
                <a:gd name="adj1" fmla="val 63081"/>
                <a:gd name="adj2" fmla="val -51902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29200" y="3786161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Stay neat &amp; organized!  </a:t>
              </a:r>
            </a:p>
            <a:p>
              <a:pPr algn="ctr"/>
              <a:r>
                <a:rPr lang="en-US" sz="1200" dirty="0" smtClean="0"/>
                <a:t>Use ( ) and [ ] to help.</a:t>
              </a:r>
              <a:endParaRPr lang="en-US" sz="1200" dirty="0"/>
            </a:p>
          </p:txBody>
        </p:sp>
      </p:grpSp>
      <p:sp>
        <p:nvSpPr>
          <p:cNvPr id="20" name="Rounded Rectangular Callout 19"/>
          <p:cNvSpPr/>
          <p:nvPr/>
        </p:nvSpPr>
        <p:spPr>
          <a:xfrm>
            <a:off x="1066800" y="3629897"/>
            <a:ext cx="3738069" cy="942103"/>
          </a:xfrm>
          <a:prstGeom prst="wedgeRoundRectCallout">
            <a:avLst>
              <a:gd name="adj1" fmla="val 118350"/>
              <a:gd name="adj2" fmla="val -69853"/>
              <a:gd name="adj3" fmla="val 16667"/>
            </a:avLst>
          </a:pr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Andy" pitchFamily="66" charset="0"/>
              </a:rPr>
              <a:t>“</a:t>
            </a:r>
            <a:r>
              <a:rPr lang="en-US" sz="2400" i="1" dirty="0" err="1" smtClean="0">
                <a:latin typeface="Andy" pitchFamily="66" charset="0"/>
              </a:rPr>
              <a:t>DHigh</a:t>
            </a:r>
            <a:r>
              <a:rPr lang="en-US" sz="2400" i="1" dirty="0" smtClean="0">
                <a:latin typeface="Andy" pitchFamily="66" charset="0"/>
              </a:rPr>
              <a:t> Low </a:t>
            </a:r>
            <a:r>
              <a:rPr lang="en-US" sz="2400" dirty="0" smtClean="0">
                <a:latin typeface="Andy" pitchFamily="66" charset="0"/>
              </a:rPr>
              <a:t>minus</a:t>
            </a:r>
            <a:r>
              <a:rPr lang="en-US" sz="2400" i="1" dirty="0" smtClean="0">
                <a:latin typeface="Andy" pitchFamily="66" charset="0"/>
              </a:rPr>
              <a:t> High </a:t>
            </a:r>
            <a:r>
              <a:rPr lang="en-US" sz="2400" i="1" dirty="0" err="1">
                <a:latin typeface="Andy" pitchFamily="66" charset="0"/>
              </a:rPr>
              <a:t>D</a:t>
            </a:r>
            <a:r>
              <a:rPr lang="en-US" sz="2400" i="1" dirty="0" err="1" smtClean="0">
                <a:latin typeface="Andy" pitchFamily="66" charset="0"/>
              </a:rPr>
              <a:t>Low</a:t>
            </a:r>
            <a:r>
              <a:rPr lang="en-US" sz="2400" i="1" dirty="0" smtClean="0">
                <a:latin typeface="Andy" pitchFamily="66" charset="0"/>
              </a:rPr>
              <a:t> </a:t>
            </a:r>
            <a:br>
              <a:rPr lang="en-US" sz="2400" i="1" dirty="0" smtClean="0">
                <a:latin typeface="Andy" pitchFamily="66" charset="0"/>
              </a:rPr>
            </a:br>
            <a:r>
              <a:rPr lang="en-US" sz="2400" dirty="0" smtClean="0">
                <a:latin typeface="Andy" pitchFamily="66" charset="0"/>
              </a:rPr>
              <a:t>over</a:t>
            </a:r>
            <a:r>
              <a:rPr lang="en-US" sz="2400" i="1" dirty="0" smtClean="0">
                <a:latin typeface="Andy" pitchFamily="66" charset="0"/>
              </a:rPr>
              <a:t> Low squared”</a:t>
            </a:r>
            <a:endParaRPr lang="en-US" sz="2400" dirty="0">
              <a:latin typeface="And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/>
      <p:bldP spid="13" grpId="0"/>
      <p:bldP spid="15" grpId="0"/>
      <p:bldP spid="17" grpId="0"/>
      <p:bldP spid="18" grpId="0"/>
      <p:bldP spid="14" grpId="0" animBg="1"/>
      <p:bldP spid="22" grpId="0"/>
      <p:bldP spid="16" grpId="0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eff\Downloads\20131107_1334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080" t="18009" r="15852" b="21991"/>
          <a:stretch/>
        </p:blipFill>
        <p:spPr bwMode="auto">
          <a:xfrm>
            <a:off x="304800" y="357352"/>
            <a:ext cx="6209559" cy="337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10" y="13138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635"/>
                </a:solidFill>
              </a:rPr>
              <a:t>Derivation of the Product Rule (p. 121)</a:t>
            </a:r>
            <a:endParaRPr lang="en-US" sz="1600" dirty="0">
              <a:solidFill>
                <a:srgbClr val="0076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23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an ex. Like the book problems with graphs of 2 functions and q’s about the </a:t>
            </a:r>
            <a:r>
              <a:rPr lang="en-US" dirty="0" err="1" smtClean="0"/>
              <a:t>deriv</a:t>
            </a:r>
            <a:r>
              <a:rPr lang="en-US" dirty="0" smtClean="0"/>
              <a:t> of the product or quotient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3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11522</TotalTime>
  <Words>312</Words>
  <Application>Microsoft Office PowerPoint</Application>
  <PresentationFormat>On-screen Show (4:3)</PresentationFormat>
  <Paragraphs>34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Aspect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MICHAEL GENDRON</cp:lastModifiedBy>
  <cp:revision>75</cp:revision>
  <cp:lastPrinted>2013-11-07T21:37:37Z</cp:lastPrinted>
  <dcterms:created xsi:type="dcterms:W3CDTF">2013-10-21T15:33:09Z</dcterms:created>
  <dcterms:modified xsi:type="dcterms:W3CDTF">2014-11-18T12:59:23Z</dcterms:modified>
</cp:coreProperties>
</file>