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1" r:id="rId3"/>
    <p:sldId id="262" r:id="rId4"/>
    <p:sldId id="263" r:id="rId5"/>
    <p:sldId id="266" r:id="rId6"/>
    <p:sldId id="267" r:id="rId7"/>
    <p:sldId id="268" r:id="rId8"/>
    <p:sldId id="269" r:id="rId9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6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000CC"/>
    <a:srgbClr val="9900CC"/>
    <a:srgbClr val="FF6600"/>
    <a:srgbClr val="CC3399"/>
    <a:srgbClr val="FF3399"/>
    <a:srgbClr val="FFFFCC"/>
    <a:srgbClr val="FFFF99"/>
    <a:srgbClr val="D1F39F"/>
    <a:srgbClr val="E8E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90" d="100"/>
          <a:sy n="90" d="100"/>
        </p:scale>
        <p:origin x="5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208" y="-84"/>
      </p:cViewPr>
      <p:guideLst>
        <p:guide orient="horz" pos="2836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472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1537" y="463550"/>
            <a:ext cx="5334000" cy="400049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487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3550"/>
            <a:ext cx="5334000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09114" y="0"/>
            <a:ext cx="3066733" cy="4502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D70C4D-ACB0-4DFE-95D3-C160D681E9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4536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badi MT Condensed Extra Bold" pitchFamily="34" charset="0"/>
                <a:cs typeface="Aharoni" pitchFamily="2" charset="-79"/>
              </a:rPr>
              <a:t>Lesson: ____</a:t>
            </a:r>
          </a:p>
          <a:p>
            <a:r>
              <a:rPr lang="en-US" sz="2400" dirty="0" smtClean="0">
                <a:latin typeface="Abadi MT Condensed Extra Bold" pitchFamily="34" charset="0"/>
                <a:cs typeface="Aharoni" pitchFamily="2" charset="-79"/>
              </a:rPr>
              <a:t>Section: 2.6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457200"/>
            <a:ext cx="3962399" cy="54108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FF99"/>
            </a:outerShd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Differentiability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64397"/>
            <a:ext cx="750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A function is differentiable at a point if it has a derivative there.  In other words…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" y="1135797"/>
            <a:ext cx="8343900" cy="840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TRANSFER\01- 2.6 Differentiabilit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0" b="27582"/>
          <a:stretch/>
        </p:blipFill>
        <p:spPr bwMode="auto">
          <a:xfrm>
            <a:off x="1143000" y="2285999"/>
            <a:ext cx="5574507" cy="41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4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TRANSFER\02- f(x) 2.6.1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7985" r="22549" b="46007"/>
          <a:stretch/>
        </p:blipFill>
        <p:spPr bwMode="auto">
          <a:xfrm>
            <a:off x="2514600" y="2917924"/>
            <a:ext cx="381271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533400"/>
                <a:ext cx="7162800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 function fails to be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differentiable</a:t>
                </a:r>
                <a:r>
                  <a:rPr lang="en-US" sz="2000" dirty="0" smtClean="0"/>
                  <a:t> at point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if:</a:t>
                </a:r>
                <a:br>
                  <a:rPr lang="en-US" sz="2000" dirty="0" smtClean="0"/>
                </a:br>
                <a:endParaRPr lang="en-US" dirty="0" smtClean="0"/>
              </a:p>
              <a:p>
                <a:pPr marL="800100" lvl="1" indent="-342900">
                  <a:buAutoNum type="alphaLcPeriod"/>
                </a:pPr>
                <a:r>
                  <a:rPr lang="en-US" sz="2000" dirty="0" smtClean="0"/>
                  <a:t>The function is discontinuous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800100" lvl="1" indent="-342900">
                  <a:buAutoNum type="alphaLcPeriod"/>
                </a:pPr>
                <a:r>
                  <a:rPr lang="en-US" sz="2000" dirty="0" smtClean="0"/>
                  <a:t>The graph has a sharp corner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800100" lvl="1" indent="-342900">
                  <a:buAutoNum type="alphaLcPeriod"/>
                </a:pPr>
                <a:r>
                  <a:rPr lang="en-US" sz="2000" dirty="0" smtClean="0"/>
                  <a:t>The graph has a vertical tangent line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33400"/>
                <a:ext cx="7162800" cy="2277547"/>
              </a:xfrm>
              <a:prstGeom prst="rect">
                <a:avLst/>
              </a:prstGeom>
              <a:blipFill>
                <a:blip r:embed="rId3"/>
                <a:stretch>
                  <a:fillRect l="-936" t="-2145" b="-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5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762000"/>
                <a:ext cx="8153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relationship between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differentiability</a:t>
                </a:r>
                <a:r>
                  <a:rPr lang="en-US" dirty="0" smtClean="0"/>
                  <a:t> and </a:t>
                </a:r>
                <a:r>
                  <a:rPr lang="en-US" sz="2000" b="1" dirty="0" smtClean="0">
                    <a:solidFill>
                      <a:srgbClr val="007635"/>
                    </a:solidFill>
                  </a:rPr>
                  <a:t>continuity</a:t>
                </a:r>
              </a:p>
              <a:p>
                <a:endParaRPr lang="en-US" sz="2000" b="1" dirty="0">
                  <a:solidFill>
                    <a:srgbClr val="007635"/>
                  </a:solidFill>
                </a:endParaRPr>
              </a:p>
              <a:p>
                <a:r>
                  <a:rPr lang="en-US" dirty="0" smtClean="0"/>
                  <a:t>	</a:t>
                </a:r>
                <a:r>
                  <a:rPr lang="en-US" sz="2000" dirty="0" smtClean="0"/>
                  <a:t>If a function is differentiable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 smtClean="0"/>
                  <a:t>, </a:t>
                </a:r>
                <a:br>
                  <a:rPr lang="en-US" sz="2000" dirty="0" smtClean="0"/>
                </a:br>
                <a:r>
                  <a:rPr lang="en-US" sz="2000" dirty="0" smtClean="0"/>
                  <a:t>   	 then it must be continuous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62000"/>
                <a:ext cx="8153400" cy="1323439"/>
              </a:xfrm>
              <a:prstGeom prst="rect">
                <a:avLst/>
              </a:prstGeom>
              <a:blipFill>
                <a:blip r:embed="rId2"/>
                <a:stretch>
                  <a:fillRect l="-673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600200" y="2514600"/>
                <a:ext cx="5638800" cy="579440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tIns="0" rIns="0" bIns="9144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𝒅𝒊𝒇𝒇𝒆𝒓𝒆𝒏𝒕𝒊𝒂𝒃𝒍𝒆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𝒄𝒐𝒏𝒕𝒊𝒏𝒖𝒐𝒖𝒔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514600"/>
                <a:ext cx="5638800" cy="57944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3657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Does this imply the converse?  </a:t>
            </a:r>
            <a:br>
              <a:rPr lang="en-US" dirty="0" smtClean="0"/>
            </a:br>
            <a:r>
              <a:rPr lang="en-US" dirty="0" smtClean="0"/>
              <a:t>If not, give a counterexample?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09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RANSFER\05- Determine continuous and differentiable #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t="3899" r="20365" b="56590"/>
          <a:stretch/>
        </p:blipFill>
        <p:spPr bwMode="auto">
          <a:xfrm>
            <a:off x="457200" y="457200"/>
            <a:ext cx="3962400" cy="28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>
              <a:xfrm>
                <a:off x="5029200" y="457200"/>
                <a:ext cx="3505200" cy="2286000"/>
              </a:xfrm>
              <a:prstGeom prst="wedgeRoundRectCallout">
                <a:avLst>
                  <a:gd name="adj1" fmla="val -111238"/>
                  <a:gd name="adj2" fmla="val 12165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To prove that a function is 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continuous</a:t>
                </a:r>
                <a:r>
                  <a:rPr lang="en-US" dirty="0" smtClean="0">
                    <a:latin typeface="Calibri" panose="020F0502020204030204" pitchFamily="34" charset="0"/>
                  </a:rPr>
                  <a:t>, show that </a:t>
                </a:r>
              </a:p>
              <a:p>
                <a:pPr algn="ctr"/>
                <a:endParaRPr lang="en-US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>
                    <a:latin typeface="Calibri" panose="020F0502020204030204" pitchFamily="34" charset="0"/>
                  </a:rPr>
                  <a:t> </a:t>
                </a:r>
              </a:p>
              <a:p>
                <a:pPr algn="ctr"/>
                <a:endParaRPr lang="en-US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This is called the “definition of continuity”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57200"/>
                <a:ext cx="3505200" cy="2286000"/>
              </a:xfrm>
              <a:prstGeom prst="wedgeRoundRectCallout">
                <a:avLst>
                  <a:gd name="adj1" fmla="val -111238"/>
                  <a:gd name="adj2" fmla="val 12165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4070132" y="3124200"/>
                <a:ext cx="4648200" cy="3048000"/>
              </a:xfrm>
              <a:prstGeom prst="wedgeRoundRectCallout">
                <a:avLst>
                  <a:gd name="adj1" fmla="val -64823"/>
                  <a:gd name="adj2" fmla="val -78525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To prove that a function is </a:t>
                </a:r>
                <a:r>
                  <a:rPr lang="en-US" b="1" dirty="0" smtClean="0">
                    <a:latin typeface="Calibri" panose="020F0502020204030204" pitchFamily="34" charset="0"/>
                  </a:rPr>
                  <a:t>differentiable</a:t>
                </a:r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:br>
                  <a:rPr lang="en-US" dirty="0" smtClean="0">
                    <a:latin typeface="Calibri" panose="020F0502020204030204" pitchFamily="34" charset="0"/>
                  </a:rPr>
                </a:br>
                <a:r>
                  <a:rPr lang="en-US" dirty="0" smtClean="0">
                    <a:latin typeface="Calibri" panose="020F0502020204030204" pitchFamily="34" charset="0"/>
                  </a:rPr>
                  <a:t>show that the limit of the diff. quotient as h</a:t>
                </a:r>
                <a:r>
                  <a:rPr lang="en-US" dirty="0" smtClean="0">
                    <a:latin typeface="Calibri" panose="020F0502020204030204" pitchFamily="34" charset="0"/>
                    <a:sym typeface="Wingdings" panose="05000000000000000000" pitchFamily="2" charset="2"/>
                  </a:rPr>
                  <a:t>0 exists.</a:t>
                </a:r>
              </a:p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dirty="0" smtClean="0">
                    <a:latin typeface="Calibri" panose="020F0502020204030204" pitchFamily="34" charset="0"/>
                  </a:rPr>
                  <a:t> </a:t>
                </a:r>
              </a:p>
              <a:p>
                <a:pPr algn="ctr"/>
                <a:endParaRPr lang="en-US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This is called the </a:t>
                </a:r>
                <a:br>
                  <a:rPr lang="en-US" dirty="0" smtClean="0">
                    <a:latin typeface="Calibri" panose="020F0502020204030204" pitchFamily="34" charset="0"/>
                  </a:rPr>
                </a:br>
                <a:r>
                  <a:rPr lang="en-US" dirty="0" smtClean="0">
                    <a:latin typeface="Calibri" panose="020F0502020204030204" pitchFamily="34" charset="0"/>
                  </a:rPr>
                  <a:t>“definition of the derivative”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132" y="3124200"/>
                <a:ext cx="4648200" cy="3048000"/>
              </a:xfrm>
              <a:prstGeom prst="wedgeRoundRectCallout">
                <a:avLst>
                  <a:gd name="adj1" fmla="val -64823"/>
                  <a:gd name="adj2" fmla="val -78525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9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TRANSFER\06- Determine continuous and differentiable #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t="3542" b="82832"/>
          <a:stretch/>
        </p:blipFill>
        <p:spPr bwMode="auto">
          <a:xfrm>
            <a:off x="533400" y="435381"/>
            <a:ext cx="4876800" cy="9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2318122"/>
                <a:ext cx="2456891" cy="850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0+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18122"/>
                <a:ext cx="2456891" cy="8507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1186" y="3316069"/>
                <a:ext cx="1226298" cy="850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86" y="3316069"/>
                <a:ext cx="1226298" cy="8507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4495800"/>
                <a:ext cx="1013418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95800"/>
                <a:ext cx="1013418" cy="8203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200" y="4527332"/>
                <a:ext cx="680699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527332"/>
                <a:ext cx="680699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07636" y="5444362"/>
            <a:ext cx="4257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Since </a:t>
            </a:r>
            <a:r>
              <a:rPr lang="en-US" sz="1600" dirty="0"/>
              <a:t>the limit does not </a:t>
            </a:r>
            <a:r>
              <a:rPr lang="en-US" sz="1600" dirty="0" smtClean="0"/>
              <a:t>exist at 0, </a:t>
            </a:r>
            <a:br>
              <a:rPr lang="en-US" sz="1600" dirty="0" smtClean="0"/>
            </a:br>
            <a:r>
              <a:rPr lang="en-US" sz="1600" dirty="0" smtClean="0"/>
              <a:t>the </a:t>
            </a:r>
            <a:r>
              <a:rPr lang="en-US" sz="1600" dirty="0"/>
              <a:t>function is not differentiable at </a:t>
            </a:r>
            <a:r>
              <a:rPr lang="en-US" sz="1600" dirty="0" smtClean="0"/>
              <a:t>x=0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600" y="4673758"/>
                <a:ext cx="1762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𝑢𝑛𝑑𝑒𝑓𝑖𝑛𝑒𝑑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673758"/>
                <a:ext cx="1762855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5909" y="1455081"/>
                <a:ext cx="2512163" cy="678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(0+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(0)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09" y="1455081"/>
                <a:ext cx="2512163" cy="67851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ular Callout 2"/>
          <p:cNvSpPr/>
          <p:nvPr/>
        </p:nvSpPr>
        <p:spPr>
          <a:xfrm>
            <a:off x="4953000" y="609599"/>
            <a:ext cx="3657600" cy="5127149"/>
          </a:xfrm>
          <a:prstGeom prst="wedgeRoundRectCallout">
            <a:avLst>
              <a:gd name="adj1" fmla="val -102902"/>
              <a:gd name="adj2" fmla="val -4203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65532" y="762000"/>
            <a:ext cx="294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Just for fun, let’s try finding the derivative using the “power rule”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0" y="1647498"/>
                <a:ext cx="2940268" cy="54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dirty="0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dirty="0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647498"/>
                <a:ext cx="2940268" cy="5484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94283" y="2192871"/>
                <a:ext cx="2940268" cy="68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𝒇</m:t>
                      </m:r>
                      <m:r>
                        <a:rPr lang="en-US" sz="2000" b="1" i="1" dirty="0" smtClean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dirty="0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dirty="0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000" b="1" i="1" dirty="0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 dirty="0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000" b="1" i="1" dirty="0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000" b="1" i="1" dirty="0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83" y="2192871"/>
                <a:ext cx="2940268" cy="6844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39104" y="2871081"/>
                <a:ext cx="2940268" cy="82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𝒇</m:t>
                      </m:r>
                      <m:r>
                        <a:rPr lang="en-US" sz="2000" b="1" i="1" dirty="0" smtClean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dirty="0" smtClean="0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04" y="2871081"/>
                <a:ext cx="2940268" cy="8281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41732" y="3810000"/>
                <a:ext cx="2940268" cy="7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𝒇</m:t>
                      </m:r>
                      <m:r>
                        <a:rPr lang="en-US" sz="2000" b="1" i="1" dirty="0" smtClean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dirty="0" smtClean="0">
                              <a:latin typeface="Cambria Math"/>
                            </a:rPr>
                            <m:t>𝟑</m:t>
                          </m:r>
                          <m:rad>
                            <m:rad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000" b="1" i="1" dirty="0" smtClean="0">
                                  <a:latin typeface="Cambria Math"/>
                                </a:rPr>
                                <m:t>𝟑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0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732" y="3810000"/>
                <a:ext cx="2940268" cy="7573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83066" y="4648200"/>
                <a:ext cx="2940268" cy="7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𝒇</m:t>
                      </m:r>
                      <m:r>
                        <a:rPr lang="en-US" sz="2000" b="1" i="1" dirty="0" smtClean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20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dirty="0" smtClean="0">
                              <a:latin typeface="Cambria Math"/>
                            </a:rPr>
                            <m:t>𝟑</m:t>
                          </m:r>
                          <m:rad>
                            <m:rad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000" b="1" i="1" dirty="0" smtClean="0">
                                  <a:latin typeface="Cambria Math"/>
                                </a:rPr>
                                <m:t>𝟑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0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066" y="4648200"/>
                <a:ext cx="2940268" cy="7573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16666" y="4648200"/>
                <a:ext cx="86053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dirty="0" smtClean="0"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666" y="4648200"/>
                <a:ext cx="860534" cy="67056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658416" y="5736748"/>
            <a:ext cx="2567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Euphemia" panose="020B0503040102020104" pitchFamily="34" charset="0"/>
              </a:rPr>
              <a:t>Now confirm by “going visual”</a:t>
            </a:r>
            <a:endParaRPr lang="en-US" sz="2000" b="1" dirty="0">
              <a:solidFill>
                <a:srgbClr val="0000CC"/>
              </a:solidFill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3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TRANSFER\07- Excercise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t="4211" b="77758"/>
          <a:stretch/>
        </p:blipFill>
        <p:spPr bwMode="auto">
          <a:xfrm>
            <a:off x="379234" y="457200"/>
            <a:ext cx="510716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029200" y="557048"/>
            <a:ext cx="3429000" cy="1195552"/>
          </a:xfrm>
          <a:prstGeom prst="wedgeRoundRectCallout">
            <a:avLst>
              <a:gd name="adj1" fmla="val -65593"/>
              <a:gd name="adj2" fmla="val -185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Is g(x) </a:t>
            </a:r>
            <a:r>
              <a:rPr lang="en-US" b="1" i="1" dirty="0" smtClean="0"/>
              <a:t>continuous</a:t>
            </a:r>
            <a:r>
              <a:rPr lang="en-US" b="1" dirty="0" smtClean="0"/>
              <a:t> at 1? 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Is it </a:t>
            </a:r>
            <a:r>
              <a:rPr lang="en-US" b="1" i="1" dirty="0" smtClean="0"/>
              <a:t>differentiable</a:t>
            </a:r>
            <a:r>
              <a:rPr lang="en-US" b="1" dirty="0" smtClean="0"/>
              <a:t> at 1?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79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1549460"/>
                <a:ext cx="769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Ex.  Show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b="1" i="1" dirty="0" smtClean="0"/>
                  <a:t>continuous</a:t>
                </a:r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549460"/>
                <a:ext cx="7696200" cy="369332"/>
              </a:xfrm>
              <a:prstGeom prst="rect">
                <a:avLst/>
              </a:prstGeom>
              <a:blipFill>
                <a:blip r:embed="rId2"/>
                <a:stretch>
                  <a:fillRect l="-6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1933705"/>
                <a:ext cx="6896100" cy="164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rgbClr val="0000CC"/>
                    </a:solidFill>
                  </a:rPr>
                  <a:t>We can see that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func>
                  </m:oMath>
                </a14:m>
                <a:endParaRPr lang="en-US" sz="1600" dirty="0" smtClean="0">
                  <a:solidFill>
                    <a:srgbClr val="0000CC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rgbClr val="0000CC"/>
                    </a:solidFill>
                  </a:rPr>
                  <a:t>Therefore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unc>
                      <m:func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5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(5)</m:t>
                        </m:r>
                      </m:e>
                    </m:func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60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r>
                  <a:rPr lang="en-US" sz="1600" dirty="0" smtClean="0">
                    <a:solidFill>
                      <a:srgbClr val="0000CC"/>
                    </a:solidFill>
                  </a:rPr>
                  <a:t/>
                </a:r>
                <a:br>
                  <a:rPr lang="en-US" sz="1600" dirty="0" smtClean="0">
                    <a:solidFill>
                      <a:srgbClr val="0000CC"/>
                    </a:solidFill>
                  </a:rPr>
                </a:br>
                <a:r>
                  <a:rPr lang="en-US" sz="1400" dirty="0" smtClean="0">
                    <a:solidFill>
                      <a:srgbClr val="C00000"/>
                    </a:solidFill>
                  </a:rPr>
                  <a:t>Hence the function is continuous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=5   </m:t>
                    </m:r>
                  </m:oMath>
                </a14:m>
                <a:r>
                  <a:rPr lang="en-US" sz="1400" dirty="0" smtClean="0">
                    <a:solidFill>
                      <a:srgbClr val="C00000"/>
                    </a:solidFill>
                  </a:rPr>
                  <a:t>by the definition of continuity </a:t>
                </a:r>
                <a:r>
                  <a:rPr lang="en-US" sz="1400" dirty="0" smtClean="0">
                    <a:solidFill>
                      <a:srgbClr val="C00000"/>
                    </a:solidFill>
                    <a:sym typeface="Wingdings"/>
                  </a:rPr>
                  <a:t>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933705"/>
                <a:ext cx="6896100" cy="1647695"/>
              </a:xfrm>
              <a:prstGeom prst="rect">
                <a:avLst/>
              </a:prstGeom>
              <a:blipFill>
                <a:blip r:embed="rId3"/>
                <a:stretch>
                  <a:fillRect l="-265" b="-2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4015451"/>
                <a:ext cx="769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Ex.  Show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b="1" i="1" dirty="0" smtClean="0"/>
                  <a:t>differentiable</a:t>
                </a:r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15451"/>
                <a:ext cx="7696200" cy="369332"/>
              </a:xfrm>
              <a:prstGeom prst="rect">
                <a:avLst/>
              </a:prstGeom>
              <a:blipFill>
                <a:blip r:embed="rId4"/>
                <a:stretch>
                  <a:fillRect l="-63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6341" y="4648200"/>
                <a:ext cx="744855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 smtClean="0">
                  <a:solidFill>
                    <a:srgbClr val="0000CC"/>
                  </a:solidFill>
                </a:endParaRPr>
              </a:p>
              <a:p>
                <a:endParaRPr lang="en-US" sz="1600" dirty="0">
                  <a:solidFill>
                    <a:srgbClr val="0000CC"/>
                  </a:solidFill>
                </a:endParaRPr>
              </a:p>
              <a:p>
                <a:endParaRPr lang="en-US" sz="1600" dirty="0" smtClean="0">
                  <a:solidFill>
                    <a:srgbClr val="0000CC"/>
                  </a:solidFill>
                </a:endParaRPr>
              </a:p>
              <a:p>
                <a:endParaRPr lang="en-US" sz="1600" dirty="0">
                  <a:solidFill>
                    <a:srgbClr val="0000CC"/>
                  </a:solidFill>
                </a:endParaRPr>
              </a:p>
              <a:p>
                <a:endParaRPr lang="en-US" sz="1600" dirty="0" smtClean="0">
                  <a:solidFill>
                    <a:srgbClr val="0000CC"/>
                  </a:solidFill>
                </a:endParaRPr>
              </a:p>
              <a:p>
                <a:r>
                  <a:rPr lang="en-US" sz="1600" dirty="0" smtClean="0">
                    <a:solidFill>
                      <a:srgbClr val="0000CC"/>
                    </a:solidFill>
                  </a:rPr>
                  <a:t/>
                </a:r>
                <a:br>
                  <a:rPr lang="en-US" sz="1600" dirty="0" smtClean="0">
                    <a:solidFill>
                      <a:srgbClr val="0000CC"/>
                    </a:solidFill>
                  </a:rPr>
                </a:br>
                <a:r>
                  <a:rPr lang="en-US" sz="1400" dirty="0" smtClean="0">
                    <a:solidFill>
                      <a:srgbClr val="C00000"/>
                    </a:solidFill>
                  </a:rPr>
                  <a:t>Hence the function is differentiable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=5   </m:t>
                    </m:r>
                  </m:oMath>
                </a14:m>
                <a:r>
                  <a:rPr lang="en-US" sz="1400" dirty="0" smtClean="0">
                    <a:solidFill>
                      <a:srgbClr val="C00000"/>
                    </a:solidFill>
                  </a:rPr>
                  <a:t>by the definition of the derivative </a:t>
                </a:r>
                <a:r>
                  <a:rPr lang="en-US" sz="1400" dirty="0" smtClean="0">
                    <a:solidFill>
                      <a:srgbClr val="C00000"/>
                    </a:solidFill>
                    <a:sym typeface="Wingdings"/>
                  </a:rPr>
                  <a:t>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41" y="4648200"/>
                <a:ext cx="7448550" cy="1785104"/>
              </a:xfrm>
              <a:prstGeom prst="rect">
                <a:avLst/>
              </a:prstGeom>
              <a:blipFill>
                <a:blip r:embed="rId5"/>
                <a:stretch>
                  <a:fillRect l="-245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4548852"/>
                <a:ext cx="2517932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(5+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)−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(5)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48852"/>
                <a:ext cx="2517932" cy="619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4200" y="4511780"/>
                <a:ext cx="2324804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511780"/>
                <a:ext cx="2324804" cy="648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7800" y="4502921"/>
                <a:ext cx="2945999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25+10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02921"/>
                <a:ext cx="2945999" cy="6481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83877" y="5399887"/>
                <a:ext cx="2203873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(10+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77" y="5399887"/>
                <a:ext cx="2203873" cy="619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800" y="5501352"/>
                <a:ext cx="1744645" cy="453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10+</m:t>
                          </m:r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501352"/>
                <a:ext cx="1744645" cy="453201"/>
              </a:xfrm>
              <a:prstGeom prst="rect">
                <a:avLst/>
              </a:prstGeom>
              <a:blipFill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32473" y="551198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473" y="5511985"/>
                <a:ext cx="5229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143000" y="618674"/>
            <a:ext cx="6803323" cy="615553"/>
            <a:chOff x="990600" y="618674"/>
            <a:chExt cx="6803323" cy="615553"/>
          </a:xfrm>
        </p:grpSpPr>
        <p:sp>
          <p:nvSpPr>
            <p:cNvPr id="2" name="TextBox 1"/>
            <p:cNvSpPr txBox="1"/>
            <p:nvPr/>
          </p:nvSpPr>
          <p:spPr>
            <a:xfrm>
              <a:off x="2895600" y="618674"/>
              <a:ext cx="426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Review of </a:t>
              </a:r>
              <a:r>
                <a:rPr lang="en-US" sz="2000" b="1" i="1" dirty="0" smtClean="0"/>
                <a:t>Proofs</a:t>
              </a:r>
              <a:r>
                <a:rPr lang="en-US" sz="2000" b="1" dirty="0" smtClean="0"/>
                <a:t> in Calculus </a:t>
              </a:r>
              <a:br>
                <a:rPr lang="en-US" sz="2000" b="1" dirty="0" smtClean="0"/>
              </a:br>
              <a:r>
                <a:rPr lang="en-US" sz="1400" dirty="0" smtClean="0"/>
                <a:t>(Prove, Show, Demonstrate, Justify…)</a:t>
              </a:r>
              <a:endParaRPr lang="en-US" sz="1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097166" y="638153"/>
              <a:ext cx="5696757" cy="579440"/>
            </a:xfrm>
            <a:prstGeom prst="round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>
                <a:xfrm>
                  <a:off x="990600" y="638153"/>
                  <a:ext cx="1436841" cy="579440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tIns="0" rIns="0" bIns="9144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3" name="Rounded 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638153"/>
                  <a:ext cx="1436841" cy="579440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768898" y="2102004"/>
                <a:ext cx="289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635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635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>
                        <a:solidFill>
                          <a:srgbClr val="007635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007635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dirty="0">
                  <a:solidFill>
                    <a:srgbClr val="007635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898" y="2102004"/>
                <a:ext cx="2895600" cy="369332"/>
              </a:xfrm>
              <a:prstGeom prst="rect">
                <a:avLst/>
              </a:prstGeom>
              <a:blipFill>
                <a:blip r:embed="rId13"/>
                <a:stretch>
                  <a:fillRect l="-105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6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5" grpId="0"/>
      <p:bldP spid="6" grpId="0" uiExpand="1" build="p"/>
      <p:bldP spid="7" grpId="0"/>
      <p:bldP spid="8" grpId="0"/>
      <p:bldP spid="9" grpId="0"/>
      <p:bldP spid="10" grpId="0"/>
      <p:bldP spid="11" grpId="0"/>
      <p:bldP spid="12" grpId="0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3" y="572076"/>
            <a:ext cx="7581900" cy="3884682"/>
          </a:xfrm>
          <a:prstGeom prst="rect">
            <a:avLst/>
          </a:prstGeom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0" b="8861"/>
          <a:stretch/>
        </p:blipFill>
        <p:spPr bwMode="auto">
          <a:xfrm>
            <a:off x="3581400" y="4386505"/>
            <a:ext cx="2133600" cy="194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665519" y="5661026"/>
            <a:ext cx="595313" cy="641350"/>
            <a:chOff x="4088" y="3346"/>
            <a:chExt cx="375" cy="404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4088" y="3360"/>
              <a:ext cx="375" cy="35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117" y="3346"/>
              <a:ext cx="3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C</a:t>
              </a:r>
              <a:endParaRPr lang="en-US" altLang="en-US" sz="36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399611" y="5618046"/>
            <a:ext cx="1127125" cy="673101"/>
            <a:chOff x="4944" y="3744"/>
            <a:chExt cx="662" cy="376"/>
          </a:xfrm>
        </p:grpSpPr>
        <p:sp>
          <p:nvSpPr>
            <p:cNvPr id="8" name="AutoShape 12" descr="Papyrus"/>
            <p:cNvSpPr>
              <a:spLocks noChangeArrowheads="1"/>
            </p:cNvSpPr>
            <p:nvPr/>
          </p:nvSpPr>
          <p:spPr bwMode="auto">
            <a:xfrm>
              <a:off x="4944" y="3744"/>
              <a:ext cx="662" cy="376"/>
            </a:xfrm>
            <a:prstGeom prst="verticalScroll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5018" y="3860"/>
              <a:ext cx="528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100" dirty="0">
                  <a:solidFill>
                    <a:srgbClr val="4A0000"/>
                  </a:solidFill>
                  <a:latin typeface="Copperplate Gothic Bold" panose="020E0705020206020404" pitchFamily="34" charset="0"/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6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0087 -0.110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3379</TotalTime>
  <Words>164</Words>
  <Application>Microsoft Office PowerPoint</Application>
  <PresentationFormat>On-screen Show (4:3)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Abadi MT Condensed Extra Bold</vt:lpstr>
      <vt:lpstr>Aharoni</vt:lpstr>
      <vt:lpstr>Calibri</vt:lpstr>
      <vt:lpstr>Cambria Math</vt:lpstr>
      <vt:lpstr>Copperplate Gothic Bold</vt:lpstr>
      <vt:lpstr>Euphemia</vt:lpstr>
      <vt:lpstr>Tahoma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MICHAEL GENDRON</cp:lastModifiedBy>
  <cp:revision>75</cp:revision>
  <cp:lastPrinted>2013-10-25T12:27:49Z</cp:lastPrinted>
  <dcterms:created xsi:type="dcterms:W3CDTF">2013-10-21T15:33:09Z</dcterms:created>
  <dcterms:modified xsi:type="dcterms:W3CDTF">2018-10-24T13:04:25Z</dcterms:modified>
</cp:coreProperties>
</file>