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6"/>
  </p:notesMasterIdLst>
  <p:handoutMasterIdLst>
    <p:handoutMasterId r:id="rId17"/>
  </p:handoutMasterIdLst>
  <p:sldIdLst>
    <p:sldId id="260" r:id="rId3"/>
    <p:sldId id="278" r:id="rId4"/>
    <p:sldId id="271" r:id="rId5"/>
    <p:sldId id="266" r:id="rId6"/>
    <p:sldId id="265" r:id="rId7"/>
    <p:sldId id="282" r:id="rId8"/>
    <p:sldId id="273" r:id="rId9"/>
    <p:sldId id="276" r:id="rId10"/>
    <p:sldId id="274" r:id="rId11"/>
    <p:sldId id="279" r:id="rId12"/>
    <p:sldId id="275" r:id="rId13"/>
    <p:sldId id="280" r:id="rId14"/>
    <p:sldId id="281" r:id="rId15"/>
  </p:sldIdLst>
  <p:sldSz cx="9144000" cy="6858000" type="screen4x3"/>
  <p:notesSz cx="7077075" cy="9004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6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7635"/>
    <a:srgbClr val="00FF00"/>
    <a:srgbClr val="FF3399"/>
    <a:srgbClr val="9900CC"/>
    <a:srgbClr val="FF6600"/>
    <a:srgbClr val="CC3399"/>
    <a:srgbClr val="FFFFCC"/>
    <a:srgbClr val="FFFF99"/>
    <a:srgbClr val="D1F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60"/>
  </p:normalViewPr>
  <p:slideViewPr>
    <p:cSldViewPr>
      <p:cViewPr varScale="1">
        <p:scale>
          <a:sx n="86" d="100"/>
          <a:sy n="86" d="100"/>
        </p:scale>
        <p:origin x="9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208" y="-84"/>
      </p:cViewPr>
      <p:guideLst>
        <p:guide orient="horz" pos="2836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472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1537" y="463550"/>
            <a:ext cx="5334000" cy="400049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2487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463550"/>
            <a:ext cx="5334000" cy="4000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277043"/>
            <a:ext cx="5661660" cy="40519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009114" y="0"/>
            <a:ext cx="3066733" cy="4502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51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463550"/>
            <a:ext cx="5334000" cy="4000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277043"/>
            <a:ext cx="5661660" cy="40519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009114" y="0"/>
            <a:ext cx="3066733" cy="4502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7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3550" y="206375"/>
            <a:ext cx="6227763" cy="4670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276725"/>
            <a:ext cx="5661025" cy="40528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Freeze</a:t>
            </a:r>
            <a:r>
              <a:rPr lang="en-US" baseline="0" dirty="0" smtClean="0"/>
              <a:t> and use pen to label f(x) f’(x) f’’(x) on stairs as a joke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3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463550"/>
            <a:ext cx="5334000" cy="4000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277043"/>
            <a:ext cx="5661660" cy="40519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009114" y="0"/>
            <a:ext cx="3066733" cy="4502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51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3550" y="206375"/>
            <a:ext cx="6227763" cy="4670425"/>
          </a:xfrm>
        </p:spPr>
      </p:sp>
    </p:spTree>
    <p:extLst>
      <p:ext uri="{BB962C8B-B14F-4D97-AF65-F5344CB8AC3E}">
        <p14:creationId xmlns:p14="http://schemas.microsoft.com/office/powerpoint/2010/main" val="3581138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463550"/>
            <a:ext cx="5334000" cy="4000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276725"/>
            <a:ext cx="5661025" cy="40528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Don’t belabor this!</a:t>
            </a:r>
            <a:r>
              <a:rPr lang="en-US" baseline="0" dirty="0" smtClean="0"/>
              <a:t>  Just beware the converse error in general and pay attention to boundaries (include or not include)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25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463550"/>
            <a:ext cx="5334000" cy="4000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277043"/>
            <a:ext cx="5661660" cy="40519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009114" y="0"/>
            <a:ext cx="3066733" cy="4502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7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463550"/>
            <a:ext cx="5334000" cy="4000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277043"/>
            <a:ext cx="5661660" cy="40519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009114" y="0"/>
            <a:ext cx="3066733" cy="4502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7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463550"/>
            <a:ext cx="5334000" cy="4000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277043"/>
            <a:ext cx="5661660" cy="40519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009114" y="0"/>
            <a:ext cx="3066733" cy="4502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7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463550"/>
            <a:ext cx="5334000" cy="4000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277043"/>
            <a:ext cx="5661660" cy="40519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009114" y="0"/>
            <a:ext cx="3066733" cy="4502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7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463550"/>
            <a:ext cx="5334000" cy="4000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277043"/>
            <a:ext cx="5661660" cy="40519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009114" y="0"/>
            <a:ext cx="3066733" cy="4502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8D70C4D-ACB0-4DFE-95D3-C160D681E97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WFyNvdKv6Kw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96645"/>
            <a:ext cx="4536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badi MT Condensed Extra Bold" pitchFamily="34" charset="0"/>
                <a:cs typeface="Aharoni" pitchFamily="2" charset="-79"/>
              </a:rPr>
              <a:t>Lesson: ____</a:t>
            </a:r>
          </a:p>
          <a:p>
            <a:r>
              <a:rPr lang="en-US" sz="2400" dirty="0" smtClean="0">
                <a:latin typeface="Abadi MT Condensed Extra Bold" pitchFamily="34" charset="0"/>
                <a:cs typeface="Aharoni" pitchFamily="2" charset="-79"/>
              </a:rPr>
              <a:t>Section: 2.5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0800" y="350413"/>
            <a:ext cx="5698183" cy="48778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FFFF99"/>
            </a:outerShd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Second Derivative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259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The derivative is itself a function.  This function also has a rate of change, so we can therefore consider its derivative as well.  The derivative of the derivative is called the “second derivative.”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43000"/>
            <a:ext cx="9144000" cy="76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1000" y="3962400"/>
            <a:ext cx="8229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What do derivatives tell us?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The derivative of a function tells us how a function is increasing or decreasing.  It expresses the rate of change.</a:t>
            </a:r>
          </a:p>
          <a:p>
            <a:pPr algn="ctr"/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The second derivative tells us how this rate of change is increasing or decreasing.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52600" y="2590800"/>
                <a:ext cx="6395336" cy="1510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𝑓</m:t>
                    </m:r>
                    <m:r>
                      <a:rPr lang="en-US" sz="3600" b="0" i="1" smtClean="0">
                        <a:latin typeface="Cambria Math"/>
                      </a:rPr>
                      <m:t>′′(</m:t>
                    </m:r>
                    <m:r>
                      <a:rPr lang="en-US" sz="3600" b="0" i="1" smtClean="0">
                        <a:latin typeface="Cambria Math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 smtClean="0"/>
                  <a:t>    or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/>
                  <a:t>   or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(</m:t>
                    </m:r>
                    <m:r>
                      <a:rPr lang="en-US" sz="3600" b="0" i="1" smtClean="0">
                        <a:latin typeface="Cambria Math"/>
                      </a:rPr>
                      <m:t>𝑦</m:t>
                    </m:r>
                    <m:r>
                      <a:rPr lang="en-US" sz="36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590800"/>
                <a:ext cx="6395336" cy="15103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4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24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304800"/>
                <a:ext cx="82296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C00000"/>
                    </a:solidFill>
                  </a:rPr>
                  <a:t>Acceleration is the rate of change of </a:t>
                </a:r>
                <a:br>
                  <a:rPr lang="en-US" sz="2800" b="1" dirty="0" smtClean="0">
                    <a:solidFill>
                      <a:srgbClr val="C00000"/>
                    </a:solidFill>
                  </a:rPr>
                </a:br>
                <a:r>
                  <a:rPr lang="en-US" sz="2800" b="1" dirty="0" smtClean="0">
                    <a:solidFill>
                      <a:srgbClr val="C00000"/>
                    </a:solidFill>
                  </a:rPr>
                  <a:t>velocity with respect to time.</a:t>
                </a:r>
              </a:p>
              <a:p>
                <a:pPr algn="ctr"/>
                <a:endParaRPr lang="en-US" sz="2400" b="1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24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If velocity is given as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4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then</a:t>
                </a:r>
              </a:p>
              <a:p>
                <a:pPr algn="ctr"/>
                <a:r>
                  <a:rPr lang="en-US" sz="24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Instantaneous acceleration =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𝒗</m:t>
                    </m:r>
                    <m:r>
                      <a:rPr lang="en-US" sz="2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′(</m:t>
                    </m:r>
                    <m:r>
                      <a:rPr lang="en-US" sz="2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𝒕</m:t>
                    </m:r>
                    <m:r>
                      <a:rPr lang="en-US" sz="2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04800"/>
                <a:ext cx="8229600" cy="2062103"/>
              </a:xfrm>
              <a:prstGeom prst="rect">
                <a:avLst/>
              </a:prstGeom>
              <a:blipFill rotWithShape="1">
                <a:blip r:embed="rId2"/>
                <a:stretch>
                  <a:fillRect t="-2663" b="-5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3962400"/>
                <a:ext cx="8229600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C00000"/>
                    </a:solidFill>
                  </a:rPr>
                  <a:t>What do derivatives tell us?</a:t>
                </a:r>
              </a:p>
              <a:p>
                <a:pPr algn="ctr"/>
                <a:r>
                  <a:rPr lang="en-US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If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𝒔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/>
                  </a:rPr>
                  <a:t>is the position of an object at time t, then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𝒂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2400" b="1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62400"/>
                <a:ext cx="8229600" cy="1261884"/>
              </a:xfrm>
              <a:prstGeom prst="rect">
                <a:avLst/>
              </a:prstGeom>
              <a:blipFill rotWithShape="1">
                <a:blip r:embed="rId3"/>
                <a:stretch>
                  <a:fillRect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911975" y="5526674"/>
            <a:ext cx="5167649" cy="1377878"/>
            <a:chOff x="3850832" y="5460819"/>
            <a:chExt cx="2141065" cy="1377878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5006761" y="5486400"/>
              <a:ext cx="985136" cy="1092381"/>
            </a:xfrm>
            <a:prstGeom prst="wedgeRoundRectCallout">
              <a:avLst>
                <a:gd name="adj1" fmla="val -966"/>
                <a:gd name="adj2" fmla="val -22651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953000" y="5460819"/>
                  <a:ext cx="985136" cy="1377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460819"/>
                  <a:ext cx="985136" cy="137787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ounded Rectangular Callout 6"/>
            <p:cNvSpPr/>
            <p:nvPr/>
          </p:nvSpPr>
          <p:spPr>
            <a:xfrm>
              <a:off x="3850832" y="5460819"/>
              <a:ext cx="985136" cy="1092381"/>
            </a:xfrm>
            <a:prstGeom prst="wedgeRoundRectCallout">
              <a:avLst>
                <a:gd name="adj1" fmla="val -2292"/>
                <a:gd name="adj2" fmla="val -24094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850832" y="5486400"/>
                  <a:ext cx="985136" cy="1331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0832" y="5486400"/>
                  <a:ext cx="985136" cy="133132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8092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ff\Documents\CALCULUS\Evelyn's Files\A Evelyn's Files from her Jumpdrive\Chapter 2 Key Concept_the Derivative\2.5 The Second Derivative\07- Question 11 2.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465"/>
          <a:stretch/>
        </p:blipFill>
        <p:spPr bwMode="auto">
          <a:xfrm>
            <a:off x="914400" y="-5255"/>
            <a:ext cx="5624424" cy="56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0" y="1342698"/>
            <a:ext cx="266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62600" y="-5255"/>
            <a:ext cx="2667000" cy="442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WFyNvdKv6K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" y="533400"/>
            <a:ext cx="880533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9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5" y="618138"/>
            <a:ext cx="8636000" cy="485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r="54047"/>
          <a:stretch/>
        </p:blipFill>
        <p:spPr>
          <a:xfrm rot="5400000">
            <a:off x="2289661" y="-276929"/>
            <a:ext cx="4488478" cy="662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199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52400" y="762000"/>
            <a:ext cx="8610600" cy="4405987"/>
            <a:chOff x="76200" y="2528213"/>
            <a:chExt cx="8610600" cy="4405987"/>
          </a:xfrm>
        </p:grpSpPr>
        <p:grpSp>
          <p:nvGrpSpPr>
            <p:cNvPr id="5" name="Group 4"/>
            <p:cNvGrpSpPr/>
            <p:nvPr/>
          </p:nvGrpSpPr>
          <p:grpSpPr>
            <a:xfrm>
              <a:off x="76200" y="2528213"/>
              <a:ext cx="8610600" cy="4314021"/>
              <a:chOff x="76200" y="1324779"/>
              <a:chExt cx="8610600" cy="4314021"/>
            </a:xfrm>
          </p:grpSpPr>
          <p:pic>
            <p:nvPicPr>
              <p:cNvPr id="16" name="Picture 6" descr="http://www.eng.cam.ac.uk/DesignOffice/mdp/electric_web/Semi/03348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" y="1324779"/>
                <a:ext cx="8105318" cy="43140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134260" y="2927671"/>
                <a:ext cx="82177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s</a:t>
                </a:r>
                <a:r>
                  <a:rPr lang="en-US" sz="2400" dirty="0" smtClean="0">
                    <a:solidFill>
                      <a:srgbClr val="0000CC"/>
                    </a:solidFill>
                  </a:rPr>
                  <a:t>(t)</a:t>
                </a:r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724204" y="2927670"/>
                <a:ext cx="82177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9900CC"/>
                    </a:solidFill>
                  </a:rPr>
                  <a:t>s</a:t>
                </a:r>
                <a:r>
                  <a:rPr lang="en-US" sz="2400" dirty="0" smtClean="0">
                    <a:solidFill>
                      <a:srgbClr val="9900CC"/>
                    </a:solidFill>
                  </a:rPr>
                  <a:t>’(t)</a:t>
                </a:r>
                <a:endParaRPr lang="en-US" sz="2400" dirty="0">
                  <a:solidFill>
                    <a:srgbClr val="9900CC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65026" y="2927671"/>
                <a:ext cx="82177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C3399"/>
                    </a:solidFill>
                  </a:rPr>
                  <a:t>s</a:t>
                </a:r>
                <a:r>
                  <a:rPr lang="en-US" sz="2400" dirty="0" smtClean="0">
                    <a:solidFill>
                      <a:srgbClr val="CC3399"/>
                    </a:solidFill>
                  </a:rPr>
                  <a:t>’’(t)</a:t>
                </a:r>
                <a:endParaRPr lang="en-US" sz="2400" dirty="0">
                  <a:solidFill>
                    <a:srgbClr val="CC3399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877039" y="6472535"/>
              <a:ext cx="5742961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92D050"/>
                  </a:solidFill>
                </a:rPr>
                <a:t>Differentiation	Differentiation</a:t>
              </a:r>
              <a:endParaRPr lang="en-US" sz="2400" b="1" dirty="0">
                <a:solidFill>
                  <a:srgbClr val="92D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08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Arrow 26"/>
          <p:cNvSpPr/>
          <p:nvPr/>
        </p:nvSpPr>
        <p:spPr>
          <a:xfrm flipH="1">
            <a:off x="1416268" y="105102"/>
            <a:ext cx="7467600" cy="69067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49367"/>
              </p:ext>
            </p:extLst>
          </p:nvPr>
        </p:nvGraphicFramePr>
        <p:xfrm>
          <a:off x="1600200" y="990600"/>
          <a:ext cx="7010400" cy="5212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  <a:endParaRPr lang="en-US" sz="4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f’</a:t>
                      </a:r>
                      <a:endParaRPr lang="en-US" sz="4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f’’</a:t>
                      </a:r>
                      <a:endParaRPr lang="en-US" sz="4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2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2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Negative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Zero </a:t>
                      </a:r>
                      <a:br>
                        <a:rPr lang="en-US" sz="2800" dirty="0" smtClean="0"/>
                      </a:br>
                      <a:r>
                        <a:rPr lang="en-US" sz="1800" dirty="0" smtClean="0"/>
                        <a:t>(with sign change)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2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/>
                        <a:t>Positive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87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/>
                        <a:t>Negative</a:t>
                      </a:r>
                      <a:endParaRPr lang="en-US" sz="28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Zero </a:t>
                      </a:r>
                      <a:r>
                        <a:rPr lang="en-US" sz="4000" dirty="0" smtClean="0"/>
                        <a:t/>
                      </a:r>
                      <a:br>
                        <a:rPr lang="en-US" sz="4000" dirty="0" smtClean="0"/>
                      </a:br>
                      <a:r>
                        <a:rPr lang="en-US" sz="1800" dirty="0" smtClean="0"/>
                        <a:t>(with sign change)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6324600" y="4803230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332483" y="4191000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324600" y="5791200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954517" y="2609196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962400" y="1996966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954517" y="3368566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lowchart: Display 11"/>
          <p:cNvSpPr/>
          <p:nvPr/>
        </p:nvSpPr>
        <p:spPr>
          <a:xfrm>
            <a:off x="18393" y="5885793"/>
            <a:ext cx="2058175" cy="876300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Check out </a:t>
            </a:r>
            <a:r>
              <a:rPr lang="en-US" b="1" dirty="0" err="1" smtClean="0"/>
              <a:t>Geogebra</a:t>
            </a:r>
            <a:r>
              <a:rPr lang="en-US" b="1" dirty="0" smtClean="0"/>
              <a:t> Graphs</a:t>
            </a:r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686780"/>
              </p:ext>
            </p:extLst>
          </p:nvPr>
        </p:nvGraphicFramePr>
        <p:xfrm>
          <a:off x="1615089" y="1752600"/>
          <a:ext cx="2336800" cy="20771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788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Incr.</a:t>
                      </a:r>
                      <a:endParaRPr lang="en-US" sz="2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8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Decr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3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Max/Min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10486"/>
              </p:ext>
            </p:extLst>
          </p:nvPr>
        </p:nvGraphicFramePr>
        <p:xfrm>
          <a:off x="3954517" y="3962400"/>
          <a:ext cx="2336800" cy="20771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788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Incr.</a:t>
                      </a:r>
                      <a:endParaRPr lang="en-US" sz="2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8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Decr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3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2800" dirty="0" smtClean="0"/>
                        <a:t>Max/Min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701303"/>
              </p:ext>
            </p:extLst>
          </p:nvPr>
        </p:nvGraphicFramePr>
        <p:xfrm>
          <a:off x="1371600" y="3886200"/>
          <a:ext cx="2794000" cy="238410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788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Concave Up</a:t>
                      </a:r>
                      <a:endParaRPr lang="en-US" sz="2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88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Concave </a:t>
                      </a:r>
                      <a:br>
                        <a:rPr lang="en-US" sz="2800" b="0" dirty="0" smtClean="0"/>
                      </a:br>
                      <a:r>
                        <a:rPr lang="en-US" sz="2800" b="0" dirty="0" smtClean="0"/>
                        <a:t>Down</a:t>
                      </a:r>
                      <a:endParaRPr lang="en-US" sz="2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34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Inflection</a:t>
                      </a:r>
                      <a:r>
                        <a:rPr lang="en-US" sz="2800" b="0" baseline="0" dirty="0" smtClean="0"/>
                        <a:t> Pt.</a:t>
                      </a:r>
                      <a:endParaRPr lang="en-US" sz="2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H="1">
            <a:off x="3954517" y="4803230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962400" y="4191000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954517" y="5791200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545796" y="233471"/>
            <a:ext cx="769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solidFill>
                  <a:srgbClr val="000080"/>
                </a:solidFill>
                <a:latin typeface="Abadi MT Condensed Extra Bold" pitchFamily="34" charset="0"/>
              </a:rPr>
              <a:t>What does the derivative tell us about the original function?</a:t>
            </a:r>
            <a:endParaRPr lang="en-US" sz="2000" i="1" dirty="0">
              <a:solidFill>
                <a:srgbClr val="000080"/>
              </a:solidFill>
              <a:latin typeface="Abadi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4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447800" y="183932"/>
            <a:ext cx="7565596" cy="69067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033480"/>
              </p:ext>
            </p:extLst>
          </p:nvPr>
        </p:nvGraphicFramePr>
        <p:xfrm>
          <a:off x="1828800" y="990598"/>
          <a:ext cx="7010400" cy="52377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  <a:endParaRPr lang="en-US" sz="4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f’</a:t>
                      </a:r>
                      <a:endParaRPr lang="en-US" sz="4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f’’</a:t>
                      </a:r>
                      <a:endParaRPr lang="en-US" sz="4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2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Incr.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2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Decr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7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Max/Min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2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Concave Up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65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Concave Down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Inflection</a:t>
                      </a:r>
                      <a:r>
                        <a:rPr lang="en-US" sz="2800" baseline="0" dirty="0" smtClean="0"/>
                        <a:t> Pt.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828" y="6400800"/>
            <a:ext cx="4141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Sketch a basic cubic on the side for reference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62400" y="2593430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70283" y="1981200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3352800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52941" y="4953000"/>
            <a:ext cx="37454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18780" y="4206766"/>
            <a:ext cx="37454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12322" y="5715000"/>
            <a:ext cx="37454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31058" y="4937234"/>
            <a:ext cx="37454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96897" y="4191000"/>
            <a:ext cx="37454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90439" y="5699234"/>
            <a:ext cx="37454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0" y="2057400"/>
            <a:ext cx="1793852" cy="1521096"/>
          </a:xfrm>
          <a:prstGeom prst="wedgeRoundRectCallout">
            <a:avLst>
              <a:gd name="adj1" fmla="val 255103"/>
              <a:gd name="adj2" fmla="val -4728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Consider the derivative of </a:t>
            </a:r>
            <a:r>
              <a:rPr lang="en-US" sz="2400" dirty="0" smtClean="0"/>
              <a:t>f(x) = x</a:t>
            </a:r>
            <a:r>
              <a:rPr lang="en-US" sz="2400" baseline="30000" dirty="0" smtClean="0"/>
              <a:t>4</a:t>
            </a:r>
            <a:endParaRPr lang="en-US" sz="2400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545796" y="304800"/>
            <a:ext cx="769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solidFill>
                  <a:srgbClr val="000080"/>
                </a:solidFill>
                <a:latin typeface="Abadi MT Condensed Extra Bold" pitchFamily="34" charset="0"/>
              </a:rPr>
              <a:t>What does the original function tell us about its derivatives?</a:t>
            </a:r>
            <a:endParaRPr lang="en-US" sz="2000" i="1" dirty="0">
              <a:solidFill>
                <a:srgbClr val="000080"/>
              </a:solidFill>
              <a:latin typeface="Abadi MT Condensed Extra Bold" pitchFamily="34" charset="0"/>
            </a:endParaRPr>
          </a:p>
        </p:txBody>
      </p:sp>
      <p:pic>
        <p:nvPicPr>
          <p:cNvPr id="19" name="Picture 11" descr="yelllow flaming bulle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64" y="331461"/>
            <a:ext cx="37469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64108"/>
              </p:ext>
            </p:extLst>
          </p:nvPr>
        </p:nvGraphicFramePr>
        <p:xfrm>
          <a:off x="4089400" y="1752600"/>
          <a:ext cx="2336800" cy="20771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7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ankGothic Lt BT"/>
                        </a:rPr>
                        <a:t>≥ </a:t>
                      </a:r>
                      <a:r>
                        <a:rPr lang="en-US" sz="2800" b="0" dirty="0" smtClean="0"/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ankGothic Lt BT"/>
                        </a:rPr>
                        <a:t>≤ </a:t>
                      </a:r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3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Zero </a:t>
                      </a:r>
                      <a:br>
                        <a:rPr lang="en-US" sz="2800" dirty="0" smtClean="0"/>
                      </a:br>
                      <a:r>
                        <a:rPr lang="en-US" sz="1800" dirty="0" smtClean="0"/>
                        <a:t>(with sign change)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636170"/>
              </p:ext>
            </p:extLst>
          </p:nvPr>
        </p:nvGraphicFramePr>
        <p:xfrm>
          <a:off x="6426200" y="3962400"/>
          <a:ext cx="2336800" cy="224914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7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ankGothic Lt BT"/>
                        </a:rPr>
                        <a:t>≥ </a:t>
                      </a:r>
                      <a:r>
                        <a:rPr lang="en-US" sz="2800" b="0" dirty="0" smtClean="0"/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9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ankGothic Lt BT"/>
                        </a:rPr>
                        <a:t>≤ </a:t>
                      </a:r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3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Zero </a:t>
                      </a:r>
                      <a:br>
                        <a:rPr lang="en-US" sz="2800" dirty="0" smtClean="0"/>
                      </a:br>
                      <a:r>
                        <a:rPr lang="en-US" sz="1800" dirty="0" smtClean="0"/>
                        <a:t>(with sign change)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908616"/>
              </p:ext>
            </p:extLst>
          </p:nvPr>
        </p:nvGraphicFramePr>
        <p:xfrm>
          <a:off x="4114800" y="3942684"/>
          <a:ext cx="2336800" cy="234505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5516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Incr.</a:t>
                      </a:r>
                      <a:endParaRPr lang="en-US" sz="2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/>
                        <a:t>Decr</a:t>
                      </a:r>
                      <a:r>
                        <a:rPr lang="en-US" sz="2800" b="0" dirty="0" smtClean="0"/>
                        <a:t>.</a:t>
                      </a:r>
                      <a:endParaRPr lang="en-US" sz="2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34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Max/Min</a:t>
                      </a:r>
                      <a:endParaRPr lang="en-US" sz="28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43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ff\Documents\CALCULUS\Evelyn's Files\A Evelyn's Files from her Jumpdrive\Chapter 2 Key Concept_the Derivative\2.5 The Second Derivative\04- Excercise #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9" b="9199"/>
          <a:stretch/>
        </p:blipFill>
        <p:spPr bwMode="auto">
          <a:xfrm>
            <a:off x="304800" y="762000"/>
            <a:ext cx="5473047" cy="540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95600" y="1084128"/>
                <a:ext cx="4495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𝑻𝒉𝒆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𝒈𝒓𝒂𝒑𝒉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𝒊𝒔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𝒄𝒐𝒏𝒄𝒂𝒗𝒆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𝒖𝒑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𝒆𝒗𝒆𝒓𝒚𝒘𝒉𝒆𝒓𝒆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 </m:t>
                      </m:r>
                    </m:oMath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𝒔𝒐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′′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𝒆𝒗𝒆𝒓𝒚𝒘𝒉𝒆𝒓𝒆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084128"/>
                <a:ext cx="4495800" cy="707886"/>
              </a:xfrm>
              <a:prstGeom prst="rect">
                <a:avLst/>
              </a:prstGeom>
              <a:blipFill rotWithShape="1">
                <a:blip r:embed="rId4"/>
                <a:stretch>
                  <a:fillRect r="-6640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95600" y="2953682"/>
                <a:ext cx="4495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𝑻𝒉𝒆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𝒈𝒓𝒂𝒑𝒉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𝒊𝒔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𝒄𝒐𝒏𝒄𝒂𝒗𝒆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𝒅𝒐𝒘𝒏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𝒆𝒗𝒆𝒓𝒚𝒘𝒉𝒆𝒓𝒆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 </m:t>
                      </m:r>
                    </m:oMath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𝒔𝒐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′′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𝒆𝒗𝒆𝒓𝒚𝒘𝒉𝒆𝒓𝒆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953682"/>
                <a:ext cx="4495800" cy="707886"/>
              </a:xfrm>
              <a:prstGeom prst="rect">
                <a:avLst/>
              </a:prstGeom>
              <a:blipFill rotWithShape="1">
                <a:blip r:embed="rId5"/>
                <a:stretch>
                  <a:fillRect r="-14499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362200" y="4480923"/>
            <a:ext cx="5126482" cy="1672092"/>
            <a:chOff x="2362200" y="4822509"/>
            <a:chExt cx="5126482" cy="1672092"/>
          </a:xfrm>
        </p:grpSpPr>
        <p:grpSp>
          <p:nvGrpSpPr>
            <p:cNvPr id="3" name="Group 2"/>
            <p:cNvGrpSpPr/>
            <p:nvPr/>
          </p:nvGrpSpPr>
          <p:grpSpPr>
            <a:xfrm>
              <a:off x="2362200" y="4822509"/>
              <a:ext cx="5126482" cy="1672092"/>
              <a:chOff x="2362200" y="4838275"/>
              <a:chExt cx="5126482" cy="1672092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2362200" y="4838275"/>
                <a:ext cx="5126482" cy="1510083"/>
                <a:chOff x="1655318" y="3037092"/>
                <a:chExt cx="5126482" cy="1510083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1655318" y="3212068"/>
                  <a:ext cx="5126482" cy="445532"/>
                  <a:chOff x="914400" y="3177569"/>
                  <a:chExt cx="5126482" cy="445532"/>
                </a:xfrm>
              </p:grpSpPr>
              <p:cxnSp>
                <p:nvCxnSpPr>
                  <p:cNvPr id="43" name="Line 2021"/>
                  <p:cNvCxnSpPr/>
                  <p:nvPr/>
                </p:nvCxnSpPr>
                <p:spPr bwMode="auto">
                  <a:xfrm>
                    <a:off x="1170821" y="3232504"/>
                    <a:ext cx="370597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arrow" w="med" len="med"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914400" y="3253769"/>
                    <a:ext cx="512648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                                      </a:t>
                    </a:r>
                    <a:endParaRPr lang="en-US" dirty="0"/>
                  </a:p>
                </p:txBody>
              </p:sp>
              <p:cxnSp>
                <p:nvCxnSpPr>
                  <p:cNvPr id="45" name="Straight Connector 44"/>
                  <p:cNvCxnSpPr/>
                  <p:nvPr/>
                </p:nvCxnSpPr>
                <p:spPr>
                  <a:xfrm flipV="1">
                    <a:off x="3061648" y="3177569"/>
                    <a:ext cx="0" cy="6974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" name="TextBox 36"/>
                <p:cNvSpPr txBox="1"/>
                <p:nvPr/>
              </p:nvSpPr>
              <p:spPr>
                <a:xfrm>
                  <a:off x="5617718" y="3037092"/>
                  <a:ext cx="762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 smtClean="0">
                      <a:solidFill>
                        <a:srgbClr val="007635"/>
                      </a:solidFill>
                    </a:rPr>
                    <a:t>f(x)</a:t>
                  </a:r>
                  <a:endParaRPr lang="en-US" sz="2400" b="1" i="1" dirty="0">
                    <a:solidFill>
                      <a:srgbClr val="007635"/>
                    </a:solidFill>
                  </a:endParaRPr>
                </a:p>
              </p:txBody>
            </p:sp>
            <p:grpSp>
              <p:nvGrpSpPr>
                <p:cNvPr id="38" name="Group 37"/>
                <p:cNvGrpSpPr/>
                <p:nvPr/>
              </p:nvGrpSpPr>
              <p:grpSpPr>
                <a:xfrm>
                  <a:off x="1655318" y="3839962"/>
                  <a:ext cx="5126482" cy="707213"/>
                  <a:chOff x="914400" y="2915888"/>
                  <a:chExt cx="5126482" cy="707213"/>
                </a:xfrm>
              </p:grpSpPr>
              <p:cxnSp>
                <p:nvCxnSpPr>
                  <p:cNvPr id="40" name="Line 2021"/>
                  <p:cNvCxnSpPr/>
                  <p:nvPr/>
                </p:nvCxnSpPr>
                <p:spPr bwMode="auto">
                  <a:xfrm>
                    <a:off x="1170821" y="2970823"/>
                    <a:ext cx="370597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arrow" w="med" len="med"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914400" y="3253769"/>
                    <a:ext cx="512648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                                      </a:t>
                    </a:r>
                    <a:endParaRPr lang="en-US" dirty="0"/>
                  </a:p>
                </p:txBody>
              </p:sp>
              <p:cxnSp>
                <p:nvCxnSpPr>
                  <p:cNvPr id="42" name="Straight Connector 41"/>
                  <p:cNvCxnSpPr/>
                  <p:nvPr/>
                </p:nvCxnSpPr>
                <p:spPr>
                  <a:xfrm flipV="1">
                    <a:off x="3061648" y="2915888"/>
                    <a:ext cx="0" cy="6974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5617718" y="3664986"/>
                  <a:ext cx="762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 smtClean="0">
                      <a:solidFill>
                        <a:srgbClr val="0000CC"/>
                      </a:solidFill>
                    </a:rPr>
                    <a:t>f'(x)</a:t>
                  </a:r>
                  <a:endParaRPr lang="en-US" sz="2400" b="1" i="1" dirty="0">
                    <a:solidFill>
                      <a:srgbClr val="0000CC"/>
                    </a:solidFill>
                  </a:endParaRPr>
                </a:p>
              </p:txBody>
            </p:sp>
          </p:grpSp>
          <p:cxnSp>
            <p:nvCxnSpPr>
              <p:cNvPr id="53" name="Line 2021"/>
              <p:cNvCxnSpPr/>
              <p:nvPr/>
            </p:nvCxnSpPr>
            <p:spPr bwMode="auto">
              <a:xfrm>
                <a:off x="2618621" y="6278613"/>
                <a:ext cx="370597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5" name="TextBox 54"/>
              <p:cNvSpPr txBox="1"/>
              <p:nvPr/>
            </p:nvSpPr>
            <p:spPr>
              <a:xfrm>
                <a:off x="6324600" y="6048702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C00000"/>
                    </a:solidFill>
                  </a:rPr>
                  <a:t>f‘’(x)</a:t>
                </a:r>
                <a:endParaRPr lang="en-US" sz="2400" b="1" i="1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 flipV="1">
              <a:off x="4509448" y="6223678"/>
              <a:ext cx="0" cy="697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304800" y="79376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Determine where the second derivative is positive; negative.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97468" y="439069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635"/>
                </a:solidFill>
              </a:rPr>
              <a:t>Incr.                         Incr.</a:t>
            </a:r>
            <a:endParaRPr lang="en-US" b="1" dirty="0">
              <a:solidFill>
                <a:srgbClr val="00763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4659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635"/>
                </a:solidFill>
              </a:rPr>
              <a:t>CD                            CU</a:t>
            </a:r>
            <a:endParaRPr lang="en-US" b="1" dirty="0">
              <a:solidFill>
                <a:srgbClr val="00763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200" y="4905702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+                   +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527734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Decr</a:t>
            </a:r>
            <a:r>
              <a:rPr lang="en-US" b="1" dirty="0" smtClean="0">
                <a:solidFill>
                  <a:srgbClr val="0000CC"/>
                </a:solidFill>
              </a:rPr>
              <a:t>                       Incr.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1400" y="5541248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–                  +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5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23" grpId="0"/>
      <p:bldP spid="24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ff\Documents\CALCULUS\Evelyn's Files\A Evelyn's Files from her Jumpdrive\Chapter 2 Key Concept_the Derivative\2.5 The Second Derivative\04- Excercise #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9" b="9199"/>
          <a:stretch/>
        </p:blipFill>
        <p:spPr bwMode="auto">
          <a:xfrm>
            <a:off x="304800" y="993226"/>
            <a:ext cx="5473047" cy="540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 flipV="1">
            <a:off x="1905000" y="1450426"/>
            <a:ext cx="197068" cy="19339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99115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Determine the polarity of f, f’, and f’’ at the given points</a:t>
            </a:r>
            <a:endParaRPr lang="en-US" sz="2000" b="1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4689116"/>
                  </p:ext>
                </p:extLst>
              </p:nvPr>
            </p:nvGraphicFramePr>
            <p:xfrm>
              <a:off x="2895600" y="609600"/>
              <a:ext cx="3581401" cy="5867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1537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38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38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51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7635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635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sz="2400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’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sz="2400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’’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78741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787418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787418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4689116"/>
                  </p:ext>
                </p:extLst>
              </p:nvPr>
            </p:nvGraphicFramePr>
            <p:xfrm>
              <a:off x="2895600" y="609600"/>
              <a:ext cx="3581401" cy="5867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153715"/>
                    <a:gridCol w="1213843"/>
                    <a:gridCol w="1213843"/>
                  </a:tblGrid>
                  <a:tr h="5051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r="-211111" b="-1060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94500" r="-99500" b="-1060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95477" b="-1060241"/>
                          </a:stretch>
                        </a:blipFill>
                      </a:tcPr>
                    </a:tc>
                  </a:tr>
                  <a:tr h="178741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</a:tr>
                  <a:tr h="1787418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</a:tr>
                  <a:tr h="1787418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26" name="Oval 25"/>
          <p:cNvSpPr/>
          <p:nvPr/>
        </p:nvSpPr>
        <p:spPr>
          <a:xfrm flipV="1">
            <a:off x="1066800" y="3886200"/>
            <a:ext cx="197068" cy="19339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V="1">
            <a:off x="1615966" y="5213132"/>
            <a:ext cx="197068" cy="19339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2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Jeff\Documents\CALCULUS\Evelyn's Files\A Evelyn's Files from her Jumpdrive\Chapter 2 Key Concept_the Derivative\2.5 The Second Derivative\05- Excercise #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t="32091" r="46641" b="42940"/>
          <a:stretch/>
        </p:blipFill>
        <p:spPr bwMode="auto">
          <a:xfrm>
            <a:off x="152400" y="2514600"/>
            <a:ext cx="3212139" cy="222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Ex.3   </a:t>
            </a:r>
            <a:r>
              <a:rPr lang="en-US" sz="2800" dirty="0" smtClean="0"/>
              <a:t>A population, P, growing in a confined environment often follows a </a:t>
            </a:r>
            <a:r>
              <a:rPr lang="en-US" sz="2800" b="1" dirty="0" smtClean="0">
                <a:solidFill>
                  <a:srgbClr val="00B050"/>
                </a:solidFill>
              </a:rPr>
              <a:t>logistic growth curve </a:t>
            </a:r>
            <a:r>
              <a:rPr lang="en-US" sz="2800" dirty="0" smtClean="0"/>
              <a:t>(below).  Use d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P/dt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to describe how the rate at which the population is increasing changes over time.  What are the practical interpretations of t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and L?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733800" y="2819400"/>
                <a:ext cx="3733800" cy="572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CC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CC"/>
                    </a:solidFill>
                  </a:rPr>
                  <a:t> we can see that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819400"/>
                <a:ext cx="3733800" cy="572464"/>
              </a:xfrm>
              <a:prstGeom prst="rect">
                <a:avLst/>
              </a:prstGeom>
              <a:blipFill>
                <a:blip r:embed="rId4"/>
                <a:stretch>
                  <a:fillRect l="-1797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733800" y="4201280"/>
                <a:ext cx="3733800" cy="572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CC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CC"/>
                    </a:solidFill>
                  </a:rPr>
                  <a:t> we can see that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201280"/>
                <a:ext cx="3733800" cy="572464"/>
              </a:xfrm>
              <a:prstGeom prst="rect">
                <a:avLst/>
              </a:prstGeom>
              <a:blipFill>
                <a:blip r:embed="rId5"/>
                <a:stretch>
                  <a:fillRect l="-1797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705600" y="2926804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926804"/>
                <a:ext cx="129540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732181" y="4287457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181" y="4287457"/>
                <a:ext cx="129540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19623" y="3382426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population is increasing at an </a:t>
            </a:r>
            <a:r>
              <a:rPr lang="en-US" i="1" dirty="0" smtClean="0"/>
              <a:t>increasing rate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4773744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rate at which the population is increasing 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i="1" dirty="0" smtClean="0"/>
              <a:t>decreasing</a:t>
            </a:r>
            <a:r>
              <a:rPr lang="en-US" dirty="0" smtClean="0"/>
              <a:t> over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eff\Documents\CALCULUS\Evelyn's Files\A Evelyn's Files from her Jumpdrive\Chapter 2 Key Concept_the Derivative\2.5 The Second Derivative\06- Excercise #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15"/>
          <a:stretch/>
        </p:blipFill>
        <p:spPr bwMode="auto">
          <a:xfrm>
            <a:off x="0" y="152401"/>
            <a:ext cx="6858000" cy="225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eff\Documents\CALCULUS\Evelyn's Files\A Evelyn's Files from her Jumpdrive\Chapter 2 Key Concept_the Derivative\2.5 The Second Derivative\06- Excercise #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7" b="61770"/>
          <a:stretch/>
        </p:blipFill>
        <p:spPr bwMode="auto">
          <a:xfrm>
            <a:off x="2628" y="2412124"/>
            <a:ext cx="6511159" cy="7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281705"/>
              </p:ext>
            </p:extLst>
          </p:nvPr>
        </p:nvGraphicFramePr>
        <p:xfrm>
          <a:off x="304800" y="3276600"/>
          <a:ext cx="55626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Interval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0-3</a:t>
                      </a:r>
                      <a:endParaRPr lang="en-US" sz="24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3-6</a:t>
                      </a:r>
                      <a:endParaRPr lang="en-US" sz="24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6-9</a:t>
                      </a:r>
                      <a:endParaRPr lang="en-US" sz="24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9-12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Approx. </a:t>
                      </a:r>
                      <a:r>
                        <a:rPr lang="en-US" sz="2000" dirty="0" err="1" smtClean="0"/>
                        <a:t>avg</a:t>
                      </a:r>
                      <a:r>
                        <a:rPr lang="en-US" sz="2000" dirty="0" smtClean="0"/>
                        <a:t> rate of change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(dv/</a:t>
                      </a:r>
                      <a:r>
                        <a:rPr lang="en-US" sz="2000" dirty="0" err="1" smtClean="0"/>
                        <a:t>dt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6.67</a:t>
                      </a:r>
                      <a:endParaRPr lang="en-US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4.33</a:t>
                      </a:r>
                      <a:endParaRPr lang="en-US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3.33</a:t>
                      </a:r>
                      <a:endParaRPr lang="en-US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2.67</a:t>
                      </a:r>
                      <a:endParaRPr lang="en-US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Fondo As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83"/>
          <a:stretch/>
        </p:blipFill>
        <p:spPr bwMode="auto">
          <a:xfrm>
            <a:off x="7239000" y="4671326"/>
            <a:ext cx="1537110" cy="21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178759" y="3693399"/>
            <a:ext cx="1981200" cy="914400"/>
          </a:xfrm>
          <a:prstGeom prst="wedgeRoundRectCallout">
            <a:avLst>
              <a:gd name="adj1" fmla="val -939"/>
              <a:gd name="adj2" fmla="val 9698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Go visual!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038" y="5638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*Note that the velocity increases by 20, then 13, then 10, then 8.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019800"/>
            <a:ext cx="680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So velocity is increasing , but </a:t>
            </a:r>
            <a:r>
              <a:rPr lang="en-US" b="1" i="1" dirty="0" smtClean="0">
                <a:solidFill>
                  <a:srgbClr val="FF0000"/>
                </a:solidFill>
              </a:rPr>
              <a:t>the rate is decreasing </a:t>
            </a:r>
            <a:r>
              <a:rPr lang="en-US" b="1" dirty="0" smtClean="0">
                <a:solidFill>
                  <a:srgbClr val="0000CC"/>
                </a:solidFill>
              </a:rPr>
              <a:t>as time goes on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72209"/>
            <a:ext cx="763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This means v(t) is increasing but </a:t>
            </a:r>
            <a:r>
              <a:rPr lang="en-US" b="1" i="1" dirty="0" smtClean="0">
                <a:solidFill>
                  <a:srgbClr val="FF0000"/>
                </a:solidFill>
              </a:rPr>
              <a:t>concave down</a:t>
            </a:r>
            <a:r>
              <a:rPr lang="en-US" b="1" dirty="0" smtClean="0">
                <a:solidFill>
                  <a:srgbClr val="0000CC"/>
                </a:solidFill>
              </a:rPr>
              <a:t>.  Therefore </a:t>
            </a:r>
            <a:r>
              <a:rPr lang="en-US" b="1" i="1" dirty="0" smtClean="0">
                <a:solidFill>
                  <a:srgbClr val="FF0000"/>
                </a:solidFill>
              </a:rPr>
              <a:t>v’’(t) </a:t>
            </a:r>
            <a:r>
              <a:rPr lang="en-US" b="1" dirty="0" smtClean="0">
                <a:solidFill>
                  <a:srgbClr val="FF0000"/>
                </a:solidFill>
              </a:rPr>
              <a:t>is negative</a:t>
            </a:r>
            <a:r>
              <a:rPr lang="en-US" b="1" dirty="0" smtClean="0">
                <a:solidFill>
                  <a:srgbClr val="0000CC"/>
                </a:solidFill>
              </a:rPr>
              <a:t>!</a:t>
            </a:r>
            <a:endParaRPr lang="en-US" b="1" dirty="0">
              <a:solidFill>
                <a:srgbClr val="0000CC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629400" y="1282262"/>
            <a:ext cx="1600200" cy="1308538"/>
            <a:chOff x="6629400" y="1282262"/>
            <a:chExt cx="1600200" cy="130853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629400" y="1282262"/>
              <a:ext cx="0" cy="1308538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629400" y="2590800"/>
              <a:ext cx="1600200" cy="0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7" name="Oval 16"/>
          <p:cNvSpPr/>
          <p:nvPr/>
        </p:nvSpPr>
        <p:spPr>
          <a:xfrm flipV="1">
            <a:off x="6612584" y="2522485"/>
            <a:ext cx="71996" cy="85659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V="1">
            <a:off x="6889532" y="2088932"/>
            <a:ext cx="71996" cy="85659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7227438" y="1828800"/>
            <a:ext cx="71996" cy="85659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V="1">
            <a:off x="7605808" y="1660634"/>
            <a:ext cx="71996" cy="85659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V="1">
            <a:off x="8015710" y="1559209"/>
            <a:ext cx="71996" cy="85659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C:\Users\Jeff\Documents\CALCULUS\Evelyn's Files\A Evelyn's Files from her Jumpdrive\Chapter 2 Key Concept_the Derivative\2.5 The Second Derivative\06- Excercise #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30" b="50000"/>
          <a:stretch/>
        </p:blipFill>
        <p:spPr bwMode="auto">
          <a:xfrm>
            <a:off x="-13136" y="4800600"/>
            <a:ext cx="651115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6934" y="437704"/>
            <a:ext cx="228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152401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7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57200" y="990600"/>
            <a:ext cx="4098288" cy="2710750"/>
            <a:chOff x="685800" y="1905000"/>
            <a:chExt cx="4098288" cy="2710750"/>
          </a:xfrm>
        </p:grpSpPr>
        <p:pic>
          <p:nvPicPr>
            <p:cNvPr id="4098" name="Picture 2" descr="C:\Users\Jeff\Documents\CALCULUS\Evelyn's Files\A Evelyn's Files from her Jumpdrive\Chapter 2 Key Concept_the Derivative\2.5 The Second Derivative\03- Excercise #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4" t="32800" r="43470" b="43147"/>
            <a:stretch/>
          </p:blipFill>
          <p:spPr bwMode="auto">
            <a:xfrm>
              <a:off x="685800" y="1981200"/>
              <a:ext cx="4098288" cy="2634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62000" y="1905000"/>
              <a:ext cx="20955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</a:t>
              </a:r>
              <a:endParaRPr lang="en-US" sz="3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" y="2438400"/>
            <a:ext cx="1524000" cy="2213080"/>
            <a:chOff x="685800" y="3352800"/>
            <a:chExt cx="1524000" cy="221308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481959" y="3352800"/>
              <a:ext cx="152400" cy="136595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85800" y="464255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What’s happening here?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>
            <a:off x="1981200" y="2250261"/>
            <a:ext cx="1600200" cy="46166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3234" y="1768366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What’s happening here?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17" name="Picture 2" descr="C:\Users\Jeff\Documents\CALCULUS\Evelyn's Files\A Evelyn's Files from her Jumpdrive\Chapter 2 Key Concept_the Derivative\2.5 The Second Derivative\03- Excercise #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t="18363" b="67928"/>
          <a:stretch/>
        </p:blipFill>
        <p:spPr bwMode="auto">
          <a:xfrm>
            <a:off x="346840" y="4943536"/>
            <a:ext cx="5139559" cy="10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28600" y="76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Ex.5</a:t>
            </a:r>
            <a:r>
              <a:rPr lang="en-US" sz="2400" b="1" dirty="0"/>
              <a:t> </a:t>
            </a:r>
            <a:r>
              <a:rPr lang="en-US" sz="2400" b="1" dirty="0" smtClean="0"/>
              <a:t>  </a:t>
            </a:r>
            <a:r>
              <a:rPr lang="en-US" sz="2400" dirty="0" smtClean="0"/>
              <a:t>A particle is moving along a straight line.  </a:t>
            </a:r>
            <a:br>
              <a:rPr lang="en-US" sz="2400" dirty="0" smtClean="0"/>
            </a:br>
            <a:r>
              <a:rPr lang="en-US" sz="2400" dirty="0" smtClean="0"/>
              <a:t>           Its distance, </a:t>
            </a:r>
            <a:r>
              <a:rPr lang="en-US" sz="2400" i="1" dirty="0" smtClean="0"/>
              <a:t>s ,</a:t>
            </a:r>
            <a:r>
              <a:rPr lang="en-US" sz="2400" dirty="0" smtClean="0"/>
              <a:t> to the right of a fixed point is shown below.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88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5565</TotalTime>
  <Words>516</Words>
  <Application>Microsoft Office PowerPoint</Application>
  <PresentationFormat>On-screen Show (4:3)</PresentationFormat>
  <Paragraphs>114</Paragraphs>
  <Slides>13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Abadi MT Condensed Extra Bold</vt:lpstr>
      <vt:lpstr>Aharoni</vt:lpstr>
      <vt:lpstr>BankGothic Lt BT</vt:lpstr>
      <vt:lpstr>Calibri</vt:lpstr>
      <vt:lpstr>Cambria Math</vt:lpstr>
      <vt:lpstr>Gill Sans MT</vt:lpstr>
      <vt:lpstr>Tahoma</vt:lpstr>
      <vt:lpstr>Verdana</vt:lpstr>
      <vt:lpstr>Wingdings</vt:lpstr>
      <vt:lpstr>Wingdings 2</vt:lpstr>
      <vt:lpstr>Composite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</dc:creator>
  <cp:lastModifiedBy>MICHAEL GENDRON</cp:lastModifiedBy>
  <cp:revision>78</cp:revision>
  <cp:lastPrinted>2013-10-25T12:27:49Z</cp:lastPrinted>
  <dcterms:created xsi:type="dcterms:W3CDTF">2013-10-21T15:33:09Z</dcterms:created>
  <dcterms:modified xsi:type="dcterms:W3CDTF">2017-10-16T16:23:57Z</dcterms:modified>
</cp:coreProperties>
</file>