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0" r:id="rId2"/>
    <p:sldId id="278" r:id="rId3"/>
    <p:sldId id="279" r:id="rId4"/>
    <p:sldId id="277" r:id="rId5"/>
    <p:sldId id="261" r:id="rId6"/>
    <p:sldId id="262" r:id="rId7"/>
    <p:sldId id="274" r:id="rId8"/>
    <p:sldId id="256" r:id="rId9"/>
    <p:sldId id="275" r:id="rId10"/>
    <p:sldId id="258" r:id="rId11"/>
    <p:sldId id="272" r:id="rId12"/>
    <p:sldId id="266" r:id="rId13"/>
    <p:sldId id="263" r:id="rId14"/>
    <p:sldId id="273" r:id="rId15"/>
    <p:sldId id="276" r:id="rId16"/>
    <p:sldId id="268" r:id="rId17"/>
    <p:sldId id="269" r:id="rId18"/>
    <p:sldId id="267" r:id="rId19"/>
    <p:sldId id="271" r:id="rId20"/>
    <p:sldId id="280" r:id="rId21"/>
    <p:sldId id="270" r:id="rId22"/>
    <p:sldId id="257" r:id="rId23"/>
    <p:sldId id="264" r:id="rId24"/>
    <p:sldId id="265" r:id="rId25"/>
    <p:sldId id="281" r:id="rId2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00"/>
    <a:srgbClr val="0000FF"/>
    <a:srgbClr val="FE7054"/>
    <a:srgbClr val="FE8972"/>
    <a:srgbClr val="FF3B3B"/>
    <a:srgbClr val="00FF00"/>
    <a:srgbClr val="FFFFCC"/>
    <a:srgbClr val="00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66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 anchor="b"/>
          <a:lstStyle>
            <a:lvl1pPr algn="r">
              <a:defRPr sz="1200"/>
            </a:lvl1pPr>
          </a:lstStyle>
          <a:p>
            <a:fld id="{CD2F6E57-ADAC-4F07-8BB3-AA21F8CF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8" y="0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71" tIns="46836" rIns="93671" bIns="468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671" tIns="46836" rIns="93671" bIns="468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491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8" y="8841491"/>
            <a:ext cx="3043343" cy="465455"/>
          </a:xfrm>
          <a:prstGeom prst="rect">
            <a:avLst/>
          </a:prstGeom>
        </p:spPr>
        <p:txBody>
          <a:bodyPr vert="horz" lIns="93671" tIns="46836" rIns="93671" bIns="46836" rtlCol="0" anchor="b"/>
          <a:lstStyle>
            <a:lvl1pPr algn="r">
              <a:defRPr sz="1200"/>
            </a:lvl1pPr>
          </a:lstStyle>
          <a:p>
            <a:fld id="{2A0B1D2E-3600-450C-A5BB-339A6E24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48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2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hidden">
          <a:xfrm>
            <a:off x="139700" y="0"/>
            <a:ext cx="7289800" cy="5467350"/>
          </a:xfrm>
        </p:spPr>
      </p:sp>
    </p:spTree>
    <p:extLst>
      <p:ext uri="{BB962C8B-B14F-4D97-AF65-F5344CB8AC3E}">
        <p14:creationId xmlns:p14="http://schemas.microsoft.com/office/powerpoint/2010/main" val="71096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hidden">
          <a:xfrm>
            <a:off x="139700" y="0"/>
            <a:ext cx="7289800" cy="5467350"/>
          </a:xfrm>
        </p:spPr>
      </p:sp>
    </p:spTree>
    <p:extLst>
      <p:ext uri="{BB962C8B-B14F-4D97-AF65-F5344CB8AC3E}">
        <p14:creationId xmlns:p14="http://schemas.microsoft.com/office/powerpoint/2010/main" val="71096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time through, do this on the side board, then use this slide</a:t>
            </a:r>
            <a:r>
              <a:rPr lang="en-US" baseline="0" dirty="0"/>
              <a:t> as a review for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387350"/>
            <a:ext cx="6515100" cy="4886325"/>
          </a:xfrm>
        </p:spPr>
      </p:sp>
    </p:spTree>
    <p:extLst>
      <p:ext uri="{BB962C8B-B14F-4D97-AF65-F5344CB8AC3E}">
        <p14:creationId xmlns:p14="http://schemas.microsoft.com/office/powerpoint/2010/main" val="271982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387350"/>
            <a:ext cx="6515100" cy="4886325"/>
          </a:xfrm>
        </p:spPr>
      </p:sp>
    </p:spTree>
    <p:extLst>
      <p:ext uri="{BB962C8B-B14F-4D97-AF65-F5344CB8AC3E}">
        <p14:creationId xmlns:p14="http://schemas.microsoft.com/office/powerpoint/2010/main" val="271982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55114E-F7DE-4180-9E2F-F4B9E75979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8D70C4D-ACB0-4DFE-95D3-C160D681E971}" type="datetimeFigureOut">
              <a:rPr lang="en-US" smtClean="0"/>
              <a:t>10/26/2020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rot="10800000" flipV="1">
            <a:off x="1080448" y="2631744"/>
            <a:ext cx="1313162" cy="1028111"/>
          </a:xfrm>
          <a:custGeom>
            <a:avLst/>
            <a:gdLst>
              <a:gd name="connsiteX0" fmla="*/ 0 w 1128295"/>
              <a:gd name="connsiteY0" fmla="*/ 0 h 1116418"/>
              <a:gd name="connsiteX1" fmla="*/ 871870 w 1128295"/>
              <a:gd name="connsiteY1" fmla="*/ 74428 h 1116418"/>
              <a:gd name="connsiteX2" fmla="*/ 1105787 w 1128295"/>
              <a:gd name="connsiteY2" fmla="*/ 361507 h 1116418"/>
              <a:gd name="connsiteX3" fmla="*/ 1105787 w 1128295"/>
              <a:gd name="connsiteY3" fmla="*/ 1116418 h 1116418"/>
              <a:gd name="connsiteX0" fmla="*/ 0 w 1128295"/>
              <a:gd name="connsiteY0" fmla="*/ 0 h 1116418"/>
              <a:gd name="connsiteX1" fmla="*/ 680801 w 1128295"/>
              <a:gd name="connsiteY1" fmla="*/ 129019 h 1116418"/>
              <a:gd name="connsiteX2" fmla="*/ 1105787 w 1128295"/>
              <a:gd name="connsiteY2" fmla="*/ 361507 h 1116418"/>
              <a:gd name="connsiteX3" fmla="*/ 1105787 w 1128295"/>
              <a:gd name="connsiteY3" fmla="*/ 1116418 h 1116418"/>
              <a:gd name="connsiteX0" fmla="*/ 0 w 1108928"/>
              <a:gd name="connsiteY0" fmla="*/ 0 h 1116418"/>
              <a:gd name="connsiteX1" fmla="*/ 680801 w 1108928"/>
              <a:gd name="connsiteY1" fmla="*/ 129019 h 1116418"/>
              <a:gd name="connsiteX2" fmla="*/ 1010253 w 1108928"/>
              <a:gd name="connsiteY2" fmla="*/ 497984 h 1116418"/>
              <a:gd name="connsiteX3" fmla="*/ 1105787 w 1108928"/>
              <a:gd name="connsiteY3" fmla="*/ 1116418 h 1116418"/>
              <a:gd name="connsiteX0" fmla="*/ 0 w 1082928"/>
              <a:gd name="connsiteY0" fmla="*/ 0 h 1130065"/>
              <a:gd name="connsiteX1" fmla="*/ 680801 w 1082928"/>
              <a:gd name="connsiteY1" fmla="*/ 129019 h 1130065"/>
              <a:gd name="connsiteX2" fmla="*/ 1010253 w 1082928"/>
              <a:gd name="connsiteY2" fmla="*/ 497984 h 1130065"/>
              <a:gd name="connsiteX3" fmla="*/ 1078491 w 1082928"/>
              <a:gd name="connsiteY3" fmla="*/ 1130065 h 1130065"/>
              <a:gd name="connsiteX0" fmla="*/ 0 w 1082928"/>
              <a:gd name="connsiteY0" fmla="*/ 0 h 1130065"/>
              <a:gd name="connsiteX1" fmla="*/ 639858 w 1082928"/>
              <a:gd name="connsiteY1" fmla="*/ 156314 h 1130065"/>
              <a:gd name="connsiteX2" fmla="*/ 1010253 w 1082928"/>
              <a:gd name="connsiteY2" fmla="*/ 497984 h 1130065"/>
              <a:gd name="connsiteX3" fmla="*/ 1078491 w 1082928"/>
              <a:gd name="connsiteY3" fmla="*/ 1130065 h 1130065"/>
              <a:gd name="connsiteX0" fmla="*/ 0 w 1081227"/>
              <a:gd name="connsiteY0" fmla="*/ 0 h 1130065"/>
              <a:gd name="connsiteX1" fmla="*/ 639858 w 1081227"/>
              <a:gd name="connsiteY1" fmla="*/ 156314 h 1130065"/>
              <a:gd name="connsiteX2" fmla="*/ 969310 w 1081227"/>
              <a:gd name="connsiteY2" fmla="*/ 511632 h 1130065"/>
              <a:gd name="connsiteX3" fmla="*/ 1078491 w 1081227"/>
              <a:gd name="connsiteY3" fmla="*/ 1130065 h 1130065"/>
              <a:gd name="connsiteX0" fmla="*/ 0 w 1084043"/>
              <a:gd name="connsiteY0" fmla="*/ 0 h 1130065"/>
              <a:gd name="connsiteX1" fmla="*/ 639858 w 1084043"/>
              <a:gd name="connsiteY1" fmla="*/ 156314 h 1130065"/>
              <a:gd name="connsiteX2" fmla="*/ 1023901 w 1084043"/>
              <a:gd name="connsiteY2" fmla="*/ 511632 h 1130065"/>
              <a:gd name="connsiteX3" fmla="*/ 1078491 w 1084043"/>
              <a:gd name="connsiteY3" fmla="*/ 1130065 h 1130065"/>
              <a:gd name="connsiteX0" fmla="*/ 0 w 1297922"/>
              <a:gd name="connsiteY0" fmla="*/ 0 h 1075474"/>
              <a:gd name="connsiteX1" fmla="*/ 639858 w 1297922"/>
              <a:gd name="connsiteY1" fmla="*/ 156314 h 1075474"/>
              <a:gd name="connsiteX2" fmla="*/ 1023901 w 1297922"/>
              <a:gd name="connsiteY2" fmla="*/ 511632 h 1075474"/>
              <a:gd name="connsiteX3" fmla="*/ 1296855 w 1297922"/>
              <a:gd name="connsiteY3" fmla="*/ 1075474 h 1075474"/>
              <a:gd name="connsiteX0" fmla="*/ 0 w 1298514"/>
              <a:gd name="connsiteY0" fmla="*/ 0 h 1075474"/>
              <a:gd name="connsiteX1" fmla="*/ 639858 w 1298514"/>
              <a:gd name="connsiteY1" fmla="*/ 156314 h 1075474"/>
              <a:gd name="connsiteX2" fmla="*/ 1119436 w 1298514"/>
              <a:gd name="connsiteY2" fmla="*/ 497984 h 1075474"/>
              <a:gd name="connsiteX3" fmla="*/ 1296855 w 1298514"/>
              <a:gd name="connsiteY3" fmla="*/ 1075474 h 1075474"/>
              <a:gd name="connsiteX0" fmla="*/ 0 w 1298392"/>
              <a:gd name="connsiteY0" fmla="*/ 0 h 1075474"/>
              <a:gd name="connsiteX1" fmla="*/ 639858 w 1298392"/>
              <a:gd name="connsiteY1" fmla="*/ 156314 h 1075474"/>
              <a:gd name="connsiteX2" fmla="*/ 1105788 w 1298392"/>
              <a:gd name="connsiteY2" fmla="*/ 511632 h 1075474"/>
              <a:gd name="connsiteX3" fmla="*/ 1296855 w 1298392"/>
              <a:gd name="connsiteY3" fmla="*/ 1075474 h 1075474"/>
              <a:gd name="connsiteX0" fmla="*/ 0 w 1299005"/>
              <a:gd name="connsiteY0" fmla="*/ 0 h 1075474"/>
              <a:gd name="connsiteX1" fmla="*/ 639858 w 1299005"/>
              <a:gd name="connsiteY1" fmla="*/ 156314 h 1075474"/>
              <a:gd name="connsiteX2" fmla="*/ 1105788 w 1299005"/>
              <a:gd name="connsiteY2" fmla="*/ 511632 h 1075474"/>
              <a:gd name="connsiteX3" fmla="*/ 1296855 w 1299005"/>
              <a:gd name="connsiteY3" fmla="*/ 1075474 h 1075474"/>
              <a:gd name="connsiteX0" fmla="*/ 0 w 1299005"/>
              <a:gd name="connsiteY0" fmla="*/ 0 h 1075474"/>
              <a:gd name="connsiteX1" fmla="*/ 680801 w 1299005"/>
              <a:gd name="connsiteY1" fmla="*/ 129019 h 1075474"/>
              <a:gd name="connsiteX2" fmla="*/ 1105788 w 1299005"/>
              <a:gd name="connsiteY2" fmla="*/ 511632 h 1075474"/>
              <a:gd name="connsiteX3" fmla="*/ 1296855 w 1299005"/>
              <a:gd name="connsiteY3" fmla="*/ 1075474 h 1075474"/>
              <a:gd name="connsiteX0" fmla="*/ 0 w 1299926"/>
              <a:gd name="connsiteY0" fmla="*/ 0 h 1075474"/>
              <a:gd name="connsiteX1" fmla="*/ 680801 w 1299926"/>
              <a:gd name="connsiteY1" fmla="*/ 129019 h 1075474"/>
              <a:gd name="connsiteX2" fmla="*/ 1146731 w 1299926"/>
              <a:gd name="connsiteY2" fmla="*/ 511632 h 1075474"/>
              <a:gd name="connsiteX3" fmla="*/ 1296855 w 1299926"/>
              <a:gd name="connsiteY3" fmla="*/ 1075474 h 1075474"/>
              <a:gd name="connsiteX0" fmla="*/ 0 w 1298807"/>
              <a:gd name="connsiteY0" fmla="*/ 0 h 1075474"/>
              <a:gd name="connsiteX1" fmla="*/ 680801 w 1298807"/>
              <a:gd name="connsiteY1" fmla="*/ 129019 h 1075474"/>
              <a:gd name="connsiteX2" fmla="*/ 1092140 w 1298807"/>
              <a:gd name="connsiteY2" fmla="*/ 525280 h 1075474"/>
              <a:gd name="connsiteX3" fmla="*/ 1296855 w 1298807"/>
              <a:gd name="connsiteY3" fmla="*/ 1075474 h 1075474"/>
              <a:gd name="connsiteX0" fmla="*/ 0 w 1299512"/>
              <a:gd name="connsiteY0" fmla="*/ 0 h 1075474"/>
              <a:gd name="connsiteX1" fmla="*/ 680801 w 1299512"/>
              <a:gd name="connsiteY1" fmla="*/ 129019 h 1075474"/>
              <a:gd name="connsiteX2" fmla="*/ 1092140 w 1299512"/>
              <a:gd name="connsiteY2" fmla="*/ 525280 h 1075474"/>
              <a:gd name="connsiteX3" fmla="*/ 1296855 w 1299512"/>
              <a:gd name="connsiteY3" fmla="*/ 1075474 h 1075474"/>
              <a:gd name="connsiteX0" fmla="*/ 0 w 1299512"/>
              <a:gd name="connsiteY0" fmla="*/ 0 h 1075474"/>
              <a:gd name="connsiteX1" fmla="*/ 626210 w 1299512"/>
              <a:gd name="connsiteY1" fmla="*/ 129019 h 1075474"/>
              <a:gd name="connsiteX2" fmla="*/ 1092140 w 1299512"/>
              <a:gd name="connsiteY2" fmla="*/ 525280 h 1075474"/>
              <a:gd name="connsiteX3" fmla="*/ 1296855 w 1299512"/>
              <a:gd name="connsiteY3" fmla="*/ 1075474 h 1075474"/>
              <a:gd name="connsiteX0" fmla="*/ 0 w 1339738"/>
              <a:gd name="connsiteY0" fmla="*/ 0 h 966292"/>
              <a:gd name="connsiteX1" fmla="*/ 626210 w 1339738"/>
              <a:gd name="connsiteY1" fmla="*/ 129019 h 966292"/>
              <a:gd name="connsiteX2" fmla="*/ 1092140 w 1339738"/>
              <a:gd name="connsiteY2" fmla="*/ 525280 h 966292"/>
              <a:gd name="connsiteX3" fmla="*/ 1337798 w 1339738"/>
              <a:gd name="connsiteY3" fmla="*/ 966292 h 966292"/>
              <a:gd name="connsiteX0" fmla="*/ 0 w 1337798"/>
              <a:gd name="connsiteY0" fmla="*/ 0 h 966292"/>
              <a:gd name="connsiteX1" fmla="*/ 626210 w 1337798"/>
              <a:gd name="connsiteY1" fmla="*/ 129019 h 966292"/>
              <a:gd name="connsiteX2" fmla="*/ 1092140 w 1337798"/>
              <a:gd name="connsiteY2" fmla="*/ 525280 h 966292"/>
              <a:gd name="connsiteX3" fmla="*/ 1337798 w 1337798"/>
              <a:gd name="connsiteY3" fmla="*/ 966292 h 966292"/>
              <a:gd name="connsiteX0" fmla="*/ 0 w 1337798"/>
              <a:gd name="connsiteY0" fmla="*/ 0 h 966292"/>
              <a:gd name="connsiteX1" fmla="*/ 626210 w 1337798"/>
              <a:gd name="connsiteY1" fmla="*/ 129019 h 966292"/>
              <a:gd name="connsiteX2" fmla="*/ 1092140 w 1337798"/>
              <a:gd name="connsiteY2" fmla="*/ 525280 h 966292"/>
              <a:gd name="connsiteX3" fmla="*/ 1337798 w 1337798"/>
              <a:gd name="connsiteY3" fmla="*/ 966292 h 966292"/>
              <a:gd name="connsiteX0" fmla="*/ 0 w 1337798"/>
              <a:gd name="connsiteY0" fmla="*/ 0 h 1019007"/>
              <a:gd name="connsiteX1" fmla="*/ 626210 w 1337798"/>
              <a:gd name="connsiteY1" fmla="*/ 129019 h 1019007"/>
              <a:gd name="connsiteX2" fmla="*/ 1092140 w 1337798"/>
              <a:gd name="connsiteY2" fmla="*/ 525280 h 1019007"/>
              <a:gd name="connsiteX3" fmla="*/ 1289363 w 1337798"/>
              <a:gd name="connsiteY3" fmla="*/ 993148 h 1019007"/>
              <a:gd name="connsiteX4" fmla="*/ 1337798 w 1337798"/>
              <a:gd name="connsiteY4" fmla="*/ 966292 h 1019007"/>
              <a:gd name="connsiteX0" fmla="*/ 0 w 1313162"/>
              <a:gd name="connsiteY0" fmla="*/ 0 h 1028111"/>
              <a:gd name="connsiteX1" fmla="*/ 626210 w 1313162"/>
              <a:gd name="connsiteY1" fmla="*/ 129019 h 1028111"/>
              <a:gd name="connsiteX2" fmla="*/ 1092140 w 1313162"/>
              <a:gd name="connsiteY2" fmla="*/ 525280 h 1028111"/>
              <a:gd name="connsiteX3" fmla="*/ 1289363 w 1313162"/>
              <a:gd name="connsiteY3" fmla="*/ 993148 h 1028111"/>
              <a:gd name="connsiteX4" fmla="*/ 1310503 w 1313162"/>
              <a:gd name="connsiteY4" fmla="*/ 1007235 h 102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162" h="1028111">
                <a:moveTo>
                  <a:pt x="0" y="0"/>
                </a:moveTo>
                <a:cubicBezTo>
                  <a:pt x="343786" y="7088"/>
                  <a:pt x="444187" y="41472"/>
                  <a:pt x="626210" y="129019"/>
                </a:cubicBezTo>
                <a:cubicBezTo>
                  <a:pt x="808233" y="216566"/>
                  <a:pt x="979340" y="392632"/>
                  <a:pt x="1092140" y="525280"/>
                </a:cubicBezTo>
                <a:cubicBezTo>
                  <a:pt x="1204940" y="657928"/>
                  <a:pt x="1248420" y="919646"/>
                  <a:pt x="1289363" y="993148"/>
                </a:cubicBezTo>
                <a:cubicBezTo>
                  <a:pt x="1330306" y="1066650"/>
                  <a:pt x="1304705" y="1000338"/>
                  <a:pt x="1310503" y="10072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083107" y="2645392"/>
            <a:ext cx="1310503" cy="1007235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96645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>
                <a:latin typeface="Abadi MT Condensed Extra Bold" pitchFamily="34" charset="0"/>
                <a:cs typeface="Aharoni" pitchFamily="2" charset="-79"/>
              </a:rPr>
              <a:t>Section: 2.1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228600"/>
            <a:ext cx="3729653" cy="71775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Key Concept: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0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The Derivative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Essential Question:  “How do we measure speed?”</a:t>
            </a: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0943"/>
            <a:ext cx="3505200" cy="2506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9390" y="539853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fast is the blue runner traveling?</a:t>
            </a:r>
          </a:p>
        </p:txBody>
      </p:sp>
      <p:grpSp>
        <p:nvGrpSpPr>
          <p:cNvPr id="3073" name="Group 3072"/>
          <p:cNvGrpSpPr/>
          <p:nvPr/>
        </p:nvGrpSpPr>
        <p:grpSpPr>
          <a:xfrm>
            <a:off x="117144" y="2133600"/>
            <a:ext cx="2910192" cy="2117454"/>
            <a:chOff x="117144" y="2133600"/>
            <a:chExt cx="2910192" cy="2117454"/>
          </a:xfrm>
        </p:grpSpPr>
        <p:grpSp>
          <p:nvGrpSpPr>
            <p:cNvPr id="10" name="Group 9"/>
            <p:cNvGrpSpPr/>
            <p:nvPr/>
          </p:nvGrpSpPr>
          <p:grpSpPr>
            <a:xfrm>
              <a:off x="520928" y="2133600"/>
              <a:ext cx="2506408" cy="2117454"/>
              <a:chOff x="4862148" y="-363517"/>
              <a:chExt cx="1693552" cy="191098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4973549" y="-363517"/>
                <a:ext cx="0" cy="174989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862148" y="1217182"/>
                <a:ext cx="169355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128012" y="1186373"/>
                <a:ext cx="212572" cy="36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10800000" flipH="1">
              <a:off x="1071700" y="2639997"/>
              <a:ext cx="1313162" cy="1028111"/>
            </a:xfrm>
            <a:custGeom>
              <a:avLst/>
              <a:gdLst>
                <a:gd name="connsiteX0" fmla="*/ 0 w 1128295"/>
                <a:gd name="connsiteY0" fmla="*/ 0 h 1116418"/>
                <a:gd name="connsiteX1" fmla="*/ 871870 w 1128295"/>
                <a:gd name="connsiteY1" fmla="*/ 74428 h 1116418"/>
                <a:gd name="connsiteX2" fmla="*/ 1105787 w 1128295"/>
                <a:gd name="connsiteY2" fmla="*/ 361507 h 1116418"/>
                <a:gd name="connsiteX3" fmla="*/ 1105787 w 1128295"/>
                <a:gd name="connsiteY3" fmla="*/ 1116418 h 1116418"/>
                <a:gd name="connsiteX0" fmla="*/ 0 w 1128295"/>
                <a:gd name="connsiteY0" fmla="*/ 0 h 1116418"/>
                <a:gd name="connsiteX1" fmla="*/ 680801 w 1128295"/>
                <a:gd name="connsiteY1" fmla="*/ 129019 h 1116418"/>
                <a:gd name="connsiteX2" fmla="*/ 1105787 w 1128295"/>
                <a:gd name="connsiteY2" fmla="*/ 361507 h 1116418"/>
                <a:gd name="connsiteX3" fmla="*/ 1105787 w 1128295"/>
                <a:gd name="connsiteY3" fmla="*/ 1116418 h 1116418"/>
                <a:gd name="connsiteX0" fmla="*/ 0 w 1108928"/>
                <a:gd name="connsiteY0" fmla="*/ 0 h 1116418"/>
                <a:gd name="connsiteX1" fmla="*/ 680801 w 1108928"/>
                <a:gd name="connsiteY1" fmla="*/ 129019 h 1116418"/>
                <a:gd name="connsiteX2" fmla="*/ 1010253 w 1108928"/>
                <a:gd name="connsiteY2" fmla="*/ 497984 h 1116418"/>
                <a:gd name="connsiteX3" fmla="*/ 1105787 w 1108928"/>
                <a:gd name="connsiteY3" fmla="*/ 1116418 h 1116418"/>
                <a:gd name="connsiteX0" fmla="*/ 0 w 1082928"/>
                <a:gd name="connsiteY0" fmla="*/ 0 h 1130065"/>
                <a:gd name="connsiteX1" fmla="*/ 680801 w 1082928"/>
                <a:gd name="connsiteY1" fmla="*/ 129019 h 1130065"/>
                <a:gd name="connsiteX2" fmla="*/ 1010253 w 1082928"/>
                <a:gd name="connsiteY2" fmla="*/ 497984 h 1130065"/>
                <a:gd name="connsiteX3" fmla="*/ 1078491 w 1082928"/>
                <a:gd name="connsiteY3" fmla="*/ 1130065 h 1130065"/>
                <a:gd name="connsiteX0" fmla="*/ 0 w 1082928"/>
                <a:gd name="connsiteY0" fmla="*/ 0 h 1130065"/>
                <a:gd name="connsiteX1" fmla="*/ 639858 w 1082928"/>
                <a:gd name="connsiteY1" fmla="*/ 156314 h 1130065"/>
                <a:gd name="connsiteX2" fmla="*/ 1010253 w 1082928"/>
                <a:gd name="connsiteY2" fmla="*/ 497984 h 1130065"/>
                <a:gd name="connsiteX3" fmla="*/ 1078491 w 1082928"/>
                <a:gd name="connsiteY3" fmla="*/ 1130065 h 1130065"/>
                <a:gd name="connsiteX0" fmla="*/ 0 w 1081227"/>
                <a:gd name="connsiteY0" fmla="*/ 0 h 1130065"/>
                <a:gd name="connsiteX1" fmla="*/ 639858 w 1081227"/>
                <a:gd name="connsiteY1" fmla="*/ 156314 h 1130065"/>
                <a:gd name="connsiteX2" fmla="*/ 969310 w 1081227"/>
                <a:gd name="connsiteY2" fmla="*/ 511632 h 1130065"/>
                <a:gd name="connsiteX3" fmla="*/ 1078491 w 1081227"/>
                <a:gd name="connsiteY3" fmla="*/ 1130065 h 1130065"/>
                <a:gd name="connsiteX0" fmla="*/ 0 w 1084043"/>
                <a:gd name="connsiteY0" fmla="*/ 0 h 1130065"/>
                <a:gd name="connsiteX1" fmla="*/ 639858 w 1084043"/>
                <a:gd name="connsiteY1" fmla="*/ 156314 h 1130065"/>
                <a:gd name="connsiteX2" fmla="*/ 1023901 w 1084043"/>
                <a:gd name="connsiteY2" fmla="*/ 511632 h 1130065"/>
                <a:gd name="connsiteX3" fmla="*/ 1078491 w 1084043"/>
                <a:gd name="connsiteY3" fmla="*/ 1130065 h 1130065"/>
                <a:gd name="connsiteX0" fmla="*/ 0 w 1297922"/>
                <a:gd name="connsiteY0" fmla="*/ 0 h 1075474"/>
                <a:gd name="connsiteX1" fmla="*/ 639858 w 1297922"/>
                <a:gd name="connsiteY1" fmla="*/ 156314 h 1075474"/>
                <a:gd name="connsiteX2" fmla="*/ 1023901 w 1297922"/>
                <a:gd name="connsiteY2" fmla="*/ 511632 h 1075474"/>
                <a:gd name="connsiteX3" fmla="*/ 1296855 w 1297922"/>
                <a:gd name="connsiteY3" fmla="*/ 1075474 h 1075474"/>
                <a:gd name="connsiteX0" fmla="*/ 0 w 1298514"/>
                <a:gd name="connsiteY0" fmla="*/ 0 h 1075474"/>
                <a:gd name="connsiteX1" fmla="*/ 639858 w 1298514"/>
                <a:gd name="connsiteY1" fmla="*/ 156314 h 1075474"/>
                <a:gd name="connsiteX2" fmla="*/ 1119436 w 1298514"/>
                <a:gd name="connsiteY2" fmla="*/ 497984 h 1075474"/>
                <a:gd name="connsiteX3" fmla="*/ 1296855 w 1298514"/>
                <a:gd name="connsiteY3" fmla="*/ 1075474 h 1075474"/>
                <a:gd name="connsiteX0" fmla="*/ 0 w 1298392"/>
                <a:gd name="connsiteY0" fmla="*/ 0 h 1075474"/>
                <a:gd name="connsiteX1" fmla="*/ 639858 w 1298392"/>
                <a:gd name="connsiteY1" fmla="*/ 156314 h 1075474"/>
                <a:gd name="connsiteX2" fmla="*/ 1105788 w 1298392"/>
                <a:gd name="connsiteY2" fmla="*/ 511632 h 1075474"/>
                <a:gd name="connsiteX3" fmla="*/ 1296855 w 1298392"/>
                <a:gd name="connsiteY3" fmla="*/ 1075474 h 1075474"/>
                <a:gd name="connsiteX0" fmla="*/ 0 w 1299005"/>
                <a:gd name="connsiteY0" fmla="*/ 0 h 1075474"/>
                <a:gd name="connsiteX1" fmla="*/ 639858 w 1299005"/>
                <a:gd name="connsiteY1" fmla="*/ 156314 h 1075474"/>
                <a:gd name="connsiteX2" fmla="*/ 1105788 w 1299005"/>
                <a:gd name="connsiteY2" fmla="*/ 511632 h 1075474"/>
                <a:gd name="connsiteX3" fmla="*/ 1296855 w 1299005"/>
                <a:gd name="connsiteY3" fmla="*/ 1075474 h 1075474"/>
                <a:gd name="connsiteX0" fmla="*/ 0 w 1299005"/>
                <a:gd name="connsiteY0" fmla="*/ 0 h 1075474"/>
                <a:gd name="connsiteX1" fmla="*/ 680801 w 1299005"/>
                <a:gd name="connsiteY1" fmla="*/ 129019 h 1075474"/>
                <a:gd name="connsiteX2" fmla="*/ 1105788 w 1299005"/>
                <a:gd name="connsiteY2" fmla="*/ 511632 h 1075474"/>
                <a:gd name="connsiteX3" fmla="*/ 1296855 w 1299005"/>
                <a:gd name="connsiteY3" fmla="*/ 1075474 h 1075474"/>
                <a:gd name="connsiteX0" fmla="*/ 0 w 1299926"/>
                <a:gd name="connsiteY0" fmla="*/ 0 h 1075474"/>
                <a:gd name="connsiteX1" fmla="*/ 680801 w 1299926"/>
                <a:gd name="connsiteY1" fmla="*/ 129019 h 1075474"/>
                <a:gd name="connsiteX2" fmla="*/ 1146731 w 1299926"/>
                <a:gd name="connsiteY2" fmla="*/ 511632 h 1075474"/>
                <a:gd name="connsiteX3" fmla="*/ 1296855 w 1299926"/>
                <a:gd name="connsiteY3" fmla="*/ 1075474 h 1075474"/>
                <a:gd name="connsiteX0" fmla="*/ 0 w 1298807"/>
                <a:gd name="connsiteY0" fmla="*/ 0 h 1075474"/>
                <a:gd name="connsiteX1" fmla="*/ 680801 w 1298807"/>
                <a:gd name="connsiteY1" fmla="*/ 129019 h 1075474"/>
                <a:gd name="connsiteX2" fmla="*/ 1092140 w 1298807"/>
                <a:gd name="connsiteY2" fmla="*/ 525280 h 1075474"/>
                <a:gd name="connsiteX3" fmla="*/ 1296855 w 1298807"/>
                <a:gd name="connsiteY3" fmla="*/ 1075474 h 1075474"/>
                <a:gd name="connsiteX0" fmla="*/ 0 w 1299512"/>
                <a:gd name="connsiteY0" fmla="*/ 0 h 1075474"/>
                <a:gd name="connsiteX1" fmla="*/ 680801 w 1299512"/>
                <a:gd name="connsiteY1" fmla="*/ 129019 h 1075474"/>
                <a:gd name="connsiteX2" fmla="*/ 1092140 w 1299512"/>
                <a:gd name="connsiteY2" fmla="*/ 525280 h 1075474"/>
                <a:gd name="connsiteX3" fmla="*/ 1296855 w 1299512"/>
                <a:gd name="connsiteY3" fmla="*/ 1075474 h 1075474"/>
                <a:gd name="connsiteX0" fmla="*/ 0 w 1299512"/>
                <a:gd name="connsiteY0" fmla="*/ 0 h 1075474"/>
                <a:gd name="connsiteX1" fmla="*/ 626210 w 1299512"/>
                <a:gd name="connsiteY1" fmla="*/ 129019 h 1075474"/>
                <a:gd name="connsiteX2" fmla="*/ 1092140 w 1299512"/>
                <a:gd name="connsiteY2" fmla="*/ 525280 h 1075474"/>
                <a:gd name="connsiteX3" fmla="*/ 1296855 w 1299512"/>
                <a:gd name="connsiteY3" fmla="*/ 1075474 h 1075474"/>
                <a:gd name="connsiteX0" fmla="*/ 0 w 1339738"/>
                <a:gd name="connsiteY0" fmla="*/ 0 h 966292"/>
                <a:gd name="connsiteX1" fmla="*/ 626210 w 1339738"/>
                <a:gd name="connsiteY1" fmla="*/ 129019 h 966292"/>
                <a:gd name="connsiteX2" fmla="*/ 1092140 w 1339738"/>
                <a:gd name="connsiteY2" fmla="*/ 525280 h 966292"/>
                <a:gd name="connsiteX3" fmla="*/ 1337798 w 1339738"/>
                <a:gd name="connsiteY3" fmla="*/ 966292 h 966292"/>
                <a:gd name="connsiteX0" fmla="*/ 0 w 1337798"/>
                <a:gd name="connsiteY0" fmla="*/ 0 h 966292"/>
                <a:gd name="connsiteX1" fmla="*/ 626210 w 1337798"/>
                <a:gd name="connsiteY1" fmla="*/ 129019 h 966292"/>
                <a:gd name="connsiteX2" fmla="*/ 1092140 w 1337798"/>
                <a:gd name="connsiteY2" fmla="*/ 525280 h 966292"/>
                <a:gd name="connsiteX3" fmla="*/ 1337798 w 1337798"/>
                <a:gd name="connsiteY3" fmla="*/ 966292 h 966292"/>
                <a:gd name="connsiteX0" fmla="*/ 0 w 1337798"/>
                <a:gd name="connsiteY0" fmla="*/ 0 h 966292"/>
                <a:gd name="connsiteX1" fmla="*/ 626210 w 1337798"/>
                <a:gd name="connsiteY1" fmla="*/ 129019 h 966292"/>
                <a:gd name="connsiteX2" fmla="*/ 1092140 w 1337798"/>
                <a:gd name="connsiteY2" fmla="*/ 525280 h 966292"/>
                <a:gd name="connsiteX3" fmla="*/ 1337798 w 1337798"/>
                <a:gd name="connsiteY3" fmla="*/ 966292 h 966292"/>
                <a:gd name="connsiteX0" fmla="*/ 0 w 1337798"/>
                <a:gd name="connsiteY0" fmla="*/ 0 h 1019007"/>
                <a:gd name="connsiteX1" fmla="*/ 626210 w 1337798"/>
                <a:gd name="connsiteY1" fmla="*/ 129019 h 1019007"/>
                <a:gd name="connsiteX2" fmla="*/ 1092140 w 1337798"/>
                <a:gd name="connsiteY2" fmla="*/ 525280 h 1019007"/>
                <a:gd name="connsiteX3" fmla="*/ 1289363 w 1337798"/>
                <a:gd name="connsiteY3" fmla="*/ 993148 h 1019007"/>
                <a:gd name="connsiteX4" fmla="*/ 1337798 w 1337798"/>
                <a:gd name="connsiteY4" fmla="*/ 966292 h 1019007"/>
                <a:gd name="connsiteX0" fmla="*/ 0 w 1313162"/>
                <a:gd name="connsiteY0" fmla="*/ 0 h 1028111"/>
                <a:gd name="connsiteX1" fmla="*/ 626210 w 1313162"/>
                <a:gd name="connsiteY1" fmla="*/ 129019 h 1028111"/>
                <a:gd name="connsiteX2" fmla="*/ 1092140 w 1313162"/>
                <a:gd name="connsiteY2" fmla="*/ 525280 h 1028111"/>
                <a:gd name="connsiteX3" fmla="*/ 1289363 w 1313162"/>
                <a:gd name="connsiteY3" fmla="*/ 993148 h 1028111"/>
                <a:gd name="connsiteX4" fmla="*/ 1310503 w 1313162"/>
                <a:gd name="connsiteY4" fmla="*/ 1007235 h 10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162" h="1028111">
                  <a:moveTo>
                    <a:pt x="0" y="0"/>
                  </a:moveTo>
                  <a:cubicBezTo>
                    <a:pt x="343786" y="7088"/>
                    <a:pt x="444187" y="41472"/>
                    <a:pt x="626210" y="129019"/>
                  </a:cubicBezTo>
                  <a:cubicBezTo>
                    <a:pt x="808233" y="216566"/>
                    <a:pt x="979340" y="392632"/>
                    <a:pt x="1092140" y="525280"/>
                  </a:cubicBezTo>
                  <a:cubicBezTo>
                    <a:pt x="1204940" y="657928"/>
                    <a:pt x="1248420" y="919646"/>
                    <a:pt x="1289363" y="993148"/>
                  </a:cubicBezTo>
                  <a:cubicBezTo>
                    <a:pt x="1330306" y="1066650"/>
                    <a:pt x="1304705" y="1000338"/>
                    <a:pt x="1310503" y="1007235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2373" y="3856924"/>
              <a:ext cx="27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362200" y="2590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53152" y="3630304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103" y="3456814"/>
              <a:ext cx="946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s(a) 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7144" y="2401549"/>
              <a:ext cx="946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s(b) -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1085347" y="3850944"/>
              <a:ext cx="4374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2393082" y="3829336"/>
              <a:ext cx="4374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59390" y="5029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the blue runner to the red and green runners.  </a:t>
            </a:r>
          </a:p>
        </p:txBody>
      </p:sp>
    </p:spTree>
    <p:extLst>
      <p:ext uri="{BB962C8B-B14F-4D97-AF65-F5344CB8AC3E}">
        <p14:creationId xmlns:p14="http://schemas.microsoft.com/office/powerpoint/2010/main" val="41534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0"/>
      <p:bldP spid="8" grpId="0"/>
      <p:bldP spid="2" grpId="0"/>
      <p:bldP spid="2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86223"/>
              </p:ext>
            </p:extLst>
          </p:nvPr>
        </p:nvGraphicFramePr>
        <p:xfrm>
          <a:off x="762000" y="1143000"/>
          <a:ext cx="7010400" cy="5079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7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f’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f’’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Max/Min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Concave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Concave Down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Inflection</a:t>
                      </a:r>
                      <a:r>
                        <a:rPr lang="en-US" sz="2800" baseline="0" dirty="0"/>
                        <a:t> Pt.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0144" y="336701"/>
            <a:ext cx="72608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80"/>
                </a:solidFill>
                <a:latin typeface="Abadi MT Condensed Extra Bold" pitchFamily="34" charset="0"/>
              </a:rPr>
              <a:t>Relationships between a function &amp; its derivatives</a:t>
            </a:r>
            <a:endParaRPr lang="en-US" sz="2400" i="1" dirty="0">
              <a:solidFill>
                <a:srgbClr val="000080"/>
              </a:solidFill>
              <a:latin typeface="Abadi MT Condensed Extra Bold" pitchFamily="34" charset="0"/>
            </a:endParaRPr>
          </a:p>
        </p:txBody>
      </p:sp>
      <p:pic>
        <p:nvPicPr>
          <p:cNvPr id="5" name="Picture 11" descr="yelllow flaming bull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4" y="360365"/>
            <a:ext cx="374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414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Sketch a basic cubic on the side for reference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9300" y="1665514"/>
            <a:ext cx="205470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dirty="0"/>
              <a:t>Positive</a:t>
            </a:r>
          </a:p>
          <a:p>
            <a:pPr fontAlgn="t">
              <a:lnSpc>
                <a:spcPct val="150000"/>
              </a:lnSpc>
            </a:pPr>
            <a:endParaRPr lang="en-US" sz="200" dirty="0"/>
          </a:p>
          <a:p>
            <a:pPr fontAlgn="t">
              <a:lnSpc>
                <a:spcPct val="150000"/>
              </a:lnSpc>
            </a:pPr>
            <a:r>
              <a:rPr lang="en-US" sz="2800" dirty="0"/>
              <a:t>Negative</a:t>
            </a:r>
            <a:endParaRPr lang="en-US" dirty="0"/>
          </a:p>
          <a:p>
            <a:pPr fontAlgn="t"/>
            <a:br>
              <a:rPr lang="en-US" sz="1200" dirty="0"/>
            </a:br>
            <a:r>
              <a:rPr lang="en-US" sz="2800" dirty="0"/>
              <a:t>Zero </a:t>
            </a:r>
            <a:br>
              <a:rPr lang="en-US" sz="2800" dirty="0"/>
            </a:br>
            <a:r>
              <a:rPr lang="en-US" dirty="0"/>
              <a:t>(with sign change)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7486" y="3831772"/>
            <a:ext cx="22860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dirty="0"/>
              <a:t>Increasing</a:t>
            </a:r>
          </a:p>
          <a:p>
            <a:pPr fontAlgn="t">
              <a:lnSpc>
                <a:spcPct val="150000"/>
              </a:lnSpc>
            </a:pPr>
            <a:r>
              <a:rPr lang="en-US" sz="2800" dirty="0"/>
              <a:t>Decreasing</a:t>
            </a:r>
          </a:p>
          <a:p>
            <a:pPr fontAlgn="t">
              <a:lnSpc>
                <a:spcPct val="150000"/>
              </a:lnSpc>
            </a:pPr>
            <a:br>
              <a:rPr lang="en-US" sz="600" dirty="0"/>
            </a:br>
            <a:r>
              <a:rPr lang="en-US" sz="2800" dirty="0"/>
              <a:t>Max/Min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700" y="3906282"/>
            <a:ext cx="205470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800" dirty="0"/>
              <a:t>Positive</a:t>
            </a:r>
          </a:p>
          <a:p>
            <a:pPr fontAlgn="t">
              <a:lnSpc>
                <a:spcPct val="150000"/>
              </a:lnSpc>
            </a:pPr>
            <a:r>
              <a:rPr lang="en-US" sz="2800" dirty="0"/>
              <a:t>Negative</a:t>
            </a:r>
            <a:br>
              <a:rPr lang="en-US" sz="2800" dirty="0"/>
            </a:br>
            <a:endParaRPr lang="en-US" sz="900" dirty="0"/>
          </a:p>
          <a:p>
            <a:pPr fontAlgn="t"/>
            <a:br>
              <a:rPr lang="en-US" sz="100" dirty="0"/>
            </a:br>
            <a:r>
              <a:rPr lang="en-US" sz="2800" dirty="0"/>
              <a:t>Zero </a:t>
            </a:r>
            <a:br>
              <a:rPr lang="en-US" sz="2800" dirty="0"/>
            </a:br>
            <a:r>
              <a:rPr lang="en-US" dirty="0"/>
              <a:t>(with sign change)</a:t>
            </a:r>
          </a:p>
        </p:txBody>
      </p:sp>
    </p:spTree>
    <p:extLst>
      <p:ext uri="{BB962C8B-B14F-4D97-AF65-F5344CB8AC3E}">
        <p14:creationId xmlns:p14="http://schemas.microsoft.com/office/powerpoint/2010/main" val="11506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83" y="22066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the information in the number line for a continuous function </a:t>
            </a:r>
            <a:r>
              <a:rPr lang="en-US" i="1" dirty="0"/>
              <a:t>f(x)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describe it’s derivative over each interval &amp; at the points where </a:t>
            </a:r>
            <a:r>
              <a:rPr lang="en-US" i="1" dirty="0"/>
              <a:t>x = 2 </a:t>
            </a:r>
            <a:r>
              <a:rPr lang="en-US" dirty="0"/>
              <a:t>and  </a:t>
            </a:r>
            <a:r>
              <a:rPr lang="en-US" i="1" dirty="0"/>
              <a:t>x = 9.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4717" y="2479520"/>
            <a:ext cx="7537587" cy="653147"/>
            <a:chOff x="664717" y="1925985"/>
            <a:chExt cx="7537587" cy="653147"/>
          </a:xfrm>
        </p:grpSpPr>
        <p:cxnSp>
          <p:nvCxnSpPr>
            <p:cNvPr id="12" name="Line 2021"/>
            <p:cNvCxnSpPr/>
            <p:nvPr/>
          </p:nvCxnSpPr>
          <p:spPr bwMode="auto">
            <a:xfrm>
              <a:off x="664717" y="2188535"/>
              <a:ext cx="67266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914400" y="2209800"/>
              <a:ext cx="512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             2                                    9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061648" y="2133600"/>
              <a:ext cx="0" cy="6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78104" y="2133600"/>
              <a:ext cx="0" cy="6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40304" y="1925985"/>
              <a:ext cx="762000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</a:rPr>
                <a:t>f(x)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461912" y="395523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f’(x)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4717" y="4146603"/>
            <a:ext cx="6726683" cy="445532"/>
            <a:chOff x="664717" y="2133600"/>
            <a:chExt cx="6726683" cy="445532"/>
          </a:xfrm>
        </p:grpSpPr>
        <p:cxnSp>
          <p:nvCxnSpPr>
            <p:cNvPr id="27" name="Line 2021"/>
            <p:cNvCxnSpPr/>
            <p:nvPr/>
          </p:nvCxnSpPr>
          <p:spPr bwMode="auto">
            <a:xfrm>
              <a:off x="664717" y="2188535"/>
              <a:ext cx="67266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914400" y="2209800"/>
              <a:ext cx="512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                2                                    9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3061648" y="2133600"/>
              <a:ext cx="0" cy="6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078104" y="2133600"/>
              <a:ext cx="0" cy="6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801504" y="3615183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                –              – 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27496" y="423198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DECR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DECR</a:t>
            </a:r>
            <a:r>
              <a:rPr lang="en-US" sz="2400" b="1" dirty="0">
                <a:solidFill>
                  <a:srgbClr val="FF0000"/>
                </a:solidFill>
              </a:rPr>
              <a:t>                 INCR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704" y="271096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CD                  </a:t>
            </a:r>
            <a:r>
              <a:rPr lang="en-US" sz="2800" b="1" dirty="0" err="1">
                <a:solidFill>
                  <a:srgbClr val="0000FF"/>
                </a:solidFill>
              </a:rPr>
              <a:t>CD</a:t>
            </a:r>
            <a:r>
              <a:rPr lang="en-US" sz="2800" b="1" dirty="0">
                <a:solidFill>
                  <a:srgbClr val="0000FF"/>
                </a:solidFill>
              </a:rPr>
              <a:t>                  CU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9896" y="225276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INCR                  DECR                  </a:t>
            </a:r>
            <a:r>
              <a:rPr lang="en-US" sz="2400" b="1" dirty="0" err="1">
                <a:solidFill>
                  <a:srgbClr val="0000FF"/>
                </a:solidFill>
              </a:rPr>
              <a:t>DECR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061648" y="4693651"/>
            <a:ext cx="0" cy="635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74391" y="5315953"/>
            <a:ext cx="126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f’(x) =</a:t>
            </a:r>
            <a:r>
              <a:rPr lang="en-US" sz="2000" b="1" dirty="0">
                <a:solidFill>
                  <a:srgbClr val="C00000"/>
                </a:solidFill>
              </a:rPr>
              <a:t> 0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070144" y="4681983"/>
            <a:ext cx="0" cy="6350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57783" y="5330317"/>
            <a:ext cx="149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f’(x) has a minimum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>
            <a:stCxn id="38" idx="2"/>
          </p:cNvCxnSpPr>
          <p:nvPr/>
        </p:nvCxnSpPr>
        <p:spPr>
          <a:xfrm>
            <a:off x="2809392" y="2057400"/>
            <a:ext cx="252256" cy="533400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79320" y="1349514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9933"/>
                </a:solidFill>
              </a:rPr>
              <a:t>f(x) has a maximum</a:t>
            </a:r>
            <a:endParaRPr lang="en-US" sz="2000" b="1" dirty="0">
              <a:solidFill>
                <a:srgbClr val="339933"/>
              </a:solidFill>
            </a:endParaRPr>
          </a:p>
        </p:txBody>
      </p:sp>
      <p:cxnSp>
        <p:nvCxnSpPr>
          <p:cNvPr id="45" name="Straight Arrow Connector 44"/>
          <p:cNvCxnSpPr>
            <a:stCxn id="46" idx="2"/>
          </p:cNvCxnSpPr>
          <p:nvPr/>
        </p:nvCxnSpPr>
        <p:spPr>
          <a:xfrm flipH="1">
            <a:off x="5078408" y="2126236"/>
            <a:ext cx="231216" cy="527446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09295" y="1110573"/>
            <a:ext cx="1600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39933"/>
                </a:solidFill>
              </a:rPr>
              <a:t>f(x) has an inflection point</a:t>
            </a:r>
            <a:endParaRPr lang="en-US" sz="2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0" grpId="0"/>
      <p:bldP spid="41" grpId="0"/>
      <p:bldP spid="38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6" t="9131" r="26142" b="55498"/>
          <a:stretch/>
        </p:blipFill>
        <p:spPr bwMode="auto">
          <a:xfrm>
            <a:off x="228600" y="351818"/>
            <a:ext cx="5277518" cy="30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9056" y="1445288"/>
            <a:ext cx="715944" cy="231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112" y="3045488"/>
            <a:ext cx="715944" cy="231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5848" y="3001944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5848" y="1444451"/>
            <a:ext cx="762000" cy="22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6147" y="1444451"/>
            <a:ext cx="753207" cy="22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67359" y="3001944"/>
            <a:ext cx="74418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86841"/>
            <a:ext cx="27128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Match the function </a:t>
            </a:r>
            <a:b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its derivative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6407221"/>
            <a:ext cx="319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More sketching examples  (from worksheets) </a:t>
            </a:r>
            <a:br>
              <a:rPr lang="en-US" sz="1100" dirty="0"/>
            </a:br>
            <a:r>
              <a:rPr lang="en-US" sz="1100" dirty="0"/>
              <a:t>and concept quizzes at end of </a:t>
            </a:r>
            <a:r>
              <a:rPr lang="en-US" sz="1100" dirty="0" err="1"/>
              <a:t>PPt.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-327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Original Functions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6" t="50147" r="26142" b="11362"/>
          <a:stretch/>
        </p:blipFill>
        <p:spPr bwMode="auto">
          <a:xfrm>
            <a:off x="176225" y="3572394"/>
            <a:ext cx="5277518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5339" y="32482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Derivative Functions</a:t>
            </a:r>
          </a:p>
        </p:txBody>
      </p:sp>
    </p:spTree>
    <p:extLst>
      <p:ext uri="{BB962C8B-B14F-4D97-AF65-F5344CB8AC3E}">
        <p14:creationId xmlns:p14="http://schemas.microsoft.com/office/powerpoint/2010/main" val="341468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78448" y="758291"/>
            <a:ext cx="5921688" cy="5285705"/>
            <a:chOff x="4267200" y="1371600"/>
            <a:chExt cx="4165699" cy="4191000"/>
          </a:xfrm>
        </p:grpSpPr>
        <p:sp>
          <p:nvSpPr>
            <p:cNvPr id="5" name="Rectangle 4"/>
            <p:cNvSpPr/>
            <p:nvPr/>
          </p:nvSpPr>
          <p:spPr>
            <a:xfrm>
              <a:off x="4475803" y="1514443"/>
              <a:ext cx="3803187" cy="3921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267200" y="1371600"/>
              <a:ext cx="4165699" cy="4191000"/>
              <a:chOff x="2421" y="5944"/>
              <a:chExt cx="3780" cy="3672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731" y="6054"/>
                <a:ext cx="3150" cy="3450"/>
                <a:chOff x="2736" y="2269"/>
                <a:chExt cx="3150" cy="3450"/>
              </a:xfrm>
            </p:grpSpPr>
            <p:sp>
              <p:nvSpPr>
                <p:cNvPr id="76" name="Line 6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7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8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9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0" name="Group 10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9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15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20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8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Group 25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8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 rot="-5400000">
                <a:off x="2761" y="6054"/>
                <a:ext cx="3150" cy="3450"/>
                <a:chOff x="2736" y="2269"/>
                <a:chExt cx="3150" cy="3450"/>
              </a:xfrm>
            </p:grpSpPr>
            <p:sp>
              <p:nvSpPr>
                <p:cNvPr id="51" name="Line 32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3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4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5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" name="Group 36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7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41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6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46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6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51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6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Line 56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Line 57"/>
              <p:cNvSpPr>
                <a:spLocks noChangeShapeType="1"/>
              </p:cNvSpPr>
              <p:nvPr/>
            </p:nvSpPr>
            <p:spPr bwMode="auto">
              <a:xfrm flipV="1">
                <a:off x="2421" y="7774"/>
                <a:ext cx="37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8"/>
              <p:cNvSpPr>
                <a:spLocks noChangeShapeType="1"/>
              </p:cNvSpPr>
              <p:nvPr/>
            </p:nvSpPr>
            <p:spPr bwMode="auto">
              <a:xfrm>
                <a:off x="416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>
                <a:off x="399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>
                <a:off x="52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>
                <a:off x="494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2"/>
              <p:cNvSpPr>
                <a:spLocks noChangeShapeType="1"/>
              </p:cNvSpPr>
              <p:nvPr/>
            </p:nvSpPr>
            <p:spPr bwMode="auto">
              <a:xfrm>
                <a:off x="46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>
                <a:off x="368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4"/>
              <p:cNvSpPr>
                <a:spLocks noChangeShapeType="1"/>
              </p:cNvSpPr>
              <p:nvPr/>
            </p:nvSpPr>
            <p:spPr bwMode="auto">
              <a:xfrm>
                <a:off x="353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>
                <a:off x="588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6"/>
              <p:cNvSpPr>
                <a:spLocks noChangeShapeType="1"/>
              </p:cNvSpPr>
              <p:nvPr/>
            </p:nvSpPr>
            <p:spPr bwMode="auto">
              <a:xfrm>
                <a:off x="383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7"/>
              <p:cNvSpPr>
                <a:spLocks noChangeShapeType="1"/>
              </p:cNvSpPr>
              <p:nvPr/>
            </p:nvSpPr>
            <p:spPr bwMode="auto">
              <a:xfrm>
                <a:off x="557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68"/>
              <p:cNvSpPr>
                <a:spLocks noChangeShapeType="1"/>
              </p:cNvSpPr>
              <p:nvPr/>
            </p:nvSpPr>
            <p:spPr bwMode="auto">
              <a:xfrm>
                <a:off x="33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9"/>
              <p:cNvSpPr>
                <a:spLocks noChangeShapeType="1"/>
              </p:cNvSpPr>
              <p:nvPr/>
            </p:nvSpPr>
            <p:spPr bwMode="auto">
              <a:xfrm>
                <a:off x="320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>
                <a:off x="305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1"/>
              <p:cNvSpPr>
                <a:spLocks noChangeShapeType="1"/>
              </p:cNvSpPr>
              <p:nvPr/>
            </p:nvSpPr>
            <p:spPr bwMode="auto">
              <a:xfrm>
                <a:off x="479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auto">
              <a:xfrm>
                <a:off x="27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>
                <a:off x="290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auto">
              <a:xfrm>
                <a:off x="572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auto">
              <a:xfrm>
                <a:off x="541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auto">
              <a:xfrm>
                <a:off x="509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7"/>
              <p:cNvSpPr>
                <a:spLocks noChangeShapeType="1"/>
              </p:cNvSpPr>
              <p:nvPr/>
            </p:nvSpPr>
            <p:spPr bwMode="auto">
              <a:xfrm>
                <a:off x="447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8"/>
              <p:cNvSpPr>
                <a:spLocks noChangeShapeType="1"/>
              </p:cNvSpPr>
              <p:nvPr/>
            </p:nvSpPr>
            <p:spPr bwMode="auto">
              <a:xfrm rot="16200000" flipV="1">
                <a:off x="2481" y="7780"/>
                <a:ext cx="3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Line 79"/>
              <p:cNvSpPr>
                <a:spLocks noChangeShapeType="1"/>
              </p:cNvSpPr>
              <p:nvPr/>
            </p:nvSpPr>
            <p:spPr bwMode="auto">
              <a:xfrm rot="-5400000">
                <a:off x="4310" y="789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80"/>
              <p:cNvSpPr>
                <a:spLocks noChangeShapeType="1"/>
              </p:cNvSpPr>
              <p:nvPr/>
            </p:nvSpPr>
            <p:spPr bwMode="auto">
              <a:xfrm rot="-5400000">
                <a:off x="4310" y="805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81"/>
              <p:cNvSpPr>
                <a:spLocks noChangeShapeType="1"/>
              </p:cNvSpPr>
              <p:nvPr/>
            </p:nvSpPr>
            <p:spPr bwMode="auto">
              <a:xfrm rot="-5400000">
                <a:off x="4310" y="679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2"/>
              <p:cNvSpPr>
                <a:spLocks noChangeShapeType="1"/>
              </p:cNvSpPr>
              <p:nvPr/>
            </p:nvSpPr>
            <p:spPr bwMode="auto">
              <a:xfrm rot="-5400000">
                <a:off x="4310" y="710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83"/>
              <p:cNvSpPr>
                <a:spLocks noChangeShapeType="1"/>
              </p:cNvSpPr>
              <p:nvPr/>
            </p:nvSpPr>
            <p:spPr bwMode="auto">
              <a:xfrm rot="-5400000">
                <a:off x="4310" y="742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84"/>
              <p:cNvSpPr>
                <a:spLocks noChangeShapeType="1"/>
              </p:cNvSpPr>
              <p:nvPr/>
            </p:nvSpPr>
            <p:spPr bwMode="auto">
              <a:xfrm rot="-5400000">
                <a:off x="4310" y="836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 rot="-5400000">
                <a:off x="4310" y="852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 rot="-5400000">
                <a:off x="4310" y="616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 rot="-5400000">
                <a:off x="4310" y="820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rot="-5400000">
                <a:off x="4310" y="647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rot="-5400000">
                <a:off x="4310" y="868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0"/>
              <p:cNvSpPr>
                <a:spLocks noChangeShapeType="1"/>
              </p:cNvSpPr>
              <p:nvPr/>
            </p:nvSpPr>
            <p:spPr bwMode="auto">
              <a:xfrm rot="-5400000">
                <a:off x="4310" y="883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91"/>
              <p:cNvSpPr>
                <a:spLocks noChangeShapeType="1"/>
              </p:cNvSpPr>
              <p:nvPr/>
            </p:nvSpPr>
            <p:spPr bwMode="auto">
              <a:xfrm rot="-5400000">
                <a:off x="4310" y="899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2"/>
              <p:cNvSpPr>
                <a:spLocks noChangeShapeType="1"/>
              </p:cNvSpPr>
              <p:nvPr/>
            </p:nvSpPr>
            <p:spPr bwMode="auto">
              <a:xfrm rot="-5400000">
                <a:off x="4310" y="726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93"/>
              <p:cNvSpPr>
                <a:spLocks noChangeShapeType="1"/>
              </p:cNvSpPr>
              <p:nvPr/>
            </p:nvSpPr>
            <p:spPr bwMode="auto">
              <a:xfrm rot="-5400000">
                <a:off x="4310" y="931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94"/>
              <p:cNvSpPr>
                <a:spLocks noChangeShapeType="1"/>
              </p:cNvSpPr>
              <p:nvPr/>
            </p:nvSpPr>
            <p:spPr bwMode="auto">
              <a:xfrm rot="-5400000">
                <a:off x="4310" y="915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95"/>
              <p:cNvSpPr>
                <a:spLocks noChangeShapeType="1"/>
              </p:cNvSpPr>
              <p:nvPr/>
            </p:nvSpPr>
            <p:spPr bwMode="auto">
              <a:xfrm rot="-5400000">
                <a:off x="4310" y="631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96"/>
              <p:cNvSpPr>
                <a:spLocks noChangeShapeType="1"/>
              </p:cNvSpPr>
              <p:nvPr/>
            </p:nvSpPr>
            <p:spPr bwMode="auto">
              <a:xfrm rot="-5400000">
                <a:off x="4310" y="663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7"/>
              <p:cNvSpPr>
                <a:spLocks noChangeShapeType="1"/>
              </p:cNvSpPr>
              <p:nvPr/>
            </p:nvSpPr>
            <p:spPr bwMode="auto">
              <a:xfrm rot="-5400000">
                <a:off x="4310" y="694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8"/>
              <p:cNvSpPr>
                <a:spLocks noChangeShapeType="1"/>
              </p:cNvSpPr>
              <p:nvPr/>
            </p:nvSpPr>
            <p:spPr bwMode="auto">
              <a:xfrm rot="-5400000">
                <a:off x="4310" y="757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" name="Picture 2" descr="http://www.jolenemorris.com/mathematics/lectures/parabol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8" y="1520639"/>
            <a:ext cx="3002716" cy="29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val 100"/>
          <p:cNvSpPr/>
          <p:nvPr/>
        </p:nvSpPr>
        <p:spPr>
          <a:xfrm>
            <a:off x="5431972" y="3331030"/>
            <a:ext cx="135489" cy="132803"/>
          </a:xfrm>
          <a:prstGeom prst="ellipse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815674" y="3929744"/>
            <a:ext cx="135489" cy="132803"/>
          </a:xfrm>
          <a:prstGeom prst="ellipse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036711" y="2764972"/>
            <a:ext cx="135489" cy="132803"/>
          </a:xfrm>
          <a:prstGeom prst="ellipse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5876554" y="2974734"/>
            <a:ext cx="498173" cy="1100078"/>
            <a:chOff x="5865668" y="2974734"/>
            <a:chExt cx="498173" cy="1100078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5865668" y="2974734"/>
              <a:ext cx="498173" cy="1100078"/>
            </a:xfrm>
            <a:prstGeom prst="line">
              <a:avLst/>
            </a:prstGeom>
            <a:ln w="28575">
              <a:solidFill>
                <a:srgbClr val="00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6049329" y="3461658"/>
              <a:ext cx="135489" cy="1328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flipH="1">
            <a:off x="4628997" y="2960914"/>
            <a:ext cx="498173" cy="1100078"/>
            <a:chOff x="5865668" y="2974734"/>
            <a:chExt cx="498173" cy="1100078"/>
          </a:xfrm>
        </p:grpSpPr>
        <p:cxnSp>
          <p:nvCxnSpPr>
            <p:cNvPr id="114" name="Straight Connector 113"/>
            <p:cNvCxnSpPr/>
            <p:nvPr/>
          </p:nvCxnSpPr>
          <p:spPr>
            <a:xfrm flipH="1">
              <a:off x="5865668" y="2974734"/>
              <a:ext cx="498173" cy="1100078"/>
            </a:xfrm>
            <a:prstGeom prst="line">
              <a:avLst/>
            </a:prstGeom>
            <a:ln w="28575">
              <a:solidFill>
                <a:srgbClr val="00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049329" y="3461658"/>
              <a:ext cx="135489" cy="1328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 rot="3915745">
            <a:off x="5439555" y="3823539"/>
            <a:ext cx="135489" cy="586901"/>
            <a:chOff x="6049329" y="3238044"/>
            <a:chExt cx="135489" cy="586901"/>
          </a:xfrm>
        </p:grpSpPr>
        <p:cxnSp>
          <p:nvCxnSpPr>
            <p:cNvPr id="117" name="Straight Connector 116"/>
            <p:cNvCxnSpPr/>
            <p:nvPr/>
          </p:nvCxnSpPr>
          <p:spPr>
            <a:xfrm rot="17684255" flipH="1">
              <a:off x="5822036" y="3531495"/>
              <a:ext cx="586901" cy="0"/>
            </a:xfrm>
            <a:prstGeom prst="line">
              <a:avLst/>
            </a:prstGeom>
            <a:ln w="28575">
              <a:solidFill>
                <a:srgbClr val="0066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6049329" y="3461658"/>
              <a:ext cx="135489" cy="13280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ounded Rectangular Callout 121"/>
          <p:cNvSpPr/>
          <p:nvPr/>
        </p:nvSpPr>
        <p:spPr>
          <a:xfrm>
            <a:off x="5453743" y="4522483"/>
            <a:ext cx="1597782" cy="906861"/>
          </a:xfrm>
          <a:prstGeom prst="wedgeRoundRectCallout">
            <a:avLst>
              <a:gd name="adj1" fmla="val -41953"/>
              <a:gd name="adj2" fmla="val -83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 x = 5.5, </a:t>
            </a:r>
            <a:r>
              <a:rPr lang="en-US" b="1" dirty="0">
                <a:solidFill>
                  <a:srgbClr val="0000FF"/>
                </a:solidFill>
              </a:rPr>
              <a:t>f’(x) = 0</a:t>
            </a:r>
          </a:p>
        </p:txBody>
      </p:sp>
      <p:sp>
        <p:nvSpPr>
          <p:cNvPr id="124" name="Rounded Rectangular Callout 123"/>
          <p:cNvSpPr/>
          <p:nvPr/>
        </p:nvSpPr>
        <p:spPr>
          <a:xfrm>
            <a:off x="6628433" y="3662122"/>
            <a:ext cx="1597782" cy="766708"/>
          </a:xfrm>
          <a:prstGeom prst="wedgeRoundRectCallout">
            <a:avLst>
              <a:gd name="adj1" fmla="val -77381"/>
              <a:gd name="adj2" fmla="val -575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 x = 8, </a:t>
            </a:r>
            <a:b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f’(x) ≈ 5/2</a:t>
            </a:r>
          </a:p>
        </p:txBody>
      </p:sp>
      <p:sp>
        <p:nvSpPr>
          <p:cNvPr id="125" name="Rounded Rectangular Callout 124"/>
          <p:cNvSpPr/>
          <p:nvPr/>
        </p:nvSpPr>
        <p:spPr>
          <a:xfrm>
            <a:off x="2868577" y="3721312"/>
            <a:ext cx="1597782" cy="766708"/>
          </a:xfrm>
          <a:prstGeom prst="wedgeRoundRectCallout">
            <a:avLst>
              <a:gd name="adj1" fmla="val 70461"/>
              <a:gd name="adj2" fmla="val -632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At x = 3, </a:t>
            </a:r>
            <a:b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f’(x) ≈ -5/2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3817702" y="1981200"/>
            <a:ext cx="3192698" cy="2990944"/>
          </a:xfrm>
          <a:prstGeom prst="straightConnector1">
            <a:avLst/>
          </a:prstGeom>
          <a:ln w="571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528458" y="1548432"/>
            <a:ext cx="81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f(x)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85812" y="1706823"/>
            <a:ext cx="81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f’(x)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9259" y="87086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Estimate and sketch the Graph of the Derivative </a:t>
            </a:r>
          </a:p>
          <a:p>
            <a:r>
              <a:rPr lang="en-US" sz="2000" b="1" dirty="0"/>
              <a:t>Remember!  The </a:t>
            </a:r>
            <a:r>
              <a:rPr lang="en-US" sz="2000" b="1" i="1" dirty="0"/>
              <a:t>derivative</a:t>
            </a:r>
            <a:r>
              <a:rPr lang="en-US" sz="2000" b="1" dirty="0"/>
              <a:t> at x is the </a:t>
            </a:r>
            <a:r>
              <a:rPr lang="en-US" sz="2000" b="1" i="1" dirty="0">
                <a:solidFill>
                  <a:srgbClr val="006600"/>
                </a:solidFill>
              </a:rPr>
              <a:t>slope</a:t>
            </a:r>
            <a:r>
              <a:rPr lang="en-US" sz="2000" b="1" dirty="0"/>
              <a:t> at x</a:t>
            </a:r>
          </a:p>
        </p:txBody>
      </p:sp>
    </p:spTree>
    <p:extLst>
      <p:ext uri="{BB962C8B-B14F-4D97-AF65-F5344CB8AC3E}">
        <p14:creationId xmlns:p14="http://schemas.microsoft.com/office/powerpoint/2010/main" val="41458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 animBg="1"/>
      <p:bldP spid="108" grpId="0" animBg="1"/>
      <p:bldP spid="122" grpId="0" animBg="1"/>
      <p:bldP spid="124" grpId="0" animBg="1"/>
      <p:bldP spid="125" grpId="0" animBg="1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28013"/>
              </p:ext>
            </p:extLst>
          </p:nvPr>
        </p:nvGraphicFramePr>
        <p:xfrm>
          <a:off x="457200" y="1010920"/>
          <a:ext cx="7315203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52400" y="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Numerical Estimation of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533400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Ex. Use the information in the table to estimate the value of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’(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74653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1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2868304" y="1828800"/>
            <a:ext cx="381000" cy="4572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 rot="16200000">
            <a:off x="2289977" y="1748621"/>
            <a:ext cx="152405" cy="92235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6200000">
            <a:off x="3667832" y="1763972"/>
            <a:ext cx="152405" cy="891654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274795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Slope to the left of 4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0.6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274795"/>
                <a:ext cx="1524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22860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Slope to the right of 4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0.5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286000"/>
                <a:ext cx="1524000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935321" y="2532713"/>
            <a:ext cx="295870" cy="1649104"/>
          </a:xfrm>
          <a:prstGeom prst="leftBrace">
            <a:avLst>
              <a:gd name="adj1" fmla="val 24004"/>
              <a:gd name="adj2" fmla="val 4925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51661" y="3505200"/>
                <a:ext cx="26778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Our best </a:t>
                </a:r>
                <a:r>
                  <a:rPr lang="en-US" i="1" dirty="0"/>
                  <a:t>estimate</a:t>
                </a:r>
                <a:r>
                  <a:rPr lang="en-US" dirty="0"/>
                  <a:t> for the slope </a:t>
                </a:r>
                <a:r>
                  <a:rPr lang="en-US" i="1" dirty="0"/>
                  <a:t>at</a:t>
                </a:r>
                <a:r>
                  <a:rPr lang="en-US" dirty="0"/>
                  <a:t> 4 is the average of these two slopes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0.55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661" y="3505200"/>
                <a:ext cx="267780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822" t="-3311" r="-364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0" y="4509449"/>
            <a:ext cx="9144000" cy="2348552"/>
            <a:chOff x="0" y="4509449"/>
            <a:chExt cx="9144000" cy="2348552"/>
          </a:xfrm>
        </p:grpSpPr>
        <p:sp>
          <p:nvSpPr>
            <p:cNvPr id="17" name="Rectangle 16"/>
            <p:cNvSpPr/>
            <p:nvPr/>
          </p:nvSpPr>
          <p:spPr>
            <a:xfrm>
              <a:off x="0" y="4509449"/>
              <a:ext cx="9144000" cy="2348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19200" y="4558120"/>
                  <a:ext cx="7681985" cy="108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Ex. Given that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a14:m>
                  <a:endParaRPr lang="en-US" sz="400" b="0" dirty="0"/>
                </a:p>
                <a:p>
                  <a:r>
                    <a:rPr lang="en-US" sz="400" dirty="0"/>
                    <a:t>       </a:t>
                  </a:r>
                </a:p>
                <a:p>
                  <a:r>
                    <a:rPr lang="en-US" sz="2000" dirty="0"/>
                    <a:t>       Use your calculator’s TABLE feature to estimate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𝑓</m:t>
                      </m:r>
                      <m:r>
                        <a:rPr lang="en-US" sz="2000" i="1" dirty="0" smtClean="0">
                          <a:latin typeface="Cambria Math"/>
                        </a:rPr>
                        <m:t>’(4)</m:t>
                      </m:r>
                    </m:oMath>
                  </a14:m>
                  <a:r>
                    <a:rPr lang="en-US" sz="2000" dirty="0"/>
                    <a:t> </a:t>
                  </a:r>
                  <a:br>
                    <a:rPr lang="en-US" sz="2000" dirty="0"/>
                  </a:br>
                  <a:r>
                    <a:rPr lang="en-US" sz="2000" dirty="0"/>
                    <a:t>       by averaging the slope over small intervals to the left and right of 4.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558120"/>
                  <a:ext cx="7681985" cy="108068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94" t="-2260" b="-9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AutoShape 2" descr="Image result for ti-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Image result for ti-8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Image result for ti-8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ecx.images-amazon.com/images/I/51Dr0%2BqRt4L._SY300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r="25878"/>
          <a:stretch/>
        </p:blipFill>
        <p:spPr bwMode="auto">
          <a:xfrm>
            <a:off x="179696" y="4324081"/>
            <a:ext cx="990600" cy="20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5597" y="5715000"/>
                <a:ext cx="72850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* Now go to the graph and choose  CALC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𝑑𝑦</m:t>
                    </m:r>
                    <m:r>
                      <a:rPr lang="en-US" sz="2000" i="1" dirty="0" smtClean="0">
                        <a:latin typeface="Cambria Math"/>
                      </a:rPr>
                      <m:t>/</m:t>
                    </m:r>
                    <m:r>
                      <a:rPr lang="en-US" sz="2000" i="1" dirty="0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/>
                  <a:t>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=4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How close were we?  How could we improve the estimate?</a:t>
                </a:r>
              </a:p>
              <a:p>
                <a:r>
                  <a:rPr lang="en-US" sz="2000" dirty="0"/>
                  <a:t>   Note:  Check out DRAW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TANGENT also!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97" y="5715000"/>
                <a:ext cx="7285066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837" t="-301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7922525" y="146690"/>
            <a:ext cx="1041779" cy="636895"/>
          </a:xfrm>
          <a:prstGeom prst="wedgeEllipseCallout">
            <a:avLst>
              <a:gd name="adj1" fmla="val -69961"/>
              <a:gd name="adj2" fmla="val 407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85731" y="3798851"/>
                <a:ext cx="1766532" cy="400110"/>
              </a:xfrm>
              <a:prstGeom prst="rect">
                <a:avLst/>
              </a:prstGeom>
              <a:noFill/>
              <a:ln w="19050">
                <a:solidFill>
                  <a:srgbClr val="3399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’(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)≈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𝟓𝟓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31" y="3798851"/>
                <a:ext cx="1766532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0145"/>
                </a:stretch>
              </a:blipFill>
              <a:ln w="19050">
                <a:solidFill>
                  <a:srgbClr val="3399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 animBg="1"/>
      <p:bldP spid="7" grpId="0" animBg="1"/>
      <p:bldP spid="10" grpId="0" animBg="1"/>
      <p:bldP spid="8" grpId="0"/>
      <p:bldP spid="12" grpId="0"/>
      <p:bldP spid="9" grpId="0" animBg="1"/>
      <p:bldP spid="14" grpId="0"/>
      <p:bldP spid="21" grpId="0"/>
      <p:bldP spid="19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437" y="16258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Finding the Derivative from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7037" y="838200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400" b="0" i="1" dirty="0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37" y="838200"/>
                <a:ext cx="746532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3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7036" y="1452265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𝑚𝑥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          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36" y="1452265"/>
                <a:ext cx="74653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4568" y="2057401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h</m:t>
                      </m:r>
                      <m:r>
                        <a:rPr lang="en-US" sz="2400" i="1" dirty="0" smtClean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68" y="2057401"/>
                <a:ext cx="74653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5275" y="2667001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400" i="1" dirty="0" smtClean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75" y="2667001"/>
                <a:ext cx="74653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>
          <a:xfrm>
            <a:off x="5928296" y="2554933"/>
            <a:ext cx="1605601" cy="685800"/>
          </a:xfrm>
          <a:prstGeom prst="wedgeRoundRectCallout">
            <a:avLst>
              <a:gd name="adj1" fmla="val -67731"/>
              <a:gd name="adj2" fmla="val 87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Ex.5 on p.85 shows the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4181" y="85184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81" y="851847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6885" y="143967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885" y="1439670"/>
                <a:ext cx="10668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6885" y="20574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885" y="2057400"/>
                <a:ext cx="1066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181" y="26670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81" y="2667000"/>
                <a:ext cx="10668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93744" y="4773304"/>
                <a:ext cx="276864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𝐈𝐟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𝐭𝐡𝐞𝐧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44" y="4773304"/>
                <a:ext cx="2768642" cy="12003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28181" y="5415464"/>
                <a:ext cx="115441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181" y="5415464"/>
                <a:ext cx="1154419" cy="47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67000" y="4288808"/>
            <a:ext cx="4191000" cy="1883392"/>
            <a:chOff x="5257800" y="762000"/>
            <a:chExt cx="3352800" cy="1883392"/>
          </a:xfrm>
        </p:grpSpPr>
        <p:sp>
          <p:nvSpPr>
            <p:cNvPr id="14" name="Frame 13"/>
            <p:cNvSpPr/>
            <p:nvPr/>
          </p:nvSpPr>
          <p:spPr>
            <a:xfrm>
              <a:off x="5257800" y="937194"/>
              <a:ext cx="3352800" cy="1708198"/>
            </a:xfrm>
            <a:prstGeom prst="frame">
              <a:avLst>
                <a:gd name="adj1" fmla="val 1064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59190" y="762000"/>
              <a:ext cx="2760258" cy="46639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ym typeface="Wingdings" panose="05000000000000000000" pitchFamily="2" charset="2"/>
                </a:rPr>
                <a:t></a:t>
              </a:r>
              <a:r>
                <a:rPr lang="en-US" sz="2400" b="1" dirty="0">
                  <a:sym typeface="Wingdings" panose="05000000000000000000" pitchFamily="2" charset="2"/>
                </a:rPr>
                <a:t>  </a:t>
              </a:r>
              <a:r>
                <a:rPr lang="en-US" sz="2400" b="1" dirty="0"/>
                <a:t>The Power Rule</a:t>
              </a:r>
              <a:endParaRPr lang="en-US" sz="2400" dirty="0"/>
            </a:p>
          </p:txBody>
        </p:sp>
      </p:grpSp>
      <p:pic>
        <p:nvPicPr>
          <p:cNvPr id="5126" name="Picture 6" descr="http://wp.patheos.com.s3.amazonaws.com/blogs/robertcrosby/files/2012/04/Power-Button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7" y="4392352"/>
            <a:ext cx="1776202" cy="17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7101808" y="3962400"/>
                <a:ext cx="1508792" cy="1203499"/>
              </a:xfrm>
              <a:prstGeom prst="wedgeRoundRectCallout">
                <a:avLst>
                  <a:gd name="adj1" fmla="val -122500"/>
                  <a:gd name="adj2" fmla="val 45402"/>
                  <a:gd name="adj3" fmla="val 1666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Remember…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is called a “power”</a:t>
                </a: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08" y="3962400"/>
                <a:ext cx="1508792" cy="1203499"/>
              </a:xfrm>
              <a:prstGeom prst="wedgeRoundRectCallout">
                <a:avLst>
                  <a:gd name="adj1" fmla="val -122500"/>
                  <a:gd name="adj2" fmla="val 45402"/>
                  <a:gd name="adj3" fmla="val 16667"/>
                </a:avLst>
              </a:prstGeom>
              <a:blipFill rotWithShape="1">
                <a:blip r:embed="rId13"/>
                <a:stretch>
                  <a:fillRect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54374" y="3195935"/>
                <a:ext cx="7465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𝑗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𝑗</m:t>
                      </m:r>
                      <m:r>
                        <a:rPr lang="en-US" sz="2400" i="1" dirty="0" smtClean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74" y="3195935"/>
                <a:ext cx="74653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57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13280" y="3195934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80" y="3195934"/>
                <a:ext cx="106680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5" grpId="0"/>
      <p:bldP spid="15" grpId="1"/>
      <p:bldP spid="26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21385" r="19733" b="27138"/>
          <a:stretch/>
        </p:blipFill>
        <p:spPr bwMode="auto">
          <a:xfrm>
            <a:off x="609599" y="121920"/>
            <a:ext cx="5947965" cy="375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21281" r="20774" b="44151"/>
          <a:stretch/>
        </p:blipFill>
        <p:spPr bwMode="auto">
          <a:xfrm>
            <a:off x="609600" y="3463332"/>
            <a:ext cx="6623664" cy="28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775293" y="6324600"/>
            <a:ext cx="5616575" cy="4032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Calibri"/>
                <a:ea typeface="SimSun"/>
                <a:cs typeface="Times New Roman"/>
              </a:rPr>
              <a:t>What do you notice about the y-values of the derivative where the function reaches a point of inflection?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15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5348" r="10660" b="10921"/>
          <a:stretch/>
        </p:blipFill>
        <p:spPr bwMode="auto">
          <a:xfrm>
            <a:off x="228600" y="69376"/>
            <a:ext cx="8305800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/>
          <p:nvPr/>
        </p:nvSpPr>
        <p:spPr>
          <a:xfrm>
            <a:off x="242248" y="6438347"/>
            <a:ext cx="5931432" cy="26725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>
                <a:effectLst/>
                <a:latin typeface="Calibri"/>
                <a:ea typeface="SimSun"/>
                <a:cs typeface="Times New Roman"/>
              </a:rPr>
              <a:t>What do you notice about the y-values of the derivative where the function reaches a point of inflection?</a:t>
            </a:r>
            <a:endParaRPr lang="en-US" sz="1200" dirty="0">
              <a:effectLst/>
              <a:latin typeface="Calibri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91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t="14192" r="23372" b="11511"/>
          <a:stretch/>
        </p:blipFill>
        <p:spPr bwMode="auto">
          <a:xfrm>
            <a:off x="152400" y="152399"/>
            <a:ext cx="6629400" cy="65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2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641" r="8965" b="11045"/>
          <a:stretch/>
        </p:blipFill>
        <p:spPr bwMode="auto">
          <a:xfrm>
            <a:off x="95536" y="5687"/>
            <a:ext cx="9066138" cy="68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943600"/>
            <a:ext cx="12192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02240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866056"/>
            <a:ext cx="6019800" cy="114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669" y="4229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Essential Question:  “How do we measure speed?”</a:t>
            </a: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14" y="775715"/>
            <a:ext cx="2112286" cy="151028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" name="Group 3072"/>
          <p:cNvGrpSpPr/>
          <p:nvPr/>
        </p:nvGrpSpPr>
        <p:grpSpPr>
          <a:xfrm>
            <a:off x="290013" y="685800"/>
            <a:ext cx="2910192" cy="2117454"/>
            <a:chOff x="117144" y="2133600"/>
            <a:chExt cx="2910192" cy="2117454"/>
          </a:xfrm>
        </p:grpSpPr>
        <p:grpSp>
          <p:nvGrpSpPr>
            <p:cNvPr id="10" name="Group 9"/>
            <p:cNvGrpSpPr/>
            <p:nvPr/>
          </p:nvGrpSpPr>
          <p:grpSpPr>
            <a:xfrm>
              <a:off x="520928" y="2133600"/>
              <a:ext cx="2506408" cy="2117454"/>
              <a:chOff x="4862148" y="-363517"/>
              <a:chExt cx="1693552" cy="1910986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4973549" y="-363517"/>
                <a:ext cx="0" cy="174989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862148" y="1217182"/>
                <a:ext cx="169355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128012" y="1186373"/>
                <a:ext cx="212572" cy="36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10800000" flipH="1">
              <a:off x="1071700" y="2639997"/>
              <a:ext cx="1313162" cy="1028111"/>
            </a:xfrm>
            <a:custGeom>
              <a:avLst/>
              <a:gdLst>
                <a:gd name="connsiteX0" fmla="*/ 0 w 1128295"/>
                <a:gd name="connsiteY0" fmla="*/ 0 h 1116418"/>
                <a:gd name="connsiteX1" fmla="*/ 871870 w 1128295"/>
                <a:gd name="connsiteY1" fmla="*/ 74428 h 1116418"/>
                <a:gd name="connsiteX2" fmla="*/ 1105787 w 1128295"/>
                <a:gd name="connsiteY2" fmla="*/ 361507 h 1116418"/>
                <a:gd name="connsiteX3" fmla="*/ 1105787 w 1128295"/>
                <a:gd name="connsiteY3" fmla="*/ 1116418 h 1116418"/>
                <a:gd name="connsiteX0" fmla="*/ 0 w 1128295"/>
                <a:gd name="connsiteY0" fmla="*/ 0 h 1116418"/>
                <a:gd name="connsiteX1" fmla="*/ 680801 w 1128295"/>
                <a:gd name="connsiteY1" fmla="*/ 129019 h 1116418"/>
                <a:gd name="connsiteX2" fmla="*/ 1105787 w 1128295"/>
                <a:gd name="connsiteY2" fmla="*/ 361507 h 1116418"/>
                <a:gd name="connsiteX3" fmla="*/ 1105787 w 1128295"/>
                <a:gd name="connsiteY3" fmla="*/ 1116418 h 1116418"/>
                <a:gd name="connsiteX0" fmla="*/ 0 w 1108928"/>
                <a:gd name="connsiteY0" fmla="*/ 0 h 1116418"/>
                <a:gd name="connsiteX1" fmla="*/ 680801 w 1108928"/>
                <a:gd name="connsiteY1" fmla="*/ 129019 h 1116418"/>
                <a:gd name="connsiteX2" fmla="*/ 1010253 w 1108928"/>
                <a:gd name="connsiteY2" fmla="*/ 497984 h 1116418"/>
                <a:gd name="connsiteX3" fmla="*/ 1105787 w 1108928"/>
                <a:gd name="connsiteY3" fmla="*/ 1116418 h 1116418"/>
                <a:gd name="connsiteX0" fmla="*/ 0 w 1082928"/>
                <a:gd name="connsiteY0" fmla="*/ 0 h 1130065"/>
                <a:gd name="connsiteX1" fmla="*/ 680801 w 1082928"/>
                <a:gd name="connsiteY1" fmla="*/ 129019 h 1130065"/>
                <a:gd name="connsiteX2" fmla="*/ 1010253 w 1082928"/>
                <a:gd name="connsiteY2" fmla="*/ 497984 h 1130065"/>
                <a:gd name="connsiteX3" fmla="*/ 1078491 w 1082928"/>
                <a:gd name="connsiteY3" fmla="*/ 1130065 h 1130065"/>
                <a:gd name="connsiteX0" fmla="*/ 0 w 1082928"/>
                <a:gd name="connsiteY0" fmla="*/ 0 h 1130065"/>
                <a:gd name="connsiteX1" fmla="*/ 639858 w 1082928"/>
                <a:gd name="connsiteY1" fmla="*/ 156314 h 1130065"/>
                <a:gd name="connsiteX2" fmla="*/ 1010253 w 1082928"/>
                <a:gd name="connsiteY2" fmla="*/ 497984 h 1130065"/>
                <a:gd name="connsiteX3" fmla="*/ 1078491 w 1082928"/>
                <a:gd name="connsiteY3" fmla="*/ 1130065 h 1130065"/>
                <a:gd name="connsiteX0" fmla="*/ 0 w 1081227"/>
                <a:gd name="connsiteY0" fmla="*/ 0 h 1130065"/>
                <a:gd name="connsiteX1" fmla="*/ 639858 w 1081227"/>
                <a:gd name="connsiteY1" fmla="*/ 156314 h 1130065"/>
                <a:gd name="connsiteX2" fmla="*/ 969310 w 1081227"/>
                <a:gd name="connsiteY2" fmla="*/ 511632 h 1130065"/>
                <a:gd name="connsiteX3" fmla="*/ 1078491 w 1081227"/>
                <a:gd name="connsiteY3" fmla="*/ 1130065 h 1130065"/>
                <a:gd name="connsiteX0" fmla="*/ 0 w 1084043"/>
                <a:gd name="connsiteY0" fmla="*/ 0 h 1130065"/>
                <a:gd name="connsiteX1" fmla="*/ 639858 w 1084043"/>
                <a:gd name="connsiteY1" fmla="*/ 156314 h 1130065"/>
                <a:gd name="connsiteX2" fmla="*/ 1023901 w 1084043"/>
                <a:gd name="connsiteY2" fmla="*/ 511632 h 1130065"/>
                <a:gd name="connsiteX3" fmla="*/ 1078491 w 1084043"/>
                <a:gd name="connsiteY3" fmla="*/ 1130065 h 1130065"/>
                <a:gd name="connsiteX0" fmla="*/ 0 w 1297922"/>
                <a:gd name="connsiteY0" fmla="*/ 0 h 1075474"/>
                <a:gd name="connsiteX1" fmla="*/ 639858 w 1297922"/>
                <a:gd name="connsiteY1" fmla="*/ 156314 h 1075474"/>
                <a:gd name="connsiteX2" fmla="*/ 1023901 w 1297922"/>
                <a:gd name="connsiteY2" fmla="*/ 511632 h 1075474"/>
                <a:gd name="connsiteX3" fmla="*/ 1296855 w 1297922"/>
                <a:gd name="connsiteY3" fmla="*/ 1075474 h 1075474"/>
                <a:gd name="connsiteX0" fmla="*/ 0 w 1298514"/>
                <a:gd name="connsiteY0" fmla="*/ 0 h 1075474"/>
                <a:gd name="connsiteX1" fmla="*/ 639858 w 1298514"/>
                <a:gd name="connsiteY1" fmla="*/ 156314 h 1075474"/>
                <a:gd name="connsiteX2" fmla="*/ 1119436 w 1298514"/>
                <a:gd name="connsiteY2" fmla="*/ 497984 h 1075474"/>
                <a:gd name="connsiteX3" fmla="*/ 1296855 w 1298514"/>
                <a:gd name="connsiteY3" fmla="*/ 1075474 h 1075474"/>
                <a:gd name="connsiteX0" fmla="*/ 0 w 1298392"/>
                <a:gd name="connsiteY0" fmla="*/ 0 h 1075474"/>
                <a:gd name="connsiteX1" fmla="*/ 639858 w 1298392"/>
                <a:gd name="connsiteY1" fmla="*/ 156314 h 1075474"/>
                <a:gd name="connsiteX2" fmla="*/ 1105788 w 1298392"/>
                <a:gd name="connsiteY2" fmla="*/ 511632 h 1075474"/>
                <a:gd name="connsiteX3" fmla="*/ 1296855 w 1298392"/>
                <a:gd name="connsiteY3" fmla="*/ 1075474 h 1075474"/>
                <a:gd name="connsiteX0" fmla="*/ 0 w 1299005"/>
                <a:gd name="connsiteY0" fmla="*/ 0 h 1075474"/>
                <a:gd name="connsiteX1" fmla="*/ 639858 w 1299005"/>
                <a:gd name="connsiteY1" fmla="*/ 156314 h 1075474"/>
                <a:gd name="connsiteX2" fmla="*/ 1105788 w 1299005"/>
                <a:gd name="connsiteY2" fmla="*/ 511632 h 1075474"/>
                <a:gd name="connsiteX3" fmla="*/ 1296855 w 1299005"/>
                <a:gd name="connsiteY3" fmla="*/ 1075474 h 1075474"/>
                <a:gd name="connsiteX0" fmla="*/ 0 w 1299005"/>
                <a:gd name="connsiteY0" fmla="*/ 0 h 1075474"/>
                <a:gd name="connsiteX1" fmla="*/ 680801 w 1299005"/>
                <a:gd name="connsiteY1" fmla="*/ 129019 h 1075474"/>
                <a:gd name="connsiteX2" fmla="*/ 1105788 w 1299005"/>
                <a:gd name="connsiteY2" fmla="*/ 511632 h 1075474"/>
                <a:gd name="connsiteX3" fmla="*/ 1296855 w 1299005"/>
                <a:gd name="connsiteY3" fmla="*/ 1075474 h 1075474"/>
                <a:gd name="connsiteX0" fmla="*/ 0 w 1299926"/>
                <a:gd name="connsiteY0" fmla="*/ 0 h 1075474"/>
                <a:gd name="connsiteX1" fmla="*/ 680801 w 1299926"/>
                <a:gd name="connsiteY1" fmla="*/ 129019 h 1075474"/>
                <a:gd name="connsiteX2" fmla="*/ 1146731 w 1299926"/>
                <a:gd name="connsiteY2" fmla="*/ 511632 h 1075474"/>
                <a:gd name="connsiteX3" fmla="*/ 1296855 w 1299926"/>
                <a:gd name="connsiteY3" fmla="*/ 1075474 h 1075474"/>
                <a:gd name="connsiteX0" fmla="*/ 0 w 1298807"/>
                <a:gd name="connsiteY0" fmla="*/ 0 h 1075474"/>
                <a:gd name="connsiteX1" fmla="*/ 680801 w 1298807"/>
                <a:gd name="connsiteY1" fmla="*/ 129019 h 1075474"/>
                <a:gd name="connsiteX2" fmla="*/ 1092140 w 1298807"/>
                <a:gd name="connsiteY2" fmla="*/ 525280 h 1075474"/>
                <a:gd name="connsiteX3" fmla="*/ 1296855 w 1298807"/>
                <a:gd name="connsiteY3" fmla="*/ 1075474 h 1075474"/>
                <a:gd name="connsiteX0" fmla="*/ 0 w 1299512"/>
                <a:gd name="connsiteY0" fmla="*/ 0 h 1075474"/>
                <a:gd name="connsiteX1" fmla="*/ 680801 w 1299512"/>
                <a:gd name="connsiteY1" fmla="*/ 129019 h 1075474"/>
                <a:gd name="connsiteX2" fmla="*/ 1092140 w 1299512"/>
                <a:gd name="connsiteY2" fmla="*/ 525280 h 1075474"/>
                <a:gd name="connsiteX3" fmla="*/ 1296855 w 1299512"/>
                <a:gd name="connsiteY3" fmla="*/ 1075474 h 1075474"/>
                <a:gd name="connsiteX0" fmla="*/ 0 w 1299512"/>
                <a:gd name="connsiteY0" fmla="*/ 0 h 1075474"/>
                <a:gd name="connsiteX1" fmla="*/ 626210 w 1299512"/>
                <a:gd name="connsiteY1" fmla="*/ 129019 h 1075474"/>
                <a:gd name="connsiteX2" fmla="*/ 1092140 w 1299512"/>
                <a:gd name="connsiteY2" fmla="*/ 525280 h 1075474"/>
                <a:gd name="connsiteX3" fmla="*/ 1296855 w 1299512"/>
                <a:gd name="connsiteY3" fmla="*/ 1075474 h 1075474"/>
                <a:gd name="connsiteX0" fmla="*/ 0 w 1339738"/>
                <a:gd name="connsiteY0" fmla="*/ 0 h 966292"/>
                <a:gd name="connsiteX1" fmla="*/ 626210 w 1339738"/>
                <a:gd name="connsiteY1" fmla="*/ 129019 h 966292"/>
                <a:gd name="connsiteX2" fmla="*/ 1092140 w 1339738"/>
                <a:gd name="connsiteY2" fmla="*/ 525280 h 966292"/>
                <a:gd name="connsiteX3" fmla="*/ 1337798 w 1339738"/>
                <a:gd name="connsiteY3" fmla="*/ 966292 h 966292"/>
                <a:gd name="connsiteX0" fmla="*/ 0 w 1337798"/>
                <a:gd name="connsiteY0" fmla="*/ 0 h 966292"/>
                <a:gd name="connsiteX1" fmla="*/ 626210 w 1337798"/>
                <a:gd name="connsiteY1" fmla="*/ 129019 h 966292"/>
                <a:gd name="connsiteX2" fmla="*/ 1092140 w 1337798"/>
                <a:gd name="connsiteY2" fmla="*/ 525280 h 966292"/>
                <a:gd name="connsiteX3" fmla="*/ 1337798 w 1337798"/>
                <a:gd name="connsiteY3" fmla="*/ 966292 h 966292"/>
                <a:gd name="connsiteX0" fmla="*/ 0 w 1337798"/>
                <a:gd name="connsiteY0" fmla="*/ 0 h 966292"/>
                <a:gd name="connsiteX1" fmla="*/ 626210 w 1337798"/>
                <a:gd name="connsiteY1" fmla="*/ 129019 h 966292"/>
                <a:gd name="connsiteX2" fmla="*/ 1092140 w 1337798"/>
                <a:gd name="connsiteY2" fmla="*/ 525280 h 966292"/>
                <a:gd name="connsiteX3" fmla="*/ 1337798 w 1337798"/>
                <a:gd name="connsiteY3" fmla="*/ 966292 h 966292"/>
                <a:gd name="connsiteX0" fmla="*/ 0 w 1337798"/>
                <a:gd name="connsiteY0" fmla="*/ 0 h 1019007"/>
                <a:gd name="connsiteX1" fmla="*/ 626210 w 1337798"/>
                <a:gd name="connsiteY1" fmla="*/ 129019 h 1019007"/>
                <a:gd name="connsiteX2" fmla="*/ 1092140 w 1337798"/>
                <a:gd name="connsiteY2" fmla="*/ 525280 h 1019007"/>
                <a:gd name="connsiteX3" fmla="*/ 1289363 w 1337798"/>
                <a:gd name="connsiteY3" fmla="*/ 993148 h 1019007"/>
                <a:gd name="connsiteX4" fmla="*/ 1337798 w 1337798"/>
                <a:gd name="connsiteY4" fmla="*/ 966292 h 1019007"/>
                <a:gd name="connsiteX0" fmla="*/ 0 w 1313162"/>
                <a:gd name="connsiteY0" fmla="*/ 0 h 1028111"/>
                <a:gd name="connsiteX1" fmla="*/ 626210 w 1313162"/>
                <a:gd name="connsiteY1" fmla="*/ 129019 h 1028111"/>
                <a:gd name="connsiteX2" fmla="*/ 1092140 w 1313162"/>
                <a:gd name="connsiteY2" fmla="*/ 525280 h 1028111"/>
                <a:gd name="connsiteX3" fmla="*/ 1289363 w 1313162"/>
                <a:gd name="connsiteY3" fmla="*/ 993148 h 1028111"/>
                <a:gd name="connsiteX4" fmla="*/ 1310503 w 1313162"/>
                <a:gd name="connsiteY4" fmla="*/ 1007235 h 102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162" h="1028111">
                  <a:moveTo>
                    <a:pt x="0" y="0"/>
                  </a:moveTo>
                  <a:cubicBezTo>
                    <a:pt x="343786" y="7088"/>
                    <a:pt x="444187" y="41472"/>
                    <a:pt x="626210" y="129019"/>
                  </a:cubicBezTo>
                  <a:cubicBezTo>
                    <a:pt x="808233" y="216566"/>
                    <a:pt x="979340" y="392632"/>
                    <a:pt x="1092140" y="525280"/>
                  </a:cubicBezTo>
                  <a:cubicBezTo>
                    <a:pt x="1204940" y="657928"/>
                    <a:pt x="1248420" y="919646"/>
                    <a:pt x="1289363" y="993148"/>
                  </a:cubicBezTo>
                  <a:cubicBezTo>
                    <a:pt x="1330306" y="1066650"/>
                    <a:pt x="1304705" y="1000338"/>
                    <a:pt x="1310503" y="1007235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2373" y="3856924"/>
              <a:ext cx="27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362200" y="2590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53152" y="3630304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103" y="3456814"/>
              <a:ext cx="946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s(a) 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7144" y="2401549"/>
              <a:ext cx="946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s(b) -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1085347" y="3850944"/>
              <a:ext cx="4374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2393082" y="3829336"/>
              <a:ext cx="4374" cy="91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735" y="3094656"/>
                <a:ext cx="27500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Average velocity </a:t>
                </a:r>
                <a:br>
                  <a:rPr lang="en-US" sz="2000" b="1" dirty="0"/>
                </a:br>
                <a:r>
                  <a:rPr lang="en-US" sz="2000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[</m:t>
                    </m:r>
                    <m:r>
                      <a:rPr lang="en-US" sz="2000" b="1" i="1" dirty="0" err="1" smtClean="0">
                        <a:latin typeface="Cambria Math"/>
                      </a:rPr>
                      <m:t>𝒂</m:t>
                    </m:r>
                    <m:r>
                      <a:rPr lang="en-US" sz="2000" b="1" i="1" dirty="0" err="1" smtClean="0">
                        <a:latin typeface="Cambria Math"/>
                      </a:rPr>
                      <m:t>,</m:t>
                    </m:r>
                    <m:r>
                      <a:rPr lang="en-US" sz="2000" b="1" i="1" dirty="0" err="1" smtClean="0">
                        <a:latin typeface="Cambria Math"/>
                      </a:rPr>
                      <m:t>𝒃</m:t>
                    </m:r>
                    <m:r>
                      <a:rPr lang="en-US" sz="2000" b="1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35" y="3094656"/>
                <a:ext cx="2750028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0" y="3055510"/>
                <a:ext cx="6858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m:rPr>
                              <m:nor/>
                            </m:rPr>
                            <a:rPr lang="en-US" sz="2400" b="1" dirty="0"/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55510"/>
                <a:ext cx="685800" cy="786177"/>
              </a:xfrm>
              <a:prstGeom prst="rect">
                <a:avLst/>
              </a:prstGeom>
              <a:blipFill rotWithShape="1">
                <a:blip r:embed="rId5"/>
                <a:stretch>
                  <a:fillRect l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3020292"/>
                <a:ext cx="685800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20292"/>
                <a:ext cx="685800" cy="809068"/>
              </a:xfrm>
              <a:prstGeom prst="rect">
                <a:avLst/>
              </a:prstGeom>
              <a:blipFill rotWithShape="1">
                <a:blip r:embed="rId6"/>
                <a:stretch>
                  <a:fillRect l="-87611" r="-80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324600" y="2438400"/>
            <a:ext cx="2438400" cy="583455"/>
          </a:xfrm>
          <a:prstGeom prst="wedgeRoundRectCallout">
            <a:avLst>
              <a:gd name="adj1" fmla="val -72861"/>
              <a:gd name="adj2" fmla="val 641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Note:  </a:t>
            </a:r>
            <a:r>
              <a:rPr lang="en-US" sz="2000" b="1" dirty="0">
                <a:solidFill>
                  <a:sysClr val="windowText" lastClr="000000"/>
                </a:solidFill>
              </a:rPr>
              <a:t>final - initial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37047"/>
              </p:ext>
            </p:extLst>
          </p:nvPr>
        </p:nvGraphicFramePr>
        <p:xfrm>
          <a:off x="458900" y="4267200"/>
          <a:ext cx="7315203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45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199" y="5105400"/>
                <a:ext cx="77928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Find the </a:t>
                </a:r>
                <a:r>
                  <a:rPr lang="en-US" b="1" i="1" dirty="0"/>
                  <a:t>average velocity </a:t>
                </a:r>
                <a:r>
                  <a:rPr lang="en-US" dirty="0"/>
                  <a:t>on the interval [4, 7] and visualize this on a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 [4,6]?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 [4,5]?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 ???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105400"/>
                <a:ext cx="7792869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626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52389" y="5791200"/>
            <a:ext cx="5008927" cy="919401"/>
          </a:xfrm>
          <a:prstGeom prst="wedgeRoundRectCallout">
            <a:avLst>
              <a:gd name="adj1" fmla="val -63896"/>
              <a:gd name="adj2" fmla="val 39195"/>
              <a:gd name="adj3" fmla="val 16667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If I had a formula for this function, how could I use this idea of the </a:t>
            </a:r>
            <a:r>
              <a:rPr lang="en-US" sz="1600" b="1" i="1" dirty="0">
                <a:solidFill>
                  <a:srgbClr val="FF0000"/>
                </a:solidFill>
              </a:rPr>
              <a:t>average rate </a:t>
            </a:r>
            <a:r>
              <a:rPr lang="en-US" sz="1600" dirty="0"/>
              <a:t>of change over an interval to get a really precise estimate for the </a:t>
            </a:r>
            <a:r>
              <a:rPr lang="en-US" sz="1600" b="1" i="1" dirty="0">
                <a:solidFill>
                  <a:srgbClr val="FF0000"/>
                </a:solidFill>
              </a:rPr>
              <a:t>instantaneous rate </a:t>
            </a:r>
            <a:r>
              <a:rPr lang="en-US" sz="1600" dirty="0"/>
              <a:t>at 4?</a:t>
            </a:r>
          </a:p>
        </p:txBody>
      </p:sp>
    </p:spTree>
    <p:extLst>
      <p:ext uri="{BB962C8B-B14F-4D97-AF65-F5344CB8AC3E}">
        <p14:creationId xmlns:p14="http://schemas.microsoft.com/office/powerpoint/2010/main" val="2682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420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71600" y="30099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71800" y="301167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03778" y="2514305"/>
            <a:ext cx="685800" cy="440462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77833" y="302230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92033" y="2768403"/>
            <a:ext cx="446567" cy="736797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12534" y="298863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900000">
            <a:off x="2283834" y="247197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22511" y="406253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96711" y="3522133"/>
            <a:ext cx="214489" cy="771878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3155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155" y="91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2966156" y="285209"/>
                <a:ext cx="1458433" cy="702733"/>
              </a:xfrm>
              <a:prstGeom prst="wedgeRoundRectCallout">
                <a:avLst>
                  <a:gd name="adj1" fmla="val 92298"/>
                  <a:gd name="adj2" fmla="val 8578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slope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56" y="285209"/>
                <a:ext cx="1458433" cy="702733"/>
              </a:xfrm>
              <a:prstGeom prst="wedgeRoundRectCallout">
                <a:avLst>
                  <a:gd name="adj1" fmla="val 92298"/>
                  <a:gd name="adj2" fmla="val 8578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/>
              <p:cNvSpPr/>
              <p:nvPr/>
            </p:nvSpPr>
            <p:spPr>
              <a:xfrm>
                <a:off x="5955973" y="357931"/>
                <a:ext cx="1458433" cy="702733"/>
              </a:xfrm>
              <a:prstGeom prst="wedgeRoundRectCallout">
                <a:avLst>
                  <a:gd name="adj1" fmla="val -70251"/>
                  <a:gd name="adj2" fmla="val 777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slope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73" y="357931"/>
                <a:ext cx="1458433" cy="702733"/>
              </a:xfrm>
              <a:prstGeom prst="wedgeRoundRectCallout">
                <a:avLst>
                  <a:gd name="adj1" fmla="val -70251"/>
                  <a:gd name="adj2" fmla="val 7774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/>
              <p:cNvSpPr/>
              <p:nvPr/>
            </p:nvSpPr>
            <p:spPr>
              <a:xfrm>
                <a:off x="6886222" y="3863572"/>
                <a:ext cx="1257400" cy="702733"/>
              </a:xfrm>
              <a:prstGeom prst="wedgeRoundRectCallout">
                <a:avLst>
                  <a:gd name="adj1" fmla="val 43533"/>
                  <a:gd name="adj2" fmla="val -23229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slope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22" y="3863572"/>
                <a:ext cx="1257400" cy="702733"/>
              </a:xfrm>
              <a:prstGeom prst="wedgeRoundRectCallout">
                <a:avLst>
                  <a:gd name="adj1" fmla="val 43533"/>
                  <a:gd name="adj2" fmla="val -232292"/>
                  <a:gd name="adj3" fmla="val 16667"/>
                </a:avLst>
              </a:prstGeom>
              <a:blipFill>
                <a:blip r:embed="rId6"/>
                <a:stretch>
                  <a:fillRect b="-273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629355" y="5373507"/>
                <a:ext cx="1828800" cy="1223433"/>
              </a:xfrm>
              <a:prstGeom prst="wedgeRoundRectCallout">
                <a:avLst>
                  <a:gd name="adj1" fmla="val -58122"/>
                  <a:gd name="adj2" fmla="val -7548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slope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(larger and larger positive slopes)</a:t>
                </a: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55" y="5373507"/>
                <a:ext cx="1828800" cy="1223433"/>
              </a:xfrm>
              <a:prstGeom prst="wedgeRoundRectCallout">
                <a:avLst>
                  <a:gd name="adj1" fmla="val -58122"/>
                  <a:gd name="adj2" fmla="val -75484"/>
                  <a:gd name="adj3" fmla="val 16667"/>
                </a:avLst>
              </a:prstGeom>
              <a:blipFill>
                <a:blip r:embed="rId7"/>
                <a:stretch>
                  <a:fillRect b="-116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5334000" y="0"/>
            <a:ext cx="0" cy="5525911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575734" y="383585"/>
            <a:ext cx="4572001" cy="3776362"/>
          </a:xfrm>
          <a:custGeom>
            <a:avLst/>
            <a:gdLst>
              <a:gd name="connsiteX0" fmla="*/ 11948 w 4514477"/>
              <a:gd name="connsiteY0" fmla="*/ 123798 h 3653089"/>
              <a:gd name="connsiteX1" fmla="*/ 11948 w 4514477"/>
              <a:gd name="connsiteY1" fmla="*/ 225398 h 3653089"/>
              <a:gd name="connsiteX2" fmla="*/ 136126 w 4514477"/>
              <a:gd name="connsiteY2" fmla="*/ 552776 h 3653089"/>
              <a:gd name="connsiteX3" fmla="*/ 915059 w 4514477"/>
              <a:gd name="connsiteY3" fmla="*/ 2573487 h 3653089"/>
              <a:gd name="connsiteX4" fmla="*/ 1863326 w 4514477"/>
              <a:gd name="connsiteY4" fmla="*/ 2031620 h 3653089"/>
              <a:gd name="connsiteX5" fmla="*/ 3330881 w 4514477"/>
              <a:gd name="connsiteY5" fmla="*/ 3623353 h 3653089"/>
              <a:gd name="connsiteX6" fmla="*/ 4392037 w 4514477"/>
              <a:gd name="connsiteY6" fmla="*/ 394731 h 3653089"/>
              <a:gd name="connsiteX7" fmla="*/ 4448481 w 4514477"/>
              <a:gd name="connsiteY7" fmla="*/ 168953 h 3653089"/>
              <a:gd name="connsiteX0" fmla="*/ 11948 w 4514477"/>
              <a:gd name="connsiteY0" fmla="*/ 123798 h 3653118"/>
              <a:gd name="connsiteX1" fmla="*/ 11948 w 4514477"/>
              <a:gd name="connsiteY1" fmla="*/ 225398 h 3653118"/>
              <a:gd name="connsiteX2" fmla="*/ 136126 w 4514477"/>
              <a:gd name="connsiteY2" fmla="*/ 552776 h 3653118"/>
              <a:gd name="connsiteX3" fmla="*/ 903770 w 4514477"/>
              <a:gd name="connsiteY3" fmla="*/ 2562198 h 3653118"/>
              <a:gd name="connsiteX4" fmla="*/ 1863326 w 4514477"/>
              <a:gd name="connsiteY4" fmla="*/ 2031620 h 3653118"/>
              <a:gd name="connsiteX5" fmla="*/ 3330881 w 4514477"/>
              <a:gd name="connsiteY5" fmla="*/ 3623353 h 3653118"/>
              <a:gd name="connsiteX6" fmla="*/ 4392037 w 4514477"/>
              <a:gd name="connsiteY6" fmla="*/ 394731 h 3653118"/>
              <a:gd name="connsiteX7" fmla="*/ 4448481 w 4514477"/>
              <a:gd name="connsiteY7" fmla="*/ 168953 h 3653118"/>
              <a:gd name="connsiteX0" fmla="*/ 11948 w 4514477"/>
              <a:gd name="connsiteY0" fmla="*/ 123798 h 3653118"/>
              <a:gd name="connsiteX1" fmla="*/ 11948 w 4514477"/>
              <a:gd name="connsiteY1" fmla="*/ 225398 h 3653118"/>
              <a:gd name="connsiteX2" fmla="*/ 136126 w 4514477"/>
              <a:gd name="connsiteY2" fmla="*/ 552776 h 3653118"/>
              <a:gd name="connsiteX3" fmla="*/ 903770 w 4514477"/>
              <a:gd name="connsiteY3" fmla="*/ 2562198 h 3653118"/>
              <a:gd name="connsiteX4" fmla="*/ 1863326 w 4514477"/>
              <a:gd name="connsiteY4" fmla="*/ 2031620 h 3653118"/>
              <a:gd name="connsiteX5" fmla="*/ 3330881 w 4514477"/>
              <a:gd name="connsiteY5" fmla="*/ 3623353 h 3653118"/>
              <a:gd name="connsiteX6" fmla="*/ 4392037 w 4514477"/>
              <a:gd name="connsiteY6" fmla="*/ 394731 h 3653118"/>
              <a:gd name="connsiteX7" fmla="*/ 4448481 w 4514477"/>
              <a:gd name="connsiteY7" fmla="*/ 168953 h 3653118"/>
              <a:gd name="connsiteX0" fmla="*/ 11948 w 4514477"/>
              <a:gd name="connsiteY0" fmla="*/ 123798 h 3653060"/>
              <a:gd name="connsiteX1" fmla="*/ 11948 w 4514477"/>
              <a:gd name="connsiteY1" fmla="*/ 225398 h 3653060"/>
              <a:gd name="connsiteX2" fmla="*/ 136126 w 4514477"/>
              <a:gd name="connsiteY2" fmla="*/ 552776 h 3653060"/>
              <a:gd name="connsiteX3" fmla="*/ 937637 w 4514477"/>
              <a:gd name="connsiteY3" fmla="*/ 2584776 h 3653060"/>
              <a:gd name="connsiteX4" fmla="*/ 1863326 w 4514477"/>
              <a:gd name="connsiteY4" fmla="*/ 2031620 h 3653060"/>
              <a:gd name="connsiteX5" fmla="*/ 3330881 w 4514477"/>
              <a:gd name="connsiteY5" fmla="*/ 3623353 h 3653060"/>
              <a:gd name="connsiteX6" fmla="*/ 4392037 w 4514477"/>
              <a:gd name="connsiteY6" fmla="*/ 394731 h 3653060"/>
              <a:gd name="connsiteX7" fmla="*/ 4448481 w 4514477"/>
              <a:gd name="connsiteY7" fmla="*/ 168953 h 3653060"/>
              <a:gd name="connsiteX0" fmla="*/ 11948 w 4514477"/>
              <a:gd name="connsiteY0" fmla="*/ 123798 h 3653060"/>
              <a:gd name="connsiteX1" fmla="*/ 11948 w 4514477"/>
              <a:gd name="connsiteY1" fmla="*/ 225398 h 3653060"/>
              <a:gd name="connsiteX2" fmla="*/ 136126 w 4514477"/>
              <a:gd name="connsiteY2" fmla="*/ 552776 h 3653060"/>
              <a:gd name="connsiteX3" fmla="*/ 937637 w 4514477"/>
              <a:gd name="connsiteY3" fmla="*/ 2584776 h 3653060"/>
              <a:gd name="connsiteX4" fmla="*/ 1863326 w 4514477"/>
              <a:gd name="connsiteY4" fmla="*/ 2031620 h 3653060"/>
              <a:gd name="connsiteX5" fmla="*/ 3330881 w 4514477"/>
              <a:gd name="connsiteY5" fmla="*/ 3623353 h 3653060"/>
              <a:gd name="connsiteX6" fmla="*/ 4392037 w 4514477"/>
              <a:gd name="connsiteY6" fmla="*/ 394731 h 3653060"/>
              <a:gd name="connsiteX7" fmla="*/ 4448481 w 4514477"/>
              <a:gd name="connsiteY7" fmla="*/ 168953 h 3653060"/>
              <a:gd name="connsiteX0" fmla="*/ 11948 w 4514477"/>
              <a:gd name="connsiteY0" fmla="*/ 123798 h 3653060"/>
              <a:gd name="connsiteX1" fmla="*/ 11948 w 4514477"/>
              <a:gd name="connsiteY1" fmla="*/ 225398 h 3653060"/>
              <a:gd name="connsiteX2" fmla="*/ 136126 w 4514477"/>
              <a:gd name="connsiteY2" fmla="*/ 552776 h 3653060"/>
              <a:gd name="connsiteX3" fmla="*/ 948926 w 4514477"/>
              <a:gd name="connsiteY3" fmla="*/ 2584776 h 3653060"/>
              <a:gd name="connsiteX4" fmla="*/ 1863326 w 4514477"/>
              <a:gd name="connsiteY4" fmla="*/ 2031620 h 3653060"/>
              <a:gd name="connsiteX5" fmla="*/ 3330881 w 4514477"/>
              <a:gd name="connsiteY5" fmla="*/ 3623353 h 3653060"/>
              <a:gd name="connsiteX6" fmla="*/ 4392037 w 4514477"/>
              <a:gd name="connsiteY6" fmla="*/ 394731 h 3653060"/>
              <a:gd name="connsiteX7" fmla="*/ 4448481 w 4514477"/>
              <a:gd name="connsiteY7" fmla="*/ 168953 h 3653060"/>
              <a:gd name="connsiteX0" fmla="*/ 11948 w 4514477"/>
              <a:gd name="connsiteY0" fmla="*/ 123798 h 3650373"/>
              <a:gd name="connsiteX1" fmla="*/ 11948 w 4514477"/>
              <a:gd name="connsiteY1" fmla="*/ 225398 h 3650373"/>
              <a:gd name="connsiteX2" fmla="*/ 136126 w 4514477"/>
              <a:gd name="connsiteY2" fmla="*/ 552776 h 3650373"/>
              <a:gd name="connsiteX3" fmla="*/ 948926 w 4514477"/>
              <a:gd name="connsiteY3" fmla="*/ 2584776 h 3650373"/>
              <a:gd name="connsiteX4" fmla="*/ 1863326 w 4514477"/>
              <a:gd name="connsiteY4" fmla="*/ 2031620 h 3650373"/>
              <a:gd name="connsiteX5" fmla="*/ 3330881 w 4514477"/>
              <a:gd name="connsiteY5" fmla="*/ 3623353 h 3650373"/>
              <a:gd name="connsiteX6" fmla="*/ 4392037 w 4514477"/>
              <a:gd name="connsiteY6" fmla="*/ 394731 h 3650373"/>
              <a:gd name="connsiteX7" fmla="*/ 4448481 w 4514477"/>
              <a:gd name="connsiteY7" fmla="*/ 168953 h 3650373"/>
              <a:gd name="connsiteX0" fmla="*/ 11948 w 4514477"/>
              <a:gd name="connsiteY0" fmla="*/ 123798 h 3623432"/>
              <a:gd name="connsiteX1" fmla="*/ 11948 w 4514477"/>
              <a:gd name="connsiteY1" fmla="*/ 225398 h 3623432"/>
              <a:gd name="connsiteX2" fmla="*/ 136126 w 4514477"/>
              <a:gd name="connsiteY2" fmla="*/ 552776 h 3623432"/>
              <a:gd name="connsiteX3" fmla="*/ 948926 w 4514477"/>
              <a:gd name="connsiteY3" fmla="*/ 2584776 h 3623432"/>
              <a:gd name="connsiteX4" fmla="*/ 1863326 w 4514477"/>
              <a:gd name="connsiteY4" fmla="*/ 2031620 h 3623432"/>
              <a:gd name="connsiteX5" fmla="*/ 3330881 w 4514477"/>
              <a:gd name="connsiteY5" fmla="*/ 3623353 h 3623432"/>
              <a:gd name="connsiteX6" fmla="*/ 4392037 w 4514477"/>
              <a:gd name="connsiteY6" fmla="*/ 394731 h 3623432"/>
              <a:gd name="connsiteX7" fmla="*/ 4448481 w 4514477"/>
              <a:gd name="connsiteY7" fmla="*/ 168953 h 3623432"/>
              <a:gd name="connsiteX0" fmla="*/ 11948 w 4516639"/>
              <a:gd name="connsiteY0" fmla="*/ 123798 h 3623443"/>
              <a:gd name="connsiteX1" fmla="*/ 11948 w 4516639"/>
              <a:gd name="connsiteY1" fmla="*/ 225398 h 3623443"/>
              <a:gd name="connsiteX2" fmla="*/ 136126 w 4516639"/>
              <a:gd name="connsiteY2" fmla="*/ 552776 h 3623443"/>
              <a:gd name="connsiteX3" fmla="*/ 948926 w 4516639"/>
              <a:gd name="connsiteY3" fmla="*/ 2584776 h 3623443"/>
              <a:gd name="connsiteX4" fmla="*/ 1863326 w 4516639"/>
              <a:gd name="connsiteY4" fmla="*/ 2031620 h 3623443"/>
              <a:gd name="connsiteX5" fmla="*/ 3297015 w 4516639"/>
              <a:gd name="connsiteY5" fmla="*/ 3623353 h 3623443"/>
              <a:gd name="connsiteX6" fmla="*/ 4392037 w 4516639"/>
              <a:gd name="connsiteY6" fmla="*/ 394731 h 3623443"/>
              <a:gd name="connsiteX7" fmla="*/ 4448481 w 4516639"/>
              <a:gd name="connsiteY7" fmla="*/ 168953 h 3623443"/>
              <a:gd name="connsiteX0" fmla="*/ 11948 w 4516639"/>
              <a:gd name="connsiteY0" fmla="*/ 123798 h 3704537"/>
              <a:gd name="connsiteX1" fmla="*/ 11948 w 4516639"/>
              <a:gd name="connsiteY1" fmla="*/ 225398 h 3704537"/>
              <a:gd name="connsiteX2" fmla="*/ 136126 w 4516639"/>
              <a:gd name="connsiteY2" fmla="*/ 552776 h 3704537"/>
              <a:gd name="connsiteX3" fmla="*/ 948926 w 4516639"/>
              <a:gd name="connsiteY3" fmla="*/ 2584776 h 3704537"/>
              <a:gd name="connsiteX4" fmla="*/ 1863326 w 4516639"/>
              <a:gd name="connsiteY4" fmla="*/ 2031620 h 3704537"/>
              <a:gd name="connsiteX5" fmla="*/ 2405192 w 4516639"/>
              <a:gd name="connsiteY5" fmla="*/ 2675087 h 3704537"/>
              <a:gd name="connsiteX6" fmla="*/ 3297015 w 4516639"/>
              <a:gd name="connsiteY6" fmla="*/ 3623353 h 3704537"/>
              <a:gd name="connsiteX7" fmla="*/ 4392037 w 4516639"/>
              <a:gd name="connsiteY7" fmla="*/ 394731 h 3704537"/>
              <a:gd name="connsiteX8" fmla="*/ 4448481 w 4516639"/>
              <a:gd name="connsiteY8" fmla="*/ 168953 h 3704537"/>
              <a:gd name="connsiteX0" fmla="*/ 11948 w 4516639"/>
              <a:gd name="connsiteY0" fmla="*/ 123798 h 3694838"/>
              <a:gd name="connsiteX1" fmla="*/ 11948 w 4516639"/>
              <a:gd name="connsiteY1" fmla="*/ 225398 h 3694838"/>
              <a:gd name="connsiteX2" fmla="*/ 136126 w 4516639"/>
              <a:gd name="connsiteY2" fmla="*/ 552776 h 3694838"/>
              <a:gd name="connsiteX3" fmla="*/ 948926 w 4516639"/>
              <a:gd name="connsiteY3" fmla="*/ 2584776 h 3694838"/>
              <a:gd name="connsiteX4" fmla="*/ 1863326 w 4516639"/>
              <a:gd name="connsiteY4" fmla="*/ 2031620 h 3694838"/>
              <a:gd name="connsiteX5" fmla="*/ 2563236 w 4516639"/>
              <a:gd name="connsiteY5" fmla="*/ 2584775 h 3694838"/>
              <a:gd name="connsiteX6" fmla="*/ 3297015 w 4516639"/>
              <a:gd name="connsiteY6" fmla="*/ 3623353 h 3694838"/>
              <a:gd name="connsiteX7" fmla="*/ 4392037 w 4516639"/>
              <a:gd name="connsiteY7" fmla="*/ 394731 h 3694838"/>
              <a:gd name="connsiteX8" fmla="*/ 4448481 w 4516639"/>
              <a:gd name="connsiteY8" fmla="*/ 168953 h 3694838"/>
              <a:gd name="connsiteX0" fmla="*/ 11948 w 4516639"/>
              <a:gd name="connsiteY0" fmla="*/ 123798 h 3699425"/>
              <a:gd name="connsiteX1" fmla="*/ 11948 w 4516639"/>
              <a:gd name="connsiteY1" fmla="*/ 225398 h 3699425"/>
              <a:gd name="connsiteX2" fmla="*/ 136126 w 4516639"/>
              <a:gd name="connsiteY2" fmla="*/ 552776 h 3699425"/>
              <a:gd name="connsiteX3" fmla="*/ 948926 w 4516639"/>
              <a:gd name="connsiteY3" fmla="*/ 2584776 h 3699425"/>
              <a:gd name="connsiteX4" fmla="*/ 1863326 w 4516639"/>
              <a:gd name="connsiteY4" fmla="*/ 2031620 h 3699425"/>
              <a:gd name="connsiteX5" fmla="*/ 2563236 w 4516639"/>
              <a:gd name="connsiteY5" fmla="*/ 2584775 h 3699425"/>
              <a:gd name="connsiteX6" fmla="*/ 3297015 w 4516639"/>
              <a:gd name="connsiteY6" fmla="*/ 3623353 h 3699425"/>
              <a:gd name="connsiteX7" fmla="*/ 4392037 w 4516639"/>
              <a:gd name="connsiteY7" fmla="*/ 394731 h 3699425"/>
              <a:gd name="connsiteX8" fmla="*/ 4448481 w 4516639"/>
              <a:gd name="connsiteY8" fmla="*/ 168953 h 3699425"/>
              <a:gd name="connsiteX0" fmla="*/ 11948 w 4516639"/>
              <a:gd name="connsiteY0" fmla="*/ 123798 h 3699425"/>
              <a:gd name="connsiteX1" fmla="*/ 11948 w 4516639"/>
              <a:gd name="connsiteY1" fmla="*/ 225398 h 3699425"/>
              <a:gd name="connsiteX2" fmla="*/ 136126 w 4516639"/>
              <a:gd name="connsiteY2" fmla="*/ 552776 h 3699425"/>
              <a:gd name="connsiteX3" fmla="*/ 948926 w 4516639"/>
              <a:gd name="connsiteY3" fmla="*/ 2584776 h 3699425"/>
              <a:gd name="connsiteX4" fmla="*/ 1863326 w 4516639"/>
              <a:gd name="connsiteY4" fmla="*/ 2031620 h 3699425"/>
              <a:gd name="connsiteX5" fmla="*/ 2563236 w 4516639"/>
              <a:gd name="connsiteY5" fmla="*/ 2584775 h 3699425"/>
              <a:gd name="connsiteX6" fmla="*/ 3297015 w 4516639"/>
              <a:gd name="connsiteY6" fmla="*/ 3623353 h 3699425"/>
              <a:gd name="connsiteX7" fmla="*/ 4392037 w 4516639"/>
              <a:gd name="connsiteY7" fmla="*/ 394731 h 3699425"/>
              <a:gd name="connsiteX8" fmla="*/ 4448481 w 4516639"/>
              <a:gd name="connsiteY8" fmla="*/ 168953 h 3699425"/>
              <a:gd name="connsiteX0" fmla="*/ 11948 w 4516639"/>
              <a:gd name="connsiteY0" fmla="*/ 123798 h 3700657"/>
              <a:gd name="connsiteX1" fmla="*/ 11948 w 4516639"/>
              <a:gd name="connsiteY1" fmla="*/ 225398 h 3700657"/>
              <a:gd name="connsiteX2" fmla="*/ 136126 w 4516639"/>
              <a:gd name="connsiteY2" fmla="*/ 552776 h 3700657"/>
              <a:gd name="connsiteX3" fmla="*/ 948926 w 4516639"/>
              <a:gd name="connsiteY3" fmla="*/ 2584776 h 3700657"/>
              <a:gd name="connsiteX4" fmla="*/ 1863326 w 4516639"/>
              <a:gd name="connsiteY4" fmla="*/ 2031620 h 3700657"/>
              <a:gd name="connsiteX5" fmla="*/ 2563236 w 4516639"/>
              <a:gd name="connsiteY5" fmla="*/ 2584775 h 3700657"/>
              <a:gd name="connsiteX6" fmla="*/ 3297015 w 4516639"/>
              <a:gd name="connsiteY6" fmla="*/ 3623353 h 3700657"/>
              <a:gd name="connsiteX7" fmla="*/ 4392037 w 4516639"/>
              <a:gd name="connsiteY7" fmla="*/ 394731 h 3700657"/>
              <a:gd name="connsiteX8" fmla="*/ 4448481 w 4516639"/>
              <a:gd name="connsiteY8" fmla="*/ 168953 h 3700657"/>
              <a:gd name="connsiteX0" fmla="*/ 11948 w 4516639"/>
              <a:gd name="connsiteY0" fmla="*/ 123798 h 3623451"/>
              <a:gd name="connsiteX1" fmla="*/ 11948 w 4516639"/>
              <a:gd name="connsiteY1" fmla="*/ 225398 h 3623451"/>
              <a:gd name="connsiteX2" fmla="*/ 136126 w 4516639"/>
              <a:gd name="connsiteY2" fmla="*/ 552776 h 3623451"/>
              <a:gd name="connsiteX3" fmla="*/ 948926 w 4516639"/>
              <a:gd name="connsiteY3" fmla="*/ 2584776 h 3623451"/>
              <a:gd name="connsiteX4" fmla="*/ 1863326 w 4516639"/>
              <a:gd name="connsiteY4" fmla="*/ 2031620 h 3623451"/>
              <a:gd name="connsiteX5" fmla="*/ 2563236 w 4516639"/>
              <a:gd name="connsiteY5" fmla="*/ 2584775 h 3623451"/>
              <a:gd name="connsiteX6" fmla="*/ 3297015 w 4516639"/>
              <a:gd name="connsiteY6" fmla="*/ 3623353 h 3623451"/>
              <a:gd name="connsiteX7" fmla="*/ 4392037 w 4516639"/>
              <a:gd name="connsiteY7" fmla="*/ 394731 h 3623451"/>
              <a:gd name="connsiteX8" fmla="*/ 4448481 w 4516639"/>
              <a:gd name="connsiteY8" fmla="*/ 168953 h 3623451"/>
              <a:gd name="connsiteX0" fmla="*/ 11948 w 4516639"/>
              <a:gd name="connsiteY0" fmla="*/ 123798 h 3700657"/>
              <a:gd name="connsiteX1" fmla="*/ 11948 w 4516639"/>
              <a:gd name="connsiteY1" fmla="*/ 225398 h 3700657"/>
              <a:gd name="connsiteX2" fmla="*/ 136126 w 4516639"/>
              <a:gd name="connsiteY2" fmla="*/ 552776 h 3700657"/>
              <a:gd name="connsiteX3" fmla="*/ 948926 w 4516639"/>
              <a:gd name="connsiteY3" fmla="*/ 2584776 h 3700657"/>
              <a:gd name="connsiteX4" fmla="*/ 1863326 w 4516639"/>
              <a:gd name="connsiteY4" fmla="*/ 2031620 h 3700657"/>
              <a:gd name="connsiteX5" fmla="*/ 2597103 w 4516639"/>
              <a:gd name="connsiteY5" fmla="*/ 2584775 h 3700657"/>
              <a:gd name="connsiteX6" fmla="*/ 3297015 w 4516639"/>
              <a:gd name="connsiteY6" fmla="*/ 3623353 h 3700657"/>
              <a:gd name="connsiteX7" fmla="*/ 4392037 w 4516639"/>
              <a:gd name="connsiteY7" fmla="*/ 394731 h 3700657"/>
              <a:gd name="connsiteX8" fmla="*/ 4448481 w 4516639"/>
              <a:gd name="connsiteY8" fmla="*/ 168953 h 3700657"/>
              <a:gd name="connsiteX0" fmla="*/ 11948 w 4516639"/>
              <a:gd name="connsiteY0" fmla="*/ 123798 h 3701926"/>
              <a:gd name="connsiteX1" fmla="*/ 11948 w 4516639"/>
              <a:gd name="connsiteY1" fmla="*/ 225398 h 3701926"/>
              <a:gd name="connsiteX2" fmla="*/ 136126 w 4516639"/>
              <a:gd name="connsiteY2" fmla="*/ 552776 h 3701926"/>
              <a:gd name="connsiteX3" fmla="*/ 948926 w 4516639"/>
              <a:gd name="connsiteY3" fmla="*/ 2584776 h 3701926"/>
              <a:gd name="connsiteX4" fmla="*/ 1863326 w 4516639"/>
              <a:gd name="connsiteY4" fmla="*/ 2031620 h 3701926"/>
              <a:gd name="connsiteX5" fmla="*/ 2597103 w 4516639"/>
              <a:gd name="connsiteY5" fmla="*/ 2584775 h 3701926"/>
              <a:gd name="connsiteX6" fmla="*/ 3297015 w 4516639"/>
              <a:gd name="connsiteY6" fmla="*/ 3623353 h 3701926"/>
              <a:gd name="connsiteX7" fmla="*/ 4392037 w 4516639"/>
              <a:gd name="connsiteY7" fmla="*/ 394731 h 3701926"/>
              <a:gd name="connsiteX8" fmla="*/ 4448481 w 4516639"/>
              <a:gd name="connsiteY8" fmla="*/ 168953 h 3701926"/>
              <a:gd name="connsiteX0" fmla="*/ 11948 w 4516639"/>
              <a:gd name="connsiteY0" fmla="*/ 123798 h 3701926"/>
              <a:gd name="connsiteX1" fmla="*/ 11948 w 4516639"/>
              <a:gd name="connsiteY1" fmla="*/ 225398 h 3701926"/>
              <a:gd name="connsiteX2" fmla="*/ 136126 w 4516639"/>
              <a:gd name="connsiteY2" fmla="*/ 552776 h 3701926"/>
              <a:gd name="connsiteX3" fmla="*/ 948926 w 4516639"/>
              <a:gd name="connsiteY3" fmla="*/ 2584776 h 3701926"/>
              <a:gd name="connsiteX4" fmla="*/ 1863326 w 4516639"/>
              <a:gd name="connsiteY4" fmla="*/ 2031620 h 3701926"/>
              <a:gd name="connsiteX5" fmla="*/ 2597103 w 4516639"/>
              <a:gd name="connsiteY5" fmla="*/ 2584775 h 3701926"/>
              <a:gd name="connsiteX6" fmla="*/ 3297015 w 4516639"/>
              <a:gd name="connsiteY6" fmla="*/ 3623353 h 3701926"/>
              <a:gd name="connsiteX7" fmla="*/ 4392037 w 4516639"/>
              <a:gd name="connsiteY7" fmla="*/ 394731 h 3701926"/>
              <a:gd name="connsiteX8" fmla="*/ 4448481 w 4516639"/>
              <a:gd name="connsiteY8" fmla="*/ 168953 h 3701926"/>
              <a:gd name="connsiteX0" fmla="*/ 11948 w 4516639"/>
              <a:gd name="connsiteY0" fmla="*/ 123798 h 3701926"/>
              <a:gd name="connsiteX1" fmla="*/ 11948 w 4516639"/>
              <a:gd name="connsiteY1" fmla="*/ 225398 h 3701926"/>
              <a:gd name="connsiteX2" fmla="*/ 136126 w 4516639"/>
              <a:gd name="connsiteY2" fmla="*/ 552776 h 3701926"/>
              <a:gd name="connsiteX3" fmla="*/ 948926 w 4516639"/>
              <a:gd name="connsiteY3" fmla="*/ 2584776 h 3701926"/>
              <a:gd name="connsiteX4" fmla="*/ 1863326 w 4516639"/>
              <a:gd name="connsiteY4" fmla="*/ 2031620 h 3701926"/>
              <a:gd name="connsiteX5" fmla="*/ 2597103 w 4516639"/>
              <a:gd name="connsiteY5" fmla="*/ 2584775 h 3701926"/>
              <a:gd name="connsiteX6" fmla="*/ 3297015 w 4516639"/>
              <a:gd name="connsiteY6" fmla="*/ 3623353 h 3701926"/>
              <a:gd name="connsiteX7" fmla="*/ 4392037 w 4516639"/>
              <a:gd name="connsiteY7" fmla="*/ 394731 h 3701926"/>
              <a:gd name="connsiteX8" fmla="*/ 4448481 w 4516639"/>
              <a:gd name="connsiteY8" fmla="*/ 168953 h 3701926"/>
              <a:gd name="connsiteX0" fmla="*/ 11948 w 4516639"/>
              <a:gd name="connsiteY0" fmla="*/ 123798 h 3700036"/>
              <a:gd name="connsiteX1" fmla="*/ 11948 w 4516639"/>
              <a:gd name="connsiteY1" fmla="*/ 225398 h 3700036"/>
              <a:gd name="connsiteX2" fmla="*/ 136126 w 4516639"/>
              <a:gd name="connsiteY2" fmla="*/ 552776 h 3700036"/>
              <a:gd name="connsiteX3" fmla="*/ 948926 w 4516639"/>
              <a:gd name="connsiteY3" fmla="*/ 2584776 h 3700036"/>
              <a:gd name="connsiteX4" fmla="*/ 1863326 w 4516639"/>
              <a:gd name="connsiteY4" fmla="*/ 2031620 h 3700036"/>
              <a:gd name="connsiteX5" fmla="*/ 2597103 w 4516639"/>
              <a:gd name="connsiteY5" fmla="*/ 2584775 h 3700036"/>
              <a:gd name="connsiteX6" fmla="*/ 3297015 w 4516639"/>
              <a:gd name="connsiteY6" fmla="*/ 3623353 h 3700036"/>
              <a:gd name="connsiteX7" fmla="*/ 4392037 w 4516639"/>
              <a:gd name="connsiteY7" fmla="*/ 394731 h 3700036"/>
              <a:gd name="connsiteX8" fmla="*/ 4448481 w 4516639"/>
              <a:gd name="connsiteY8" fmla="*/ 168953 h 3700036"/>
              <a:gd name="connsiteX0" fmla="*/ 11948 w 4516639"/>
              <a:gd name="connsiteY0" fmla="*/ 123798 h 3623604"/>
              <a:gd name="connsiteX1" fmla="*/ 11948 w 4516639"/>
              <a:gd name="connsiteY1" fmla="*/ 225398 h 3623604"/>
              <a:gd name="connsiteX2" fmla="*/ 136126 w 4516639"/>
              <a:gd name="connsiteY2" fmla="*/ 552776 h 3623604"/>
              <a:gd name="connsiteX3" fmla="*/ 948926 w 4516639"/>
              <a:gd name="connsiteY3" fmla="*/ 2584776 h 3623604"/>
              <a:gd name="connsiteX4" fmla="*/ 1863326 w 4516639"/>
              <a:gd name="connsiteY4" fmla="*/ 2031620 h 3623604"/>
              <a:gd name="connsiteX5" fmla="*/ 2597103 w 4516639"/>
              <a:gd name="connsiteY5" fmla="*/ 2584775 h 3623604"/>
              <a:gd name="connsiteX6" fmla="*/ 3297015 w 4516639"/>
              <a:gd name="connsiteY6" fmla="*/ 3623353 h 3623604"/>
              <a:gd name="connsiteX7" fmla="*/ 4392037 w 4516639"/>
              <a:gd name="connsiteY7" fmla="*/ 394731 h 3623604"/>
              <a:gd name="connsiteX8" fmla="*/ 4448481 w 4516639"/>
              <a:gd name="connsiteY8" fmla="*/ 168953 h 3623604"/>
              <a:gd name="connsiteX0" fmla="*/ 11948 w 4516639"/>
              <a:gd name="connsiteY0" fmla="*/ 123798 h 3697570"/>
              <a:gd name="connsiteX1" fmla="*/ 11948 w 4516639"/>
              <a:gd name="connsiteY1" fmla="*/ 225398 h 3697570"/>
              <a:gd name="connsiteX2" fmla="*/ 136126 w 4516639"/>
              <a:gd name="connsiteY2" fmla="*/ 552776 h 3697570"/>
              <a:gd name="connsiteX3" fmla="*/ 948926 w 4516639"/>
              <a:gd name="connsiteY3" fmla="*/ 2584776 h 3697570"/>
              <a:gd name="connsiteX4" fmla="*/ 1863326 w 4516639"/>
              <a:gd name="connsiteY4" fmla="*/ 2031620 h 3697570"/>
              <a:gd name="connsiteX5" fmla="*/ 2563236 w 4516639"/>
              <a:gd name="connsiteY5" fmla="*/ 2562197 h 3697570"/>
              <a:gd name="connsiteX6" fmla="*/ 3297015 w 4516639"/>
              <a:gd name="connsiteY6" fmla="*/ 3623353 h 3697570"/>
              <a:gd name="connsiteX7" fmla="*/ 4392037 w 4516639"/>
              <a:gd name="connsiteY7" fmla="*/ 394731 h 3697570"/>
              <a:gd name="connsiteX8" fmla="*/ 4448481 w 4516639"/>
              <a:gd name="connsiteY8" fmla="*/ 168953 h 3697570"/>
              <a:gd name="connsiteX0" fmla="*/ 11948 w 4516639"/>
              <a:gd name="connsiteY0" fmla="*/ 123798 h 3697570"/>
              <a:gd name="connsiteX1" fmla="*/ 11948 w 4516639"/>
              <a:gd name="connsiteY1" fmla="*/ 225398 h 3697570"/>
              <a:gd name="connsiteX2" fmla="*/ 136126 w 4516639"/>
              <a:gd name="connsiteY2" fmla="*/ 552776 h 3697570"/>
              <a:gd name="connsiteX3" fmla="*/ 948926 w 4516639"/>
              <a:gd name="connsiteY3" fmla="*/ 2584776 h 3697570"/>
              <a:gd name="connsiteX4" fmla="*/ 1863326 w 4516639"/>
              <a:gd name="connsiteY4" fmla="*/ 2031620 h 3697570"/>
              <a:gd name="connsiteX5" fmla="*/ 2563236 w 4516639"/>
              <a:gd name="connsiteY5" fmla="*/ 2562197 h 3697570"/>
              <a:gd name="connsiteX6" fmla="*/ 3297015 w 4516639"/>
              <a:gd name="connsiteY6" fmla="*/ 3623353 h 3697570"/>
              <a:gd name="connsiteX7" fmla="*/ 4392037 w 4516639"/>
              <a:gd name="connsiteY7" fmla="*/ 394731 h 3697570"/>
              <a:gd name="connsiteX8" fmla="*/ 4448481 w 4516639"/>
              <a:gd name="connsiteY8" fmla="*/ 168953 h 3697570"/>
              <a:gd name="connsiteX0" fmla="*/ 11948 w 4516639"/>
              <a:gd name="connsiteY0" fmla="*/ 123798 h 3623495"/>
              <a:gd name="connsiteX1" fmla="*/ 11948 w 4516639"/>
              <a:gd name="connsiteY1" fmla="*/ 225398 h 3623495"/>
              <a:gd name="connsiteX2" fmla="*/ 136126 w 4516639"/>
              <a:gd name="connsiteY2" fmla="*/ 552776 h 3623495"/>
              <a:gd name="connsiteX3" fmla="*/ 948926 w 4516639"/>
              <a:gd name="connsiteY3" fmla="*/ 2584776 h 3623495"/>
              <a:gd name="connsiteX4" fmla="*/ 1863326 w 4516639"/>
              <a:gd name="connsiteY4" fmla="*/ 2031620 h 3623495"/>
              <a:gd name="connsiteX5" fmla="*/ 2563236 w 4516639"/>
              <a:gd name="connsiteY5" fmla="*/ 2562197 h 3623495"/>
              <a:gd name="connsiteX6" fmla="*/ 3297015 w 4516639"/>
              <a:gd name="connsiteY6" fmla="*/ 3623353 h 3623495"/>
              <a:gd name="connsiteX7" fmla="*/ 4392037 w 4516639"/>
              <a:gd name="connsiteY7" fmla="*/ 394731 h 3623495"/>
              <a:gd name="connsiteX8" fmla="*/ 4448481 w 4516639"/>
              <a:gd name="connsiteY8" fmla="*/ 168953 h 3623495"/>
              <a:gd name="connsiteX0" fmla="*/ 11948 w 4771256"/>
              <a:gd name="connsiteY0" fmla="*/ 123798 h 3697570"/>
              <a:gd name="connsiteX1" fmla="*/ 11948 w 4771256"/>
              <a:gd name="connsiteY1" fmla="*/ 225398 h 3697570"/>
              <a:gd name="connsiteX2" fmla="*/ 136126 w 4771256"/>
              <a:gd name="connsiteY2" fmla="*/ 552776 h 3697570"/>
              <a:gd name="connsiteX3" fmla="*/ 948926 w 4771256"/>
              <a:gd name="connsiteY3" fmla="*/ 2584776 h 3697570"/>
              <a:gd name="connsiteX4" fmla="*/ 1863326 w 4771256"/>
              <a:gd name="connsiteY4" fmla="*/ 2031620 h 3697570"/>
              <a:gd name="connsiteX5" fmla="*/ 2563236 w 4771256"/>
              <a:gd name="connsiteY5" fmla="*/ 2562197 h 3697570"/>
              <a:gd name="connsiteX6" fmla="*/ 3297015 w 4771256"/>
              <a:gd name="connsiteY6" fmla="*/ 3623353 h 3697570"/>
              <a:gd name="connsiteX7" fmla="*/ 4719415 w 4771256"/>
              <a:gd name="connsiteY7" fmla="*/ 394731 h 3697570"/>
              <a:gd name="connsiteX8" fmla="*/ 4448481 w 4771256"/>
              <a:gd name="connsiteY8" fmla="*/ 168953 h 3697570"/>
              <a:gd name="connsiteX0" fmla="*/ 11948 w 4845331"/>
              <a:gd name="connsiteY0" fmla="*/ 2918 h 3576690"/>
              <a:gd name="connsiteX1" fmla="*/ 11948 w 4845331"/>
              <a:gd name="connsiteY1" fmla="*/ 104518 h 3576690"/>
              <a:gd name="connsiteX2" fmla="*/ 136126 w 4845331"/>
              <a:gd name="connsiteY2" fmla="*/ 431896 h 3576690"/>
              <a:gd name="connsiteX3" fmla="*/ 948926 w 4845331"/>
              <a:gd name="connsiteY3" fmla="*/ 2463896 h 3576690"/>
              <a:gd name="connsiteX4" fmla="*/ 1863326 w 4845331"/>
              <a:gd name="connsiteY4" fmla="*/ 1910740 h 3576690"/>
              <a:gd name="connsiteX5" fmla="*/ 2563236 w 4845331"/>
              <a:gd name="connsiteY5" fmla="*/ 2441317 h 3576690"/>
              <a:gd name="connsiteX6" fmla="*/ 3297015 w 4845331"/>
              <a:gd name="connsiteY6" fmla="*/ 3502473 h 3576690"/>
              <a:gd name="connsiteX7" fmla="*/ 4719415 w 4845331"/>
              <a:gd name="connsiteY7" fmla="*/ 273851 h 3576690"/>
              <a:gd name="connsiteX8" fmla="*/ 4730704 w 4845331"/>
              <a:gd name="connsiteY8" fmla="*/ 296428 h 3576690"/>
              <a:gd name="connsiteX0" fmla="*/ 11948 w 4822934"/>
              <a:gd name="connsiteY0" fmla="*/ 9068 h 3582840"/>
              <a:gd name="connsiteX1" fmla="*/ 11948 w 4822934"/>
              <a:gd name="connsiteY1" fmla="*/ 110668 h 3582840"/>
              <a:gd name="connsiteX2" fmla="*/ 136126 w 4822934"/>
              <a:gd name="connsiteY2" fmla="*/ 438046 h 3582840"/>
              <a:gd name="connsiteX3" fmla="*/ 948926 w 4822934"/>
              <a:gd name="connsiteY3" fmla="*/ 2470046 h 3582840"/>
              <a:gd name="connsiteX4" fmla="*/ 1863326 w 4822934"/>
              <a:gd name="connsiteY4" fmla="*/ 1916890 h 3582840"/>
              <a:gd name="connsiteX5" fmla="*/ 2563236 w 4822934"/>
              <a:gd name="connsiteY5" fmla="*/ 2447467 h 3582840"/>
              <a:gd name="connsiteX6" fmla="*/ 3297015 w 4822934"/>
              <a:gd name="connsiteY6" fmla="*/ 3508623 h 3582840"/>
              <a:gd name="connsiteX7" fmla="*/ 4719415 w 4822934"/>
              <a:gd name="connsiteY7" fmla="*/ 280001 h 3582840"/>
              <a:gd name="connsiteX8" fmla="*/ 4730704 w 4822934"/>
              <a:gd name="connsiteY8" fmla="*/ 302578 h 3582840"/>
              <a:gd name="connsiteX0" fmla="*/ 11948 w 4827967"/>
              <a:gd name="connsiteY0" fmla="*/ 0 h 3573772"/>
              <a:gd name="connsiteX1" fmla="*/ 11948 w 4827967"/>
              <a:gd name="connsiteY1" fmla="*/ 101600 h 3573772"/>
              <a:gd name="connsiteX2" fmla="*/ 136126 w 4827967"/>
              <a:gd name="connsiteY2" fmla="*/ 428978 h 3573772"/>
              <a:gd name="connsiteX3" fmla="*/ 948926 w 4827967"/>
              <a:gd name="connsiteY3" fmla="*/ 2460978 h 3573772"/>
              <a:gd name="connsiteX4" fmla="*/ 1863326 w 4827967"/>
              <a:gd name="connsiteY4" fmla="*/ 1907822 h 3573772"/>
              <a:gd name="connsiteX5" fmla="*/ 2563236 w 4827967"/>
              <a:gd name="connsiteY5" fmla="*/ 2438399 h 3573772"/>
              <a:gd name="connsiteX6" fmla="*/ 3297015 w 4827967"/>
              <a:gd name="connsiteY6" fmla="*/ 3499555 h 3573772"/>
              <a:gd name="connsiteX7" fmla="*/ 4719415 w 4827967"/>
              <a:gd name="connsiteY7" fmla="*/ 270933 h 3573772"/>
              <a:gd name="connsiteX8" fmla="*/ 4730704 w 4827967"/>
              <a:gd name="connsiteY8" fmla="*/ 293510 h 3573772"/>
              <a:gd name="connsiteX0" fmla="*/ 11948 w 4827967"/>
              <a:gd name="connsiteY0" fmla="*/ 0 h 3573772"/>
              <a:gd name="connsiteX1" fmla="*/ 11948 w 4827967"/>
              <a:gd name="connsiteY1" fmla="*/ 101600 h 3573772"/>
              <a:gd name="connsiteX2" fmla="*/ 136126 w 4827967"/>
              <a:gd name="connsiteY2" fmla="*/ 428978 h 3573772"/>
              <a:gd name="connsiteX3" fmla="*/ 948926 w 4827967"/>
              <a:gd name="connsiteY3" fmla="*/ 2460978 h 3573772"/>
              <a:gd name="connsiteX4" fmla="*/ 1863326 w 4827967"/>
              <a:gd name="connsiteY4" fmla="*/ 1907822 h 3573772"/>
              <a:gd name="connsiteX5" fmla="*/ 2563236 w 4827967"/>
              <a:gd name="connsiteY5" fmla="*/ 2438399 h 3573772"/>
              <a:gd name="connsiteX6" fmla="*/ 3297015 w 4827967"/>
              <a:gd name="connsiteY6" fmla="*/ 3499555 h 3573772"/>
              <a:gd name="connsiteX7" fmla="*/ 4719415 w 4827967"/>
              <a:gd name="connsiteY7" fmla="*/ 270933 h 3573772"/>
              <a:gd name="connsiteX8" fmla="*/ 4730704 w 4827967"/>
              <a:gd name="connsiteY8" fmla="*/ 293510 h 3573772"/>
              <a:gd name="connsiteX0" fmla="*/ 11948 w 4820497"/>
              <a:gd name="connsiteY0" fmla="*/ 252727 h 3826499"/>
              <a:gd name="connsiteX1" fmla="*/ 11948 w 4820497"/>
              <a:gd name="connsiteY1" fmla="*/ 354327 h 3826499"/>
              <a:gd name="connsiteX2" fmla="*/ 136126 w 4820497"/>
              <a:gd name="connsiteY2" fmla="*/ 681705 h 3826499"/>
              <a:gd name="connsiteX3" fmla="*/ 948926 w 4820497"/>
              <a:gd name="connsiteY3" fmla="*/ 2713705 h 3826499"/>
              <a:gd name="connsiteX4" fmla="*/ 1863326 w 4820497"/>
              <a:gd name="connsiteY4" fmla="*/ 2160549 h 3826499"/>
              <a:gd name="connsiteX5" fmla="*/ 2563236 w 4820497"/>
              <a:gd name="connsiteY5" fmla="*/ 2691126 h 3826499"/>
              <a:gd name="connsiteX6" fmla="*/ 3297015 w 4820497"/>
              <a:gd name="connsiteY6" fmla="*/ 3752282 h 3826499"/>
              <a:gd name="connsiteX7" fmla="*/ 4719415 w 4820497"/>
              <a:gd name="connsiteY7" fmla="*/ 523660 h 3826499"/>
              <a:gd name="connsiteX8" fmla="*/ 4708126 w 4820497"/>
              <a:gd name="connsiteY8" fmla="*/ 15659 h 3826499"/>
              <a:gd name="connsiteX0" fmla="*/ 11948 w 4708126"/>
              <a:gd name="connsiteY0" fmla="*/ 237308 h 3765076"/>
              <a:gd name="connsiteX1" fmla="*/ 11948 w 4708126"/>
              <a:gd name="connsiteY1" fmla="*/ 338908 h 3765076"/>
              <a:gd name="connsiteX2" fmla="*/ 136126 w 4708126"/>
              <a:gd name="connsiteY2" fmla="*/ 666286 h 3765076"/>
              <a:gd name="connsiteX3" fmla="*/ 948926 w 4708126"/>
              <a:gd name="connsiteY3" fmla="*/ 2698286 h 3765076"/>
              <a:gd name="connsiteX4" fmla="*/ 1863326 w 4708126"/>
              <a:gd name="connsiteY4" fmla="*/ 2145130 h 3765076"/>
              <a:gd name="connsiteX5" fmla="*/ 2563236 w 4708126"/>
              <a:gd name="connsiteY5" fmla="*/ 2675707 h 3765076"/>
              <a:gd name="connsiteX6" fmla="*/ 3297015 w 4708126"/>
              <a:gd name="connsiteY6" fmla="*/ 3736863 h 3765076"/>
              <a:gd name="connsiteX7" fmla="*/ 4313015 w 4708126"/>
              <a:gd name="connsiteY7" fmla="*/ 1490374 h 3765076"/>
              <a:gd name="connsiteX8" fmla="*/ 4708126 w 4708126"/>
              <a:gd name="connsiteY8" fmla="*/ 240 h 3765076"/>
              <a:gd name="connsiteX0" fmla="*/ 11948 w 4651682"/>
              <a:gd name="connsiteY0" fmla="*/ 248594 h 3776362"/>
              <a:gd name="connsiteX1" fmla="*/ 11948 w 4651682"/>
              <a:gd name="connsiteY1" fmla="*/ 350194 h 3776362"/>
              <a:gd name="connsiteX2" fmla="*/ 136126 w 4651682"/>
              <a:gd name="connsiteY2" fmla="*/ 677572 h 3776362"/>
              <a:gd name="connsiteX3" fmla="*/ 948926 w 4651682"/>
              <a:gd name="connsiteY3" fmla="*/ 2709572 h 3776362"/>
              <a:gd name="connsiteX4" fmla="*/ 1863326 w 4651682"/>
              <a:gd name="connsiteY4" fmla="*/ 2156416 h 3776362"/>
              <a:gd name="connsiteX5" fmla="*/ 2563236 w 4651682"/>
              <a:gd name="connsiteY5" fmla="*/ 2686993 h 3776362"/>
              <a:gd name="connsiteX6" fmla="*/ 3297015 w 4651682"/>
              <a:gd name="connsiteY6" fmla="*/ 3748149 h 3776362"/>
              <a:gd name="connsiteX7" fmla="*/ 4313015 w 4651682"/>
              <a:gd name="connsiteY7" fmla="*/ 1501660 h 3776362"/>
              <a:gd name="connsiteX8" fmla="*/ 4651682 w 4651682"/>
              <a:gd name="connsiteY8" fmla="*/ 237 h 3776362"/>
              <a:gd name="connsiteX0" fmla="*/ 11948 w 4651682"/>
              <a:gd name="connsiteY0" fmla="*/ 248594 h 3748163"/>
              <a:gd name="connsiteX1" fmla="*/ 11948 w 4651682"/>
              <a:gd name="connsiteY1" fmla="*/ 350194 h 3748163"/>
              <a:gd name="connsiteX2" fmla="*/ 136126 w 4651682"/>
              <a:gd name="connsiteY2" fmla="*/ 677572 h 3748163"/>
              <a:gd name="connsiteX3" fmla="*/ 948926 w 4651682"/>
              <a:gd name="connsiteY3" fmla="*/ 2709572 h 3748163"/>
              <a:gd name="connsiteX4" fmla="*/ 1863326 w 4651682"/>
              <a:gd name="connsiteY4" fmla="*/ 2156416 h 3748163"/>
              <a:gd name="connsiteX5" fmla="*/ 2563236 w 4651682"/>
              <a:gd name="connsiteY5" fmla="*/ 2686993 h 3748163"/>
              <a:gd name="connsiteX6" fmla="*/ 3297015 w 4651682"/>
              <a:gd name="connsiteY6" fmla="*/ 3748149 h 3748163"/>
              <a:gd name="connsiteX7" fmla="*/ 4313015 w 4651682"/>
              <a:gd name="connsiteY7" fmla="*/ 1501660 h 3748163"/>
              <a:gd name="connsiteX8" fmla="*/ 4651682 w 4651682"/>
              <a:gd name="connsiteY8" fmla="*/ 237 h 3748163"/>
              <a:gd name="connsiteX0" fmla="*/ 11948 w 4651682"/>
              <a:gd name="connsiteY0" fmla="*/ 248594 h 3776362"/>
              <a:gd name="connsiteX1" fmla="*/ 11948 w 4651682"/>
              <a:gd name="connsiteY1" fmla="*/ 350194 h 3776362"/>
              <a:gd name="connsiteX2" fmla="*/ 136126 w 4651682"/>
              <a:gd name="connsiteY2" fmla="*/ 677572 h 3776362"/>
              <a:gd name="connsiteX3" fmla="*/ 948926 w 4651682"/>
              <a:gd name="connsiteY3" fmla="*/ 2709572 h 3776362"/>
              <a:gd name="connsiteX4" fmla="*/ 1863326 w 4651682"/>
              <a:gd name="connsiteY4" fmla="*/ 2156416 h 3776362"/>
              <a:gd name="connsiteX5" fmla="*/ 2563236 w 4651682"/>
              <a:gd name="connsiteY5" fmla="*/ 2686993 h 3776362"/>
              <a:gd name="connsiteX6" fmla="*/ 3297015 w 4651682"/>
              <a:gd name="connsiteY6" fmla="*/ 3748149 h 3776362"/>
              <a:gd name="connsiteX7" fmla="*/ 4290437 w 4651682"/>
              <a:gd name="connsiteY7" fmla="*/ 1501660 h 3776362"/>
              <a:gd name="connsiteX8" fmla="*/ 4651682 w 4651682"/>
              <a:gd name="connsiteY8" fmla="*/ 237 h 3776362"/>
              <a:gd name="connsiteX0" fmla="*/ 1494 w 4641228"/>
              <a:gd name="connsiteY0" fmla="*/ 248594 h 3776362"/>
              <a:gd name="connsiteX1" fmla="*/ 57939 w 4641228"/>
              <a:gd name="connsiteY1" fmla="*/ 271171 h 3776362"/>
              <a:gd name="connsiteX2" fmla="*/ 125672 w 4641228"/>
              <a:gd name="connsiteY2" fmla="*/ 677572 h 3776362"/>
              <a:gd name="connsiteX3" fmla="*/ 938472 w 4641228"/>
              <a:gd name="connsiteY3" fmla="*/ 2709572 h 3776362"/>
              <a:gd name="connsiteX4" fmla="*/ 1852872 w 4641228"/>
              <a:gd name="connsiteY4" fmla="*/ 2156416 h 3776362"/>
              <a:gd name="connsiteX5" fmla="*/ 2552782 w 4641228"/>
              <a:gd name="connsiteY5" fmla="*/ 2686993 h 3776362"/>
              <a:gd name="connsiteX6" fmla="*/ 3286561 w 4641228"/>
              <a:gd name="connsiteY6" fmla="*/ 3748149 h 3776362"/>
              <a:gd name="connsiteX7" fmla="*/ 4279983 w 4641228"/>
              <a:gd name="connsiteY7" fmla="*/ 1501660 h 3776362"/>
              <a:gd name="connsiteX8" fmla="*/ 4641228 w 4641228"/>
              <a:gd name="connsiteY8" fmla="*/ 237 h 3776362"/>
              <a:gd name="connsiteX0" fmla="*/ 2521 w 4642255"/>
              <a:gd name="connsiteY0" fmla="*/ 248594 h 3776362"/>
              <a:gd name="connsiteX1" fmla="*/ 36388 w 4642255"/>
              <a:gd name="connsiteY1" fmla="*/ 305038 h 3776362"/>
              <a:gd name="connsiteX2" fmla="*/ 126699 w 4642255"/>
              <a:gd name="connsiteY2" fmla="*/ 677572 h 3776362"/>
              <a:gd name="connsiteX3" fmla="*/ 939499 w 4642255"/>
              <a:gd name="connsiteY3" fmla="*/ 2709572 h 3776362"/>
              <a:gd name="connsiteX4" fmla="*/ 1853899 w 4642255"/>
              <a:gd name="connsiteY4" fmla="*/ 2156416 h 3776362"/>
              <a:gd name="connsiteX5" fmla="*/ 2553809 w 4642255"/>
              <a:gd name="connsiteY5" fmla="*/ 2686993 h 3776362"/>
              <a:gd name="connsiteX6" fmla="*/ 3287588 w 4642255"/>
              <a:gd name="connsiteY6" fmla="*/ 3748149 h 3776362"/>
              <a:gd name="connsiteX7" fmla="*/ 4281010 w 4642255"/>
              <a:gd name="connsiteY7" fmla="*/ 1501660 h 3776362"/>
              <a:gd name="connsiteX8" fmla="*/ 4642255 w 4642255"/>
              <a:gd name="connsiteY8" fmla="*/ 237 h 3776362"/>
              <a:gd name="connsiteX0" fmla="*/ 1071 w 4640805"/>
              <a:gd name="connsiteY0" fmla="*/ 248594 h 3776362"/>
              <a:gd name="connsiteX1" fmla="*/ 34938 w 4640805"/>
              <a:gd name="connsiteY1" fmla="*/ 305038 h 3776362"/>
              <a:gd name="connsiteX2" fmla="*/ 125249 w 4640805"/>
              <a:gd name="connsiteY2" fmla="*/ 677572 h 3776362"/>
              <a:gd name="connsiteX3" fmla="*/ 938049 w 4640805"/>
              <a:gd name="connsiteY3" fmla="*/ 2709572 h 3776362"/>
              <a:gd name="connsiteX4" fmla="*/ 1852449 w 4640805"/>
              <a:gd name="connsiteY4" fmla="*/ 2156416 h 3776362"/>
              <a:gd name="connsiteX5" fmla="*/ 2552359 w 4640805"/>
              <a:gd name="connsiteY5" fmla="*/ 2686993 h 3776362"/>
              <a:gd name="connsiteX6" fmla="*/ 3286138 w 4640805"/>
              <a:gd name="connsiteY6" fmla="*/ 3748149 h 3776362"/>
              <a:gd name="connsiteX7" fmla="*/ 4279560 w 4640805"/>
              <a:gd name="connsiteY7" fmla="*/ 1501660 h 3776362"/>
              <a:gd name="connsiteX8" fmla="*/ 4640805 w 4640805"/>
              <a:gd name="connsiteY8" fmla="*/ 237 h 3776362"/>
              <a:gd name="connsiteX0" fmla="*/ 0 w 4639734"/>
              <a:gd name="connsiteY0" fmla="*/ 248594 h 3776362"/>
              <a:gd name="connsiteX1" fmla="*/ 124178 w 4639734"/>
              <a:gd name="connsiteY1" fmla="*/ 677572 h 3776362"/>
              <a:gd name="connsiteX2" fmla="*/ 936978 w 4639734"/>
              <a:gd name="connsiteY2" fmla="*/ 2709572 h 3776362"/>
              <a:gd name="connsiteX3" fmla="*/ 1851378 w 4639734"/>
              <a:gd name="connsiteY3" fmla="*/ 2156416 h 3776362"/>
              <a:gd name="connsiteX4" fmla="*/ 2551288 w 4639734"/>
              <a:gd name="connsiteY4" fmla="*/ 2686993 h 3776362"/>
              <a:gd name="connsiteX5" fmla="*/ 3285067 w 4639734"/>
              <a:gd name="connsiteY5" fmla="*/ 3748149 h 3776362"/>
              <a:gd name="connsiteX6" fmla="*/ 4278489 w 4639734"/>
              <a:gd name="connsiteY6" fmla="*/ 1501660 h 3776362"/>
              <a:gd name="connsiteX7" fmla="*/ 4639734 w 4639734"/>
              <a:gd name="connsiteY7" fmla="*/ 237 h 3776362"/>
              <a:gd name="connsiteX0" fmla="*/ 18575 w 4590576"/>
              <a:gd name="connsiteY0" fmla="*/ 248594 h 3776362"/>
              <a:gd name="connsiteX1" fmla="*/ 75020 w 4590576"/>
              <a:gd name="connsiteY1" fmla="*/ 677572 h 3776362"/>
              <a:gd name="connsiteX2" fmla="*/ 887820 w 4590576"/>
              <a:gd name="connsiteY2" fmla="*/ 2709572 h 3776362"/>
              <a:gd name="connsiteX3" fmla="*/ 1802220 w 4590576"/>
              <a:gd name="connsiteY3" fmla="*/ 2156416 h 3776362"/>
              <a:gd name="connsiteX4" fmla="*/ 2502130 w 4590576"/>
              <a:gd name="connsiteY4" fmla="*/ 2686993 h 3776362"/>
              <a:gd name="connsiteX5" fmla="*/ 3235909 w 4590576"/>
              <a:gd name="connsiteY5" fmla="*/ 3748149 h 3776362"/>
              <a:gd name="connsiteX6" fmla="*/ 4229331 w 4590576"/>
              <a:gd name="connsiteY6" fmla="*/ 1501660 h 3776362"/>
              <a:gd name="connsiteX7" fmla="*/ 4590576 w 4590576"/>
              <a:gd name="connsiteY7" fmla="*/ 237 h 3776362"/>
              <a:gd name="connsiteX0" fmla="*/ 0 w 4572001"/>
              <a:gd name="connsiteY0" fmla="*/ 248594 h 3776362"/>
              <a:gd name="connsiteX1" fmla="*/ 56445 w 4572001"/>
              <a:gd name="connsiteY1" fmla="*/ 677572 h 3776362"/>
              <a:gd name="connsiteX2" fmla="*/ 869245 w 4572001"/>
              <a:gd name="connsiteY2" fmla="*/ 2709572 h 3776362"/>
              <a:gd name="connsiteX3" fmla="*/ 1783645 w 4572001"/>
              <a:gd name="connsiteY3" fmla="*/ 2156416 h 3776362"/>
              <a:gd name="connsiteX4" fmla="*/ 2483555 w 4572001"/>
              <a:gd name="connsiteY4" fmla="*/ 2686993 h 3776362"/>
              <a:gd name="connsiteX5" fmla="*/ 3217334 w 4572001"/>
              <a:gd name="connsiteY5" fmla="*/ 3748149 h 3776362"/>
              <a:gd name="connsiteX6" fmla="*/ 4210756 w 4572001"/>
              <a:gd name="connsiteY6" fmla="*/ 1501660 h 3776362"/>
              <a:gd name="connsiteX7" fmla="*/ 4572001 w 4572001"/>
              <a:gd name="connsiteY7" fmla="*/ 237 h 377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1" h="3776362">
                <a:moveTo>
                  <a:pt x="0" y="248594"/>
                </a:moveTo>
                <a:cubicBezTo>
                  <a:pt x="25870" y="337964"/>
                  <a:pt x="-21873" y="249684"/>
                  <a:pt x="56445" y="677572"/>
                </a:cubicBezTo>
                <a:cubicBezTo>
                  <a:pt x="133585" y="1099024"/>
                  <a:pt x="457200" y="2711454"/>
                  <a:pt x="869245" y="2709572"/>
                </a:cubicBezTo>
                <a:cubicBezTo>
                  <a:pt x="1281290" y="2707690"/>
                  <a:pt x="1514593" y="2160179"/>
                  <a:pt x="1783645" y="2156416"/>
                </a:cubicBezTo>
                <a:cubicBezTo>
                  <a:pt x="2052697" y="2152653"/>
                  <a:pt x="2357495" y="2297525"/>
                  <a:pt x="2483555" y="2686993"/>
                </a:cubicBezTo>
                <a:cubicBezTo>
                  <a:pt x="2598324" y="3053883"/>
                  <a:pt x="2929467" y="3945705"/>
                  <a:pt x="3217334" y="3748149"/>
                </a:cubicBezTo>
                <a:cubicBezTo>
                  <a:pt x="3505201" y="3550594"/>
                  <a:pt x="3984978" y="2126312"/>
                  <a:pt x="4210756" y="1501660"/>
                </a:cubicBezTo>
                <a:cubicBezTo>
                  <a:pt x="4436534" y="877008"/>
                  <a:pt x="4569179" y="-16697"/>
                  <a:pt x="4572001" y="23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5319528"/>
            <a:ext cx="5552822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analyzed the slope at </a:t>
            </a:r>
            <a:r>
              <a:rPr lang="en-US" sz="1600" b="1" dirty="0">
                <a:solidFill>
                  <a:srgbClr val="FF0000"/>
                </a:solidFill>
              </a:rPr>
              <a:t>key points </a:t>
            </a:r>
            <a:r>
              <a:rPr lang="en-US" sz="1600" dirty="0"/>
              <a:t>such as extrema, inflection points, and discontinuities.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also analyzed the </a:t>
            </a:r>
            <a:r>
              <a:rPr lang="en-US" sz="1600" b="1" dirty="0">
                <a:solidFill>
                  <a:srgbClr val="0000FF"/>
                </a:solidFill>
              </a:rPr>
              <a:t>end behavior</a:t>
            </a:r>
            <a:r>
              <a:rPr lang="en-US" sz="16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Lastly, let’s analyze slope on specific </a:t>
            </a:r>
            <a:r>
              <a:rPr lang="en-US" sz="1600" b="1" dirty="0">
                <a:solidFill>
                  <a:srgbClr val="009900"/>
                </a:solidFill>
              </a:rPr>
              <a:t>intervals</a:t>
            </a:r>
            <a:r>
              <a:rPr lang="en-US" sz="1600" dirty="0"/>
              <a:t> and see if our graph checks out.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5747128" y="2024215"/>
            <a:ext cx="1322539" cy="405719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400144" y="220049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41244" y="3160889"/>
            <a:ext cx="2731912" cy="2133600"/>
          </a:xfrm>
          <a:custGeom>
            <a:avLst/>
            <a:gdLst>
              <a:gd name="connsiteX0" fmla="*/ 0 w 2731912"/>
              <a:gd name="connsiteY0" fmla="*/ 2133600 h 2133600"/>
              <a:gd name="connsiteX1" fmla="*/ 1016000 w 2731912"/>
              <a:gd name="connsiteY1" fmla="*/ 406400 h 2133600"/>
              <a:gd name="connsiteX2" fmla="*/ 2731912 w 2731912"/>
              <a:gd name="connsiteY2" fmla="*/ 0 h 2133600"/>
              <a:gd name="connsiteX3" fmla="*/ 2731912 w 2731912"/>
              <a:gd name="connsiteY3" fmla="*/ 0 h 2133600"/>
              <a:gd name="connsiteX0" fmla="*/ 0 w 2731912"/>
              <a:gd name="connsiteY0" fmla="*/ 2133600 h 2133600"/>
              <a:gd name="connsiteX1" fmla="*/ 259645 w 2731912"/>
              <a:gd name="connsiteY1" fmla="*/ 1569155 h 2133600"/>
              <a:gd name="connsiteX2" fmla="*/ 1016000 w 2731912"/>
              <a:gd name="connsiteY2" fmla="*/ 406400 h 2133600"/>
              <a:gd name="connsiteX3" fmla="*/ 2731912 w 2731912"/>
              <a:gd name="connsiteY3" fmla="*/ 0 h 2133600"/>
              <a:gd name="connsiteX4" fmla="*/ 2731912 w 2731912"/>
              <a:gd name="connsiteY4" fmla="*/ 0 h 2133600"/>
              <a:gd name="connsiteX0" fmla="*/ 0 w 2731912"/>
              <a:gd name="connsiteY0" fmla="*/ 2133600 h 2133600"/>
              <a:gd name="connsiteX1" fmla="*/ 214489 w 2731912"/>
              <a:gd name="connsiteY1" fmla="*/ 1083732 h 2133600"/>
              <a:gd name="connsiteX2" fmla="*/ 1016000 w 2731912"/>
              <a:gd name="connsiteY2" fmla="*/ 406400 h 2133600"/>
              <a:gd name="connsiteX3" fmla="*/ 2731912 w 2731912"/>
              <a:gd name="connsiteY3" fmla="*/ 0 h 2133600"/>
              <a:gd name="connsiteX4" fmla="*/ 2731912 w 2731912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912" h="2133600">
                <a:moveTo>
                  <a:pt x="0" y="2133600"/>
                </a:moveTo>
                <a:cubicBezTo>
                  <a:pt x="43274" y="2039526"/>
                  <a:pt x="45156" y="1371599"/>
                  <a:pt x="214489" y="1083732"/>
                </a:cubicBezTo>
                <a:cubicBezTo>
                  <a:pt x="383822" y="795865"/>
                  <a:pt x="596430" y="587022"/>
                  <a:pt x="1016000" y="406400"/>
                </a:cubicBezTo>
                <a:cubicBezTo>
                  <a:pt x="1435570" y="225778"/>
                  <a:pt x="2731912" y="0"/>
                  <a:pt x="2731912" y="0"/>
                </a:cubicBezTo>
                <a:lnTo>
                  <a:pt x="2731912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05789" y="351740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5" grpId="0" animBg="1"/>
      <p:bldP spid="15" grpId="1" animBg="1"/>
      <p:bldP spid="21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31" grpId="1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4" t="8357" r="12071" b="21942"/>
          <a:stretch/>
        </p:blipFill>
        <p:spPr bwMode="auto">
          <a:xfrm>
            <a:off x="304800" y="304800"/>
            <a:ext cx="8510516" cy="52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59204" y="247652"/>
            <a:ext cx="7870396" cy="838200"/>
            <a:chOff x="222" y="371"/>
            <a:chExt cx="4797" cy="528"/>
          </a:xfrm>
        </p:grpSpPr>
        <p:sp>
          <p:nvSpPr>
            <p:cNvPr id="7268" name="Text Box 10"/>
            <p:cNvSpPr txBox="1">
              <a:spLocks noChangeArrowheads="1"/>
            </p:cNvSpPr>
            <p:nvPr/>
          </p:nvSpPr>
          <p:spPr bwMode="auto">
            <a:xfrm>
              <a:off x="466" y="371"/>
              <a:ext cx="45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C00000"/>
                  </a:solidFill>
                  <a:latin typeface="+mn-lt"/>
                </a:rPr>
                <a:t>Relationships between a function &amp; its derivative</a:t>
              </a:r>
              <a:endParaRPr lang="en-US" sz="2400" b="1" i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7269" name="Picture 11" descr="yelllow flaming bulle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94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9660" y="744792"/>
            <a:ext cx="9099562" cy="5819294"/>
            <a:chOff x="459660" y="744792"/>
            <a:chExt cx="9099562" cy="5819294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59660" y="744792"/>
              <a:ext cx="7978402" cy="201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decreasing over an interval, then f’(x) is __________________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increasing over an interval, then f’(x) is __________________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concave up over an interval, then f’(x) is 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concave down over an interval, then f’(x) is 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has an extremum at x = c, then f’(c) 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has an inflection point at x = k, then f’(x) 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                  then                         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13881"/>
                </p:ext>
              </p:extLst>
            </p:nvPr>
          </p:nvGraphicFramePr>
          <p:xfrm>
            <a:off x="1314739" y="3609459"/>
            <a:ext cx="1409700" cy="490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" name="Equation" r:id="rId5" imgW="787320" imgH="279360" progId="Equation.3">
                    <p:embed/>
                  </p:oleObj>
                </mc:Choice>
                <mc:Fallback>
                  <p:oleObj name="Equation" r:id="rId5" imgW="787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739" y="3609459"/>
                          <a:ext cx="1409700" cy="490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6272700" y="3584947"/>
              <a:ext cx="3286522" cy="2019500"/>
              <a:chOff x="6172200" y="2184937"/>
              <a:chExt cx="2438400" cy="156147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6825155" y="2184937"/>
                <a:ext cx="0" cy="1371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6172200" y="2860227"/>
                <a:ext cx="1295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flipH="1">
                <a:off x="6324600" y="2660566"/>
                <a:ext cx="2286000" cy="1085850"/>
              </a:xfrm>
              <a:prstGeom prst="arc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6172200" y="2626425"/>
                <a:ext cx="1295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429235"/>
                </p:ext>
              </p:extLst>
            </p:nvPr>
          </p:nvGraphicFramePr>
          <p:xfrm>
            <a:off x="3515935" y="3622825"/>
            <a:ext cx="12954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" name="Equation" r:id="rId7" imgW="723600" imgH="279360" progId="Equation.3">
                    <p:embed/>
                  </p:oleObj>
                </mc:Choice>
                <mc:Fallback>
                  <p:oleObj name="Equation" r:id="rId7" imgW="723600" imgH="27936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935" y="3622825"/>
                          <a:ext cx="129540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67510" y="3999584"/>
              <a:ext cx="7978402" cy="2564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>
                <a:lnSpc>
                  <a:spcPct val="150000"/>
                </a:lnSpc>
                <a:buFont typeface="+mj-lt"/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&gt; 0, then g(x) _____________</a:t>
              </a:r>
            </a:p>
            <a:p>
              <a:pPr marL="457200" indent="-457200">
                <a:lnSpc>
                  <a:spcPct val="150000"/>
                </a:lnSpc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is increasing, then g(x) _____________</a:t>
              </a:r>
            </a:p>
            <a:p>
              <a:pPr marL="457200" indent="-457200">
                <a:lnSpc>
                  <a:spcPct val="150000"/>
                </a:lnSpc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= 0, then g(x)  _____________________</a:t>
              </a:r>
              <a:b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Sketch a graph for h(x) that meets the following criteria:</a:t>
              </a:r>
            </a:p>
            <a:p>
              <a:pPr marL="1200150" lvl="1" indent="-4572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h’(x) is increasing from (-</a:t>
              </a: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, 3) and decreasing from (3,)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What if  the same rule from ex.11 applies, but h’(x) must also be </a:t>
              </a:r>
              <a:r>
                <a:rPr lang="en-US" sz="2000" dirty="0">
                  <a:solidFill>
                    <a:srgbClr val="0000CC"/>
                  </a:solidFill>
                  <a:latin typeface="Cambria Math"/>
                  <a:ea typeface="Cambria Math"/>
                  <a:cs typeface="Times New Roman" panose="02020603050405020304" pitchFamily="18" charset="0"/>
                  <a:sym typeface="Symbol"/>
                </a:rPr>
                <a:t>≥</a:t>
              </a: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0?</a:t>
              </a:r>
              <a:endPara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2363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59204" y="228602"/>
            <a:ext cx="7870396" cy="838200"/>
            <a:chOff x="222" y="359"/>
            <a:chExt cx="4797" cy="528"/>
          </a:xfrm>
        </p:grpSpPr>
        <p:sp>
          <p:nvSpPr>
            <p:cNvPr id="7268" name="Text Box 10"/>
            <p:cNvSpPr txBox="1">
              <a:spLocks noChangeArrowheads="1"/>
            </p:cNvSpPr>
            <p:nvPr/>
          </p:nvSpPr>
          <p:spPr bwMode="auto">
            <a:xfrm>
              <a:off x="466" y="359"/>
              <a:ext cx="45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>
                  <a:solidFill>
                    <a:srgbClr val="C00000"/>
                  </a:solidFill>
                  <a:latin typeface="Abadi MT Condensed Extra Bold" pitchFamily="34" charset="0"/>
                </a:rPr>
                <a:t>Relationships between a function &amp; its derivative</a:t>
              </a:r>
              <a:endParaRPr lang="en-US" sz="2000" b="1" i="1" dirty="0">
                <a:solidFill>
                  <a:srgbClr val="C00000"/>
                </a:solidFill>
                <a:latin typeface="Abadi MT Condensed Extra Bold" pitchFamily="34" charset="0"/>
              </a:endParaRPr>
            </a:p>
          </p:txBody>
        </p:sp>
        <p:pic>
          <p:nvPicPr>
            <p:cNvPr id="7269" name="Picture 11" descr="yelllow flaming bulle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94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9660" y="744792"/>
            <a:ext cx="9099562" cy="5960808"/>
            <a:chOff x="459660" y="744792"/>
            <a:chExt cx="9099562" cy="5960808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59660" y="744792"/>
              <a:ext cx="7978402" cy="201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decreasing over an interval, then f’(x) is __________________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increasing over an interval, then f’(x) is __________________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concave up over an interval, then f’(x) is _________________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is concave down over an interval, then f’(x) is _______________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has an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extremum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 x = c, then f’(c) 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f(x) has an inflection point at x = k, then f’(x) ______________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                  then                         ________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762084"/>
                </p:ext>
              </p:extLst>
            </p:nvPr>
          </p:nvGraphicFramePr>
          <p:xfrm>
            <a:off x="1314739" y="3609459"/>
            <a:ext cx="1409700" cy="490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" name="Equation" r:id="rId5" imgW="787320" imgH="279360" progId="Equation.3">
                    <p:embed/>
                  </p:oleObj>
                </mc:Choice>
                <mc:Fallback>
                  <p:oleObj name="Equation" r:id="rId5" imgW="787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739" y="3609459"/>
                          <a:ext cx="1409700" cy="490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6272700" y="3584947"/>
              <a:ext cx="3286522" cy="2019500"/>
              <a:chOff x="6172200" y="2184937"/>
              <a:chExt cx="2438400" cy="156147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6825155" y="2184937"/>
                <a:ext cx="0" cy="1371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6172200" y="2860227"/>
                <a:ext cx="12954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flipH="1">
                <a:off x="6324600" y="2660566"/>
                <a:ext cx="2286000" cy="1085850"/>
              </a:xfrm>
              <a:prstGeom prst="arc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6172200" y="2626425"/>
                <a:ext cx="129540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2687831"/>
                </p:ext>
              </p:extLst>
            </p:nvPr>
          </p:nvGraphicFramePr>
          <p:xfrm>
            <a:off x="3515935" y="3622825"/>
            <a:ext cx="12954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" name="Equation" r:id="rId7" imgW="723600" imgH="279360" progId="Equation.3">
                    <p:embed/>
                  </p:oleObj>
                </mc:Choice>
                <mc:Fallback>
                  <p:oleObj name="Equation" r:id="rId7" imgW="7236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935" y="3622825"/>
                          <a:ext cx="129540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67510" y="3982496"/>
              <a:ext cx="7978402" cy="272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>
                <a:lnSpc>
                  <a:spcPct val="150000"/>
                </a:lnSpc>
                <a:buFont typeface="+mj-lt"/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&gt; 0, then g(x) _____________</a:t>
              </a:r>
            </a:p>
            <a:p>
              <a:pPr marL="457200" indent="-457200">
                <a:lnSpc>
                  <a:spcPct val="150000"/>
                </a:lnSpc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is increasing, then g(x) _____________</a:t>
              </a:r>
            </a:p>
            <a:p>
              <a:pPr marL="457200" indent="-457200">
                <a:lnSpc>
                  <a:spcPct val="150000"/>
                </a:lnSpc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g’(x) = 0, then g(x)</a:t>
              </a:r>
            </a:p>
            <a:p>
              <a:pPr marL="457200" indent="-457200">
                <a:buAutoNum type="arabicPeriod" startAt="8"/>
              </a:pPr>
              <a:endPara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Sketch a graph for h(x) that meets the following criteria:</a:t>
              </a:r>
            </a:p>
            <a:p>
              <a:pPr marL="1200150" lvl="1" indent="-4572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h’(x) is increasing from (-</a:t>
              </a: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, 3) </a:t>
              </a:r>
              <a:r>
                <a:rPr lang="en-US" sz="2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and decreasing </a:t>
              </a: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from (3,)</a:t>
              </a:r>
            </a:p>
            <a:p>
              <a:pPr marL="457200" indent="-457200">
                <a:buFont typeface="+mj-lt"/>
                <a:buAutoNum type="arabicPeriod" startAt="8"/>
              </a:pP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What if  the same rule from ex.11 applies, but h’(x) must also be </a:t>
              </a:r>
              <a:r>
                <a:rPr lang="en-US" sz="2000" dirty="0">
                  <a:solidFill>
                    <a:srgbClr val="0000CC"/>
                  </a:solidFill>
                  <a:latin typeface="Cambria Math"/>
                  <a:ea typeface="Cambria Math"/>
                  <a:cs typeface="Times New Roman" panose="02020603050405020304" pitchFamily="18" charset="0"/>
                  <a:sym typeface="Symbol"/>
                </a:rPr>
                <a:t>≥</a:t>
              </a:r>
              <a:r>
                <a:rPr lang="en-US" sz="2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0?</a:t>
              </a:r>
              <a:endPara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endPara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6000" y="86834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3681" y="1764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224999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Decreasing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73208" y="270975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91687" y="3150160"/>
            <a:ext cx="270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at a max or min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56704" y="360844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6504" y="40947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increasing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0904" y="456195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Concave Up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1282" y="5035225"/>
            <a:ext cx="457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a horizontal line.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055" y="5333277"/>
            <a:ext cx="811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g’(</a:t>
            </a:r>
            <a:r>
              <a:rPr lang="en-US" b="1" i="1" dirty="0">
                <a:solidFill>
                  <a:srgbClr val="0066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) = 0, then g(c) </a:t>
            </a:r>
            <a:r>
              <a:rPr lang="en-US" b="1" i="1" dirty="0">
                <a:solidFill>
                  <a:srgbClr val="C00000"/>
                </a:solidFill>
              </a:rPr>
              <a:t>may</a:t>
            </a:r>
            <a:r>
              <a:rPr lang="en-US" b="1" dirty="0">
                <a:solidFill>
                  <a:srgbClr val="FF0000"/>
                </a:solidFill>
              </a:rPr>
              <a:t> be an </a:t>
            </a:r>
            <a:r>
              <a:rPr lang="en-US" b="1" dirty="0" err="1">
                <a:solidFill>
                  <a:srgbClr val="FF0000"/>
                </a:solidFill>
              </a:rPr>
              <a:t>extremum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6600"/>
                </a:solidFill>
              </a:rPr>
              <a:t>(if accompanied by a sign change)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43542" y="-15932"/>
            <a:ext cx="9220200" cy="5656442"/>
            <a:chOff x="32367" y="-21772"/>
            <a:chExt cx="9137682" cy="5656442"/>
          </a:xfrm>
        </p:grpSpPr>
        <p:grpSp>
          <p:nvGrpSpPr>
            <p:cNvPr id="13" name="Group 12"/>
            <p:cNvGrpSpPr/>
            <p:nvPr/>
          </p:nvGrpSpPr>
          <p:grpSpPr>
            <a:xfrm>
              <a:off x="32367" y="-21772"/>
              <a:ext cx="9137682" cy="5656442"/>
              <a:chOff x="32367" y="-21772"/>
              <a:chExt cx="9137682" cy="565644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2367" y="-21772"/>
                <a:ext cx="9137682" cy="565644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"/>
              <p:cNvGrpSpPr>
                <a:grpSpLocks/>
              </p:cNvGrpSpPr>
              <p:nvPr/>
            </p:nvGrpSpPr>
            <p:grpSpPr bwMode="auto">
              <a:xfrm>
                <a:off x="420305" y="2168957"/>
                <a:ext cx="3501806" cy="2912395"/>
                <a:chOff x="4267200" y="1371600"/>
                <a:chExt cx="4165699" cy="41910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475803" y="1514443"/>
                  <a:ext cx="3803187" cy="39210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0" name="Group 4"/>
                <p:cNvGrpSpPr>
                  <a:grpSpLocks/>
                </p:cNvGrpSpPr>
                <p:nvPr/>
              </p:nvGrpSpPr>
              <p:grpSpPr bwMode="auto">
                <a:xfrm>
                  <a:off x="4267200" y="1371600"/>
                  <a:ext cx="4165699" cy="4191000"/>
                  <a:chOff x="2421" y="5944"/>
                  <a:chExt cx="3780" cy="3672"/>
                </a:xfrm>
              </p:grpSpPr>
              <p:grpSp>
                <p:nvGrpSpPr>
                  <p:cNvPr id="3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731" y="6054"/>
                    <a:ext cx="3150" cy="3450"/>
                    <a:chOff x="2736" y="2269"/>
                    <a:chExt cx="3150" cy="3450"/>
                  </a:xfrm>
                </p:grpSpPr>
                <p:sp>
                  <p:nvSpPr>
                    <p:cNvPr id="10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22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5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18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9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6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14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2284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0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29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" name="Group 31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761" y="6054"/>
                    <a:ext cx="3150" cy="3450"/>
                    <a:chOff x="2736" y="2269"/>
                    <a:chExt cx="3150" cy="3450"/>
                  </a:xfrm>
                </p:grpSpPr>
                <p:sp>
                  <p:nvSpPr>
                    <p:cNvPr id="75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9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96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9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0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92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88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9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2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2284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84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3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29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1" y="7774"/>
                    <a:ext cx="3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16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525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94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62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68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534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838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794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2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5729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541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098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7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7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481" y="7780"/>
                    <a:ext cx="36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n w="28575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5" name="Line 7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89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8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05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8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79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8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10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8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42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8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36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8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523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8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16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209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8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47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8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68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9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838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9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99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263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Line 9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931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9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915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9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318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9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63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9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949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57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6" name="Group 1"/>
              <p:cNvGrpSpPr>
                <a:grpSpLocks/>
              </p:cNvGrpSpPr>
              <p:nvPr/>
            </p:nvGrpSpPr>
            <p:grpSpPr bwMode="auto">
              <a:xfrm>
                <a:off x="4322514" y="2168958"/>
                <a:ext cx="3501806" cy="2912395"/>
                <a:chOff x="4267200" y="1371600"/>
                <a:chExt cx="4165699" cy="419100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4475803" y="1514443"/>
                  <a:ext cx="3803187" cy="39210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28" name="Group 4"/>
                <p:cNvGrpSpPr>
                  <a:grpSpLocks/>
                </p:cNvGrpSpPr>
                <p:nvPr/>
              </p:nvGrpSpPr>
              <p:grpSpPr bwMode="auto">
                <a:xfrm>
                  <a:off x="4267200" y="1371600"/>
                  <a:ext cx="4165699" cy="4191000"/>
                  <a:chOff x="2421" y="5944"/>
                  <a:chExt cx="3780" cy="3672"/>
                </a:xfrm>
              </p:grpSpPr>
              <p:grpSp>
                <p:nvGrpSpPr>
                  <p:cNvPr id="12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731" y="6054"/>
                    <a:ext cx="3150" cy="3450"/>
                    <a:chOff x="2736" y="2269"/>
                    <a:chExt cx="3150" cy="3450"/>
                  </a:xfrm>
                </p:grpSpPr>
                <p:sp>
                  <p:nvSpPr>
                    <p:cNvPr id="19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219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2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215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4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21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2284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207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29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0" name="Group 129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2761" y="6054"/>
                    <a:ext cx="3150" cy="3450"/>
                    <a:chOff x="2736" y="2269"/>
                    <a:chExt cx="3150" cy="3450"/>
                  </a:xfrm>
                </p:grpSpPr>
                <p:sp>
                  <p:nvSpPr>
                    <p:cNvPr id="17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8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6" y="226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1" y="2284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7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9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94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7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8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6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9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1" y="2269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86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7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9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0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1" y="2284"/>
                      <a:ext cx="465" cy="3435"/>
                      <a:chOff x="5421" y="2269"/>
                      <a:chExt cx="465" cy="3435"/>
                    </a:xfrm>
                  </p:grpSpPr>
                  <p:sp>
                    <p:nvSpPr>
                      <p:cNvPr id="182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8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3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36" y="2269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5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1" y="2284"/>
                        <a:ext cx="0" cy="342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" y="2299"/>
                      <a:ext cx="0" cy="3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96969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1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1" y="7774"/>
                    <a:ext cx="3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16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99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525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94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62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68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534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838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35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794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2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5729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5413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098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76" y="7727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Line 78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481" y="7780"/>
                    <a:ext cx="36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n w="28575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3" name="Line 7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89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Line 8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05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Line 8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79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8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10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Line 8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42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Line 8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36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8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523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8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16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Line 8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209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8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47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Line 8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68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Line 9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838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Line 9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8996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9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263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9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931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9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915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9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318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Line 9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634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Line 9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6949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Line 9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4310" y="7571"/>
                    <a:ext cx="0" cy="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" name="TextBox 11"/>
              <p:cNvSpPr txBox="1"/>
              <p:nvPr/>
            </p:nvSpPr>
            <p:spPr>
              <a:xfrm>
                <a:off x="304800" y="1905000"/>
                <a:ext cx="690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11.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4313844" y="1905000"/>
                <a:ext cx="690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12.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2400" y="76200"/>
              <a:ext cx="3571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(Sketch with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Interwrite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2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435" y="6208"/>
            <a:ext cx="726622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Sketch a continuous curve which satisfies the following</a:t>
            </a:r>
            <a:b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endParaRPr kumimoji="0" lang="en-US" altLang="en-US" sz="5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x &lt; -2,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f(x)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is negative and increasing and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increasing.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–2 &lt; x &lt; 3,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f(x)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is increasing and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decreasing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3 &lt; x &lt; 6,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 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x &gt; 6,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negative and decreasing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435" y="3207871"/>
            <a:ext cx="8139165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True or False?</a:t>
            </a:r>
            <a:endParaRPr kumimoji="0" lang="en-US" altLang="en-US" sz="105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I have the graph of a function, I can usually graph the derivative.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I have the graphs of the derivative, I can usually graph the original function. 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does the derivative tell me about the original graph? 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else would I need in order to graph the original function?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Ex.  show graph of f'(x) as a 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Let’s play with the notation a bit: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the number of chicken wings I eat is a function of time in hours,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does f(2) = 50 mean?  What does f '(2) = 10 mean?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290" y="1752600"/>
            <a:ext cx="4657910" cy="2286000"/>
            <a:chOff x="1514290" y="1752600"/>
            <a:chExt cx="4657910" cy="2286000"/>
          </a:xfrm>
        </p:grpSpPr>
        <p:grpSp>
          <p:nvGrpSpPr>
            <p:cNvPr id="5" name="Group 4"/>
            <p:cNvGrpSpPr/>
            <p:nvPr/>
          </p:nvGrpSpPr>
          <p:grpSpPr>
            <a:xfrm>
              <a:off x="1514290" y="1752600"/>
              <a:ext cx="4657910" cy="2286000"/>
              <a:chOff x="0" y="0"/>
              <a:chExt cx="2980041" cy="1796415"/>
            </a:xfrm>
          </p:grpSpPr>
          <p:cxnSp>
            <p:nvCxnSpPr>
              <p:cNvPr id="6" name="Line 2020"/>
              <p:cNvCxnSpPr/>
              <p:nvPr/>
            </p:nvCxnSpPr>
            <p:spPr bwMode="auto">
              <a:xfrm>
                <a:off x="1435395" y="0"/>
                <a:ext cx="0" cy="17964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Line 2021"/>
              <p:cNvCxnSpPr/>
              <p:nvPr/>
            </p:nvCxnSpPr>
            <p:spPr bwMode="auto">
              <a:xfrm>
                <a:off x="0" y="893135"/>
                <a:ext cx="29800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/>
            <p:cNvSpPr txBox="1"/>
            <p:nvPr/>
          </p:nvSpPr>
          <p:spPr>
            <a:xfrm>
              <a:off x="2971800" y="28956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   -2                       3              6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342752" y="2859592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495800" y="2860727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257800" y="2869640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74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66845" y="1465874"/>
            <a:ext cx="1872642" cy="358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2600" y="533400"/>
            <a:ext cx="3124200" cy="358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887" y="88971"/>
            <a:ext cx="726622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Sketch a continuous curve which satisfies the following</a:t>
            </a:r>
            <a:b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endParaRPr kumimoji="0" lang="en-US" altLang="en-US" sz="5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x &lt; -2,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f(x)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is negative and increasing and 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increasing.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–2 &lt; x &lt; 3,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f(x)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increasing and </a:t>
            </a:r>
            <a:r>
              <a:rPr lang="en-US" altLang="en-US" sz="2000" b="1" i="1" dirty="0">
                <a:solidFill>
                  <a:srgbClr val="339933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decreasing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3 &lt; x &lt; 6,  </a:t>
            </a:r>
            <a:r>
              <a:rPr lang="en-US" altLang="en-US" sz="2000" b="1" i="1" dirty="0">
                <a:solidFill>
                  <a:srgbClr val="339933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= 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When x &gt; 6,  </a:t>
            </a:r>
            <a:r>
              <a:rPr lang="en-US" altLang="en-US" sz="2000" b="1" i="1" dirty="0">
                <a:solidFill>
                  <a:srgbClr val="339933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f’(x)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is negative and decreasing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290" y="4343400"/>
            <a:ext cx="4657910" cy="2286000"/>
            <a:chOff x="1514290" y="1752600"/>
            <a:chExt cx="4657910" cy="2286000"/>
          </a:xfrm>
        </p:grpSpPr>
        <p:grpSp>
          <p:nvGrpSpPr>
            <p:cNvPr id="5" name="Group 4"/>
            <p:cNvGrpSpPr/>
            <p:nvPr/>
          </p:nvGrpSpPr>
          <p:grpSpPr>
            <a:xfrm>
              <a:off x="1514290" y="1752600"/>
              <a:ext cx="4657910" cy="2286000"/>
              <a:chOff x="0" y="0"/>
              <a:chExt cx="2980041" cy="1796415"/>
            </a:xfrm>
          </p:grpSpPr>
          <p:cxnSp>
            <p:nvCxnSpPr>
              <p:cNvPr id="6" name="Line 2020"/>
              <p:cNvCxnSpPr/>
              <p:nvPr/>
            </p:nvCxnSpPr>
            <p:spPr bwMode="auto">
              <a:xfrm>
                <a:off x="1435395" y="0"/>
                <a:ext cx="0" cy="17964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Line 2021"/>
              <p:cNvCxnSpPr/>
              <p:nvPr/>
            </p:nvCxnSpPr>
            <p:spPr bwMode="auto">
              <a:xfrm>
                <a:off x="0" y="893135"/>
                <a:ext cx="29800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/>
            <p:cNvSpPr txBox="1"/>
            <p:nvPr/>
          </p:nvSpPr>
          <p:spPr>
            <a:xfrm>
              <a:off x="2971800" y="2895600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   -2                       3              6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342752" y="2859592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495800" y="2860727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257800" y="2869640"/>
              <a:ext cx="0" cy="697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ular Callout 2"/>
          <p:cNvSpPr/>
          <p:nvPr/>
        </p:nvSpPr>
        <p:spPr>
          <a:xfrm>
            <a:off x="7632404" y="88971"/>
            <a:ext cx="1447800" cy="1060592"/>
          </a:xfrm>
          <a:prstGeom prst="wedgeRoundRectCallout">
            <a:avLst>
              <a:gd name="adj1" fmla="val -78116"/>
              <a:gd name="adj2" fmla="val 1418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Let’s focus on function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dirty="0">
                <a:solidFill>
                  <a:sysClr val="windowText" lastClr="000000"/>
                </a:solidFill>
              </a:rPr>
              <a:t>  </a:t>
            </a:r>
            <a:r>
              <a:rPr lang="en-US" dirty="0">
                <a:solidFill>
                  <a:sysClr val="windowText" lastClr="000000"/>
                </a:solidFill>
              </a:rPr>
              <a:t>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892029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is concave 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3784" y="1805596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is concave down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900" y="2743200"/>
            <a:ext cx="3390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is constant (horizontal line)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7302" y="3658871"/>
            <a:ext cx="3390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decreasing and concave down</a:t>
            </a:r>
          </a:p>
        </p:txBody>
      </p:sp>
    </p:spTree>
    <p:extLst>
      <p:ext uri="{BB962C8B-B14F-4D97-AF65-F5344CB8AC3E}">
        <p14:creationId xmlns:p14="http://schemas.microsoft.com/office/powerpoint/2010/main" val="25610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77669" y="762000"/>
            <a:ext cx="60960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How are </a:t>
            </a:r>
            <a:r>
              <a:rPr lang="en-US" sz="2000" b="1" i="1" dirty="0"/>
              <a:t>speed</a:t>
            </a:r>
            <a:r>
              <a:rPr lang="en-US" sz="2000" dirty="0"/>
              <a:t> and </a:t>
            </a:r>
            <a:r>
              <a:rPr lang="en-US" sz="2000" b="1" i="1" dirty="0"/>
              <a:t>velocity</a:t>
            </a:r>
            <a:r>
              <a:rPr lang="en-US" sz="2000" dirty="0"/>
              <a:t>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3399" y="1371600"/>
                <a:ext cx="3505200" cy="1015663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velocity</a:t>
                </a:r>
                <a:r>
                  <a:rPr lang="en-US" sz="2000" dirty="0"/>
                  <a:t> is a </a:t>
                </a:r>
                <a:r>
                  <a:rPr lang="en-US" sz="2000" i="1" dirty="0">
                    <a:solidFill>
                      <a:srgbClr val="0000FF"/>
                    </a:solidFill>
                  </a:rPr>
                  <a:t>directed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speed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Speed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𝑣𝑒𝑙𝑜𝑐𝑖𝑡𝑦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1371600"/>
                <a:ext cx="3505200" cy="1015663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  <a:ln w="1905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43400" y="1371600"/>
                <a:ext cx="3542731" cy="1015663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000" dirty="0"/>
                  <a:t> is a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distance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distance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𝑝𝑜𝑠𝑖𝑡𝑖𝑜𝑛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371600"/>
                <a:ext cx="3542731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3529"/>
                </a:stretch>
              </a:blipFill>
              <a:ln w="1905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3399" y="2642342"/>
                <a:ext cx="7352731" cy="1015663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The </a:t>
                </a:r>
                <a:r>
                  <a:rPr lang="en-US" sz="2000" i="1" dirty="0"/>
                  <a:t>change</a:t>
                </a:r>
                <a:r>
                  <a:rPr lang="en-US" sz="2000" dirty="0"/>
                  <a:t> in position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is called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“displacement”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hange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𝑑𝑖𝑠𝑝𝑙𝑎𝑐𝑒𝑚𝑒𝑛𝑡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2642342"/>
                <a:ext cx="735273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863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little bit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o’physics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vocab…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3657600"/>
            <a:ext cx="70996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Velocity, position, and displacement are considered </a:t>
            </a:r>
            <a:r>
              <a:rPr lang="en-US" sz="2400" b="1" i="1" dirty="0">
                <a:ln>
                  <a:solidFill>
                    <a:srgbClr val="C00000"/>
                  </a:solidFill>
                </a:ln>
              </a:rPr>
              <a:t>vector</a:t>
            </a:r>
            <a:r>
              <a:rPr lang="en-US" sz="24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2000" dirty="0"/>
              <a:t>quantities in that they have </a:t>
            </a:r>
            <a:r>
              <a:rPr lang="en-US" sz="2000" b="1" i="1" dirty="0"/>
              <a:t>both direction and magnitude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474" y="5083314"/>
            <a:ext cx="57127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*Note: </a:t>
            </a:r>
            <a:r>
              <a:rPr lang="en-US" sz="2000" b="1" i="1" dirty="0">
                <a:solidFill>
                  <a:srgbClr val="7030A0"/>
                </a:solidFill>
              </a:rPr>
              <a:t>total distance traveled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is not the same as the magnitude of displacement</a:t>
            </a:r>
            <a:endParaRPr lang="en-US" sz="2000" b="1" i="1" dirty="0"/>
          </a:p>
        </p:txBody>
      </p:sp>
      <p:pic>
        <p:nvPicPr>
          <p:cNvPr id="4098" name="Picture 2" descr="https://ka-perseus-images.s3.amazonaws.com/fbfa714e31c5b377917985d7db4da375e76068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52" y="4939352"/>
            <a:ext cx="3180348" cy="195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0" y="5921514"/>
            <a:ext cx="60010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Ex.  The magnitude of the displacement for point C is 8, but the </a:t>
            </a:r>
            <a:r>
              <a:rPr lang="en-US" sz="2000" b="1" i="1" dirty="0"/>
              <a:t>total distance traveled</a:t>
            </a:r>
            <a:r>
              <a:rPr lang="en-US" sz="2000" dirty="0"/>
              <a:t> by C is 12</a:t>
            </a:r>
            <a:endParaRPr lang="en-US" sz="2000" b="1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898408"/>
            <a:ext cx="8534400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 animBg="1"/>
      <p:bldP spid="32" grpId="0" animBg="1"/>
      <p:bldP spid="33" grpId="0" animBg="1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536562"/>
            <a:ext cx="7848600" cy="4407038"/>
            <a:chOff x="0" y="0"/>
            <a:chExt cx="6769289" cy="3357350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6769289" cy="3357350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" name="Picture 5" descr="C:\Users\Jeff\Documents\Precalculus\Chapter 11 [Limits &amp; intro to Calculus]\PC 11.2 Lim of Diff Quot - completed ex. of deriv. x^2+1_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09"/>
            <a:stretch/>
          </p:blipFill>
          <p:spPr bwMode="auto">
            <a:xfrm>
              <a:off x="272955" y="191068"/>
              <a:ext cx="6045958" cy="30434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52400" y="196645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>
                <a:latin typeface="Abadi MT Condensed Extra Bold" pitchFamily="34" charset="0"/>
                <a:cs typeface="Aharoni" pitchFamily="2" charset="-79"/>
              </a:rPr>
              <a:t>Section: 2.1-3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0465" y="190810"/>
            <a:ext cx="4814388" cy="9521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Key Concept: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5518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ff\Documents\Precalculus\Chapter 11 [Limits &amp; intro to Calculus]\PC 11.2 Lim of Diff Quot - completed ex. of deriv. x^2+1_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6477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2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eff\Documents\Precalculus\Chapter 11 [Limits &amp; intro to Calculus]\PC 11.2 Lim of Diff Quot - completed ex. of deriv. x^2+1_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9833"/>
          <a:stretch/>
        </p:blipFill>
        <p:spPr bwMode="auto">
          <a:xfrm>
            <a:off x="228600" y="34332"/>
            <a:ext cx="3852081" cy="6518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752600" y="6334648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432381">
            <a:off x="6034408" y="3728696"/>
            <a:ext cx="1836152" cy="34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Jeff\Documents\Precalculus\Chapter 11 [Limits &amp; intro to Calculus]\PC 11.2 Lim of Diff Quot - completed ex. of deriv. x^2+1_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4" b="11498"/>
          <a:stretch/>
        </p:blipFill>
        <p:spPr bwMode="auto">
          <a:xfrm>
            <a:off x="3124200" y="2819400"/>
            <a:ext cx="5105400" cy="30096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738396">
            <a:off x="5486400" y="2563341"/>
            <a:ext cx="1295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24200" y="2791940"/>
            <a:ext cx="5105400" cy="3151659"/>
          </a:xfrm>
          <a:prstGeom prst="wedgeRoundRectCallout">
            <a:avLst>
              <a:gd name="adj1" fmla="val -72960"/>
              <a:gd name="adj2" fmla="val 4297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334648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432381">
            <a:off x="6034408" y="3728696"/>
            <a:ext cx="1836152" cy="34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352" y="3458068"/>
                <a:ext cx="4091248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𝒉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52" y="3458068"/>
                <a:ext cx="4091248" cy="8091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ame 11"/>
          <p:cNvSpPr/>
          <p:nvPr/>
        </p:nvSpPr>
        <p:spPr>
          <a:xfrm>
            <a:off x="381000" y="2971800"/>
            <a:ext cx="4842959" cy="18562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1911" y="3269027"/>
            <a:ext cx="2521145" cy="1123712"/>
          </a:xfrm>
          <a:prstGeom prst="wedgeRoundRectCallout">
            <a:avLst>
              <a:gd name="adj1" fmla="val -77291"/>
              <a:gd name="adj2" fmla="val -11480"/>
              <a:gd name="adj3" fmla="val 16667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This is called </a:t>
            </a:r>
            <a:br>
              <a:rPr lang="en-US" sz="2000" b="1" dirty="0"/>
            </a:br>
            <a:r>
              <a:rPr lang="en-US" sz="2000" b="1" dirty="0"/>
              <a:t>the </a:t>
            </a:r>
            <a:r>
              <a:rPr lang="en-US" sz="2000" b="1" i="1" dirty="0">
                <a:solidFill>
                  <a:srgbClr val="C00000"/>
                </a:solidFill>
              </a:rPr>
              <a:t>definition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of the derivative</a:t>
            </a:r>
            <a:r>
              <a:rPr lang="en-US" sz="2000" b="1" dirty="0"/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57200" y="666690"/>
            <a:ext cx="4461048" cy="2000310"/>
            <a:chOff x="-457200" y="666690"/>
            <a:chExt cx="4461048" cy="2000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33722" y="1143000"/>
                  <a:ext cx="327012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1.  </m:t>
                      </m:r>
                      <m:r>
                        <a:rPr lang="en-US" sz="2000" b="0" i="1" smtClean="0">
                          <a:latin typeface="Cambria Math"/>
                        </a:rPr>
                        <m:t>𝑊h𝑎𝑡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𝑑𝑜𝑒𝑠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𝑚𝑒𝑎𝑛</m:t>
                      </m:r>
                      <m:r>
                        <a:rPr lang="en-US" sz="2000" b="0" i="1" smtClean="0">
                          <a:latin typeface="Cambria Math"/>
                        </a:rPr>
                        <m:t>?</m:t>
                      </m:r>
                    </m:oMath>
                  </a14:m>
                  <a:r>
                    <a:rPr lang="en-US" sz="2000" dirty="0"/>
                    <a:t>  </a:t>
                  </a:r>
                  <a:br>
                    <a:rPr lang="en-US" sz="2000" dirty="0"/>
                  </a:br>
                  <a:r>
                    <a:rPr lang="en-US" sz="2000" dirty="0"/>
                    <a:t>     Give 4 different answers!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22" y="1143000"/>
                  <a:ext cx="3270126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4261" y="1977388"/>
                  <a:ext cx="3265638" cy="689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2.   </m:t>
                        </m:r>
                        <m:func>
                          <m:func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 ?</m:t>
                            </m:r>
                          </m:e>
                        </m:func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1" y="1977388"/>
                  <a:ext cx="3265638" cy="68961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-457200" y="666690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Warmup: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2060" y="5070386"/>
            <a:ext cx="6150740" cy="1634490"/>
          </a:xfrm>
          <a:prstGeom prst="wedgeRoundRectCallout">
            <a:avLst>
              <a:gd name="adj1" fmla="val -21277"/>
              <a:gd name="adj2" fmla="val -70361"/>
              <a:gd name="adj3" fmla="val 16667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If we can find a derivative at x, then we say that </a:t>
            </a:r>
            <a:br>
              <a:rPr lang="en-US" sz="2000" b="1" dirty="0"/>
            </a:br>
            <a:r>
              <a:rPr lang="en-US" sz="2000" b="1" dirty="0"/>
              <a:t>the function is </a:t>
            </a:r>
            <a:r>
              <a:rPr lang="en-US" sz="2000" b="1" dirty="0">
                <a:solidFill>
                  <a:srgbClr val="C00000"/>
                </a:solidFill>
              </a:rPr>
              <a:t>“differentiable” </a:t>
            </a:r>
            <a:r>
              <a:rPr lang="en-US" sz="2000" b="1" dirty="0"/>
              <a:t>at x.</a:t>
            </a:r>
            <a:br>
              <a:rPr lang="en-US" sz="1000" b="1" dirty="0"/>
            </a:br>
            <a:endParaRPr lang="en-US" sz="1000" b="1" dirty="0"/>
          </a:p>
          <a:p>
            <a:pPr algn="ctr"/>
            <a:r>
              <a:rPr lang="en-US" sz="2000" b="1" dirty="0"/>
              <a:t>Most functions are differentiable at every point in their domain except perhaps for a few isolated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entagon 17"/>
              <p:cNvSpPr/>
              <p:nvPr/>
            </p:nvSpPr>
            <p:spPr>
              <a:xfrm flipH="1">
                <a:off x="3931466" y="905063"/>
                <a:ext cx="5060134" cy="1228537"/>
              </a:xfrm>
              <a:prstGeom prst="homePlate">
                <a:avLst>
                  <a:gd name="adj" fmla="val 7217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marL="342900" indent="-342900">
                  <a:buAutoNum type="arabicPeriod"/>
                </a:pPr>
                <a:r>
                  <a:rPr lang="en-US" b="1" dirty="0">
                    <a:solidFill>
                      <a:srgbClr val="002060"/>
                    </a:solidFill>
                  </a:rPr>
                  <a:t>The derivative of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at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b="1" dirty="0">
                  <a:solidFill>
                    <a:srgbClr val="00206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b="1" dirty="0">
                    <a:solidFill>
                      <a:srgbClr val="002060"/>
                    </a:solidFill>
                  </a:rPr>
                  <a:t>The SLOPE of the curve at 3</a:t>
                </a:r>
              </a:p>
              <a:p>
                <a:pPr marL="342900" indent="-342900">
                  <a:buAutoNum type="arabicPeriod"/>
                </a:pPr>
                <a:r>
                  <a:rPr lang="en-US" b="1" dirty="0">
                    <a:solidFill>
                      <a:srgbClr val="002060"/>
                    </a:solidFill>
                  </a:rPr>
                  <a:t>The SLOPE of the tangent line at 3</a:t>
                </a:r>
              </a:p>
              <a:p>
                <a:pPr marL="342900" indent="-342900">
                  <a:buAutoNum type="arabicPeriod"/>
                </a:pPr>
                <a:r>
                  <a:rPr lang="en-US" b="1" dirty="0">
                    <a:solidFill>
                      <a:srgbClr val="002060"/>
                    </a:solidFill>
                  </a:rPr>
                  <a:t>The instantaneous RATE OF CHANGE at 3</a:t>
                </a:r>
              </a:p>
            </p:txBody>
          </p:sp>
        </mc:Choice>
        <mc:Fallback xmlns="">
          <p:sp>
            <p:nvSpPr>
              <p:cNvPr id="18" name="Pentago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31466" y="905063"/>
                <a:ext cx="5060134" cy="1228537"/>
              </a:xfrm>
              <a:prstGeom prst="homePlate">
                <a:avLst>
                  <a:gd name="adj" fmla="val 72174"/>
                </a:avLst>
              </a:prstGeom>
              <a:blipFill rotWithShape="1">
                <a:blip r:embed="rId6"/>
                <a:stretch>
                  <a:fillRect b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57600" y="2147248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′(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147248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655" r="-885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-421944" y="0"/>
            <a:ext cx="9184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Lesson: _______  Section 2.3 - The Derivative Function</a:t>
            </a:r>
          </a:p>
        </p:txBody>
      </p:sp>
    </p:spTree>
    <p:extLst>
      <p:ext uri="{BB962C8B-B14F-4D97-AF65-F5344CB8AC3E}">
        <p14:creationId xmlns:p14="http://schemas.microsoft.com/office/powerpoint/2010/main" val="5802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7" grpId="0" animBg="1"/>
      <p:bldP spid="18" grpId="0" uiExpand="1" build="p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97482" y="768816"/>
            <a:ext cx="2714963" cy="2238576"/>
          </a:xfrm>
          <a:custGeom>
            <a:avLst/>
            <a:gdLst>
              <a:gd name="connsiteX0" fmla="*/ 59096 w 2693114"/>
              <a:gd name="connsiteY0" fmla="*/ 2190800 h 2245391"/>
              <a:gd name="connsiteX1" fmla="*/ 59096 w 2693114"/>
              <a:gd name="connsiteY1" fmla="*/ 1945141 h 2245391"/>
              <a:gd name="connsiteX2" fmla="*/ 673246 w 2693114"/>
              <a:gd name="connsiteY2" fmla="*/ 321057 h 2245391"/>
              <a:gd name="connsiteX3" fmla="*/ 1355634 w 2693114"/>
              <a:gd name="connsiteY3" fmla="*/ 7159 h 2245391"/>
              <a:gd name="connsiteX4" fmla="*/ 2024374 w 2693114"/>
              <a:gd name="connsiteY4" fmla="*/ 457535 h 2245391"/>
              <a:gd name="connsiteX5" fmla="*/ 2693114 w 2693114"/>
              <a:gd name="connsiteY5" fmla="*/ 2245391 h 2245391"/>
              <a:gd name="connsiteX0" fmla="*/ 40002 w 2714963"/>
              <a:gd name="connsiteY0" fmla="*/ 2177152 h 2245391"/>
              <a:gd name="connsiteX1" fmla="*/ 80945 w 2714963"/>
              <a:gd name="connsiteY1" fmla="*/ 1945141 h 2245391"/>
              <a:gd name="connsiteX2" fmla="*/ 695095 w 2714963"/>
              <a:gd name="connsiteY2" fmla="*/ 321057 h 2245391"/>
              <a:gd name="connsiteX3" fmla="*/ 1377483 w 2714963"/>
              <a:gd name="connsiteY3" fmla="*/ 7159 h 2245391"/>
              <a:gd name="connsiteX4" fmla="*/ 2046223 w 2714963"/>
              <a:gd name="connsiteY4" fmla="*/ 457535 h 2245391"/>
              <a:gd name="connsiteX5" fmla="*/ 2714963 w 2714963"/>
              <a:gd name="connsiteY5" fmla="*/ 2245391 h 2245391"/>
              <a:gd name="connsiteX0" fmla="*/ 40002 w 2714963"/>
              <a:gd name="connsiteY0" fmla="*/ 2170337 h 2238576"/>
              <a:gd name="connsiteX1" fmla="*/ 80945 w 2714963"/>
              <a:gd name="connsiteY1" fmla="*/ 1938326 h 2238576"/>
              <a:gd name="connsiteX2" fmla="*/ 695095 w 2714963"/>
              <a:gd name="connsiteY2" fmla="*/ 409776 h 2238576"/>
              <a:gd name="connsiteX3" fmla="*/ 1377483 w 2714963"/>
              <a:gd name="connsiteY3" fmla="*/ 344 h 2238576"/>
              <a:gd name="connsiteX4" fmla="*/ 2046223 w 2714963"/>
              <a:gd name="connsiteY4" fmla="*/ 450720 h 2238576"/>
              <a:gd name="connsiteX5" fmla="*/ 2714963 w 2714963"/>
              <a:gd name="connsiteY5" fmla="*/ 2238576 h 22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963" h="2238576">
                <a:moveTo>
                  <a:pt x="40002" y="2170337"/>
                </a:moveTo>
                <a:cubicBezTo>
                  <a:pt x="-11177" y="2203319"/>
                  <a:pt x="-28237" y="2231753"/>
                  <a:pt x="80945" y="1938326"/>
                </a:cubicBezTo>
                <a:cubicBezTo>
                  <a:pt x="190127" y="1644899"/>
                  <a:pt x="479005" y="732773"/>
                  <a:pt x="695095" y="409776"/>
                </a:cubicBezTo>
                <a:cubicBezTo>
                  <a:pt x="911185" y="86779"/>
                  <a:pt x="1152295" y="-6480"/>
                  <a:pt x="1377483" y="344"/>
                </a:cubicBezTo>
                <a:cubicBezTo>
                  <a:pt x="1602671" y="7168"/>
                  <a:pt x="1823310" y="77682"/>
                  <a:pt x="2046223" y="450720"/>
                </a:cubicBezTo>
                <a:cubicBezTo>
                  <a:pt x="2269136" y="823758"/>
                  <a:pt x="2492049" y="1531167"/>
                  <a:pt x="2714963" y="2238576"/>
                </a:cubicBezTo>
              </a:path>
            </a:pathLst>
          </a:cu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60034" y="2869527"/>
            <a:ext cx="9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INCR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94738" y="4506231"/>
            <a:ext cx="1260144" cy="702986"/>
            <a:chOff x="2487304" y="4140116"/>
            <a:chExt cx="1260144" cy="70298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061177" y="4140116"/>
              <a:ext cx="471" cy="31752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487304" y="4381437"/>
              <a:ext cx="126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C00000"/>
                  </a:solidFill>
                </a:rPr>
                <a:t>f’(x) =</a:t>
              </a:r>
              <a:r>
                <a:rPr lang="en-US" sz="2400" b="1" dirty="0">
                  <a:solidFill>
                    <a:srgbClr val="C00000"/>
                  </a:solidFill>
                </a:rPr>
                <a:t> 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09690" y="2326609"/>
            <a:ext cx="1260144" cy="797591"/>
            <a:chOff x="2765418" y="4524486"/>
            <a:chExt cx="1260144" cy="797591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118512" y="4891967"/>
              <a:ext cx="0" cy="430110"/>
            </a:xfrm>
            <a:prstGeom prst="straightConnector1">
              <a:avLst/>
            </a:prstGeom>
            <a:ln w="28575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65418" y="4524486"/>
              <a:ext cx="126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00FF"/>
                  </a:solidFill>
                </a:rPr>
                <a:t>max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4400" y="3037092"/>
            <a:ext cx="5126482" cy="1510083"/>
            <a:chOff x="1655318" y="3037092"/>
            <a:chExt cx="5126482" cy="1510083"/>
          </a:xfrm>
        </p:grpSpPr>
        <p:grpSp>
          <p:nvGrpSpPr>
            <p:cNvPr id="5" name="Group 4"/>
            <p:cNvGrpSpPr/>
            <p:nvPr/>
          </p:nvGrpSpPr>
          <p:grpSpPr>
            <a:xfrm>
              <a:off x="1655318" y="3212068"/>
              <a:ext cx="5126482" cy="445532"/>
              <a:chOff x="914400" y="3177569"/>
              <a:chExt cx="5126482" cy="445532"/>
            </a:xfrm>
          </p:grpSpPr>
          <p:cxnSp>
            <p:nvCxnSpPr>
              <p:cNvPr id="10" name="Line 2021"/>
              <p:cNvCxnSpPr/>
              <p:nvPr/>
            </p:nvCxnSpPr>
            <p:spPr bwMode="auto">
              <a:xfrm>
                <a:off x="1170821" y="3232504"/>
                <a:ext cx="37059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914400" y="3253769"/>
                <a:ext cx="5126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                  2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3061648" y="3177569"/>
                <a:ext cx="0" cy="69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5617718" y="3037092"/>
              <a:ext cx="762000" cy="41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</a:rPr>
                <a:t>f(x)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655318" y="4101643"/>
              <a:ext cx="5126482" cy="445532"/>
              <a:chOff x="914400" y="3177569"/>
              <a:chExt cx="5126482" cy="445532"/>
            </a:xfrm>
          </p:grpSpPr>
          <p:cxnSp>
            <p:nvCxnSpPr>
              <p:cNvPr id="36" name="Line 2021"/>
              <p:cNvCxnSpPr/>
              <p:nvPr/>
            </p:nvCxnSpPr>
            <p:spPr bwMode="auto">
              <a:xfrm>
                <a:off x="1170821" y="3232504"/>
                <a:ext cx="37059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914400" y="3253769"/>
                <a:ext cx="5126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                  2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3061648" y="3177569"/>
                <a:ext cx="0" cy="69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617718" y="392666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C00000"/>
                  </a:solidFill>
                </a:rPr>
                <a:t>f'(x)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52849" y="3657600"/>
            <a:ext cx="541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152400" y="0"/>
            <a:ext cx="655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Estimating the Derivative from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600" y="5486400"/>
                <a:ext cx="7577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Q:  Where is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0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006600"/>
                        </a:solidFill>
                        <a:latin typeface="Cambria Math"/>
                      </a:rPr>
                      <m:t>’(</m:t>
                    </m:r>
                    <m:r>
                      <a:rPr lang="en-US" sz="2000" b="1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66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srgbClr val="006600"/>
                    </a:solidFill>
                  </a:rPr>
                  <a:t>increasing or decreasing?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7577920" cy="400110"/>
              </a:xfrm>
              <a:prstGeom prst="rect">
                <a:avLst/>
              </a:prstGeom>
              <a:blipFill>
                <a:blip r:embed="rId3"/>
                <a:stretch>
                  <a:fillRect l="-80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680" y="5978856"/>
                <a:ext cx="75779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9900"/>
                    </a:solidFill>
                  </a:rPr>
                  <a:t>A: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9900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dirty="0" smtClean="0">
                        <a:solidFill>
                          <a:srgbClr val="009900"/>
                        </a:solidFill>
                        <a:latin typeface="Cambria Math"/>
                      </a:rPr>
                      <m:t>’(</m:t>
                    </m:r>
                    <m:r>
                      <a:rPr lang="en-US" sz="2000" b="1" i="1" dirty="0" smtClean="0">
                        <a:solidFill>
                          <a:srgbClr val="0099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99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 dirty="0">
                    <a:solidFill>
                      <a:srgbClr val="009900"/>
                    </a:solidFill>
                  </a:rPr>
                  <a:t>is </a:t>
                </a:r>
                <a:r>
                  <a:rPr lang="en-US" sz="2000" b="1" i="1" dirty="0">
                    <a:solidFill>
                      <a:srgbClr val="009900"/>
                    </a:solidFill>
                  </a:rPr>
                  <a:t>everywhere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 decreasing </a:t>
                </a:r>
                <a:br>
                  <a:rPr lang="en-US" sz="2000" b="1" dirty="0">
                    <a:solidFill>
                      <a:srgbClr val="009900"/>
                    </a:solidFill>
                  </a:rPr>
                </a:br>
                <a:r>
                  <a:rPr lang="en-US" sz="2000" b="1" dirty="0">
                    <a:solidFill>
                      <a:srgbClr val="009900"/>
                    </a:solidFill>
                  </a:rPr>
                  <a:t>      (</a:t>
                </a:r>
                <a:r>
                  <a:rPr lang="en-US" sz="2000" b="1" i="1" dirty="0">
                    <a:solidFill>
                      <a:srgbClr val="009900"/>
                    </a:solidFill>
                  </a:rPr>
                  <a:t>concave down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means </a:t>
                </a:r>
                <a:r>
                  <a:rPr lang="en-US" sz="2000" b="1" i="1" dirty="0">
                    <a:solidFill>
                      <a:srgbClr val="009900"/>
                    </a:solidFill>
                  </a:rPr>
                  <a:t>decreasing slope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0" y="5978856"/>
                <a:ext cx="7577920" cy="707886"/>
              </a:xfrm>
              <a:prstGeom prst="rect">
                <a:avLst/>
              </a:prstGeom>
              <a:blipFill>
                <a:blip r:embed="rId4"/>
                <a:stretch>
                  <a:fillRect l="-88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445473" y="2863839"/>
            <a:ext cx="93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DECR 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3667393" y="36712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–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02616" y="3069404"/>
            <a:ext cx="1905000" cy="1678148"/>
            <a:chOff x="6324600" y="3124200"/>
            <a:chExt cx="1905000" cy="1678148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6324600" y="3124200"/>
              <a:ext cx="1873139" cy="1678148"/>
            </a:xfrm>
            <a:prstGeom prst="wedgeRoundRectCallout">
              <a:avLst>
                <a:gd name="adj1" fmla="val -148768"/>
                <a:gd name="adj2" fmla="val -42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34291" y="3191239"/>
              <a:ext cx="17953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</a:t>
              </a:r>
              <a:r>
                <a:rPr lang="en-US" b="1" i="1" dirty="0">
                  <a:solidFill>
                    <a:srgbClr val="FF0000"/>
                  </a:solidFill>
                </a:rPr>
                <a:t>polarity</a:t>
              </a:r>
              <a:r>
                <a:rPr lang="en-US" dirty="0"/>
                <a:t> of the derivative tells us the </a:t>
              </a:r>
              <a:r>
                <a:rPr lang="en-US" b="1" i="1" dirty="0">
                  <a:solidFill>
                    <a:srgbClr val="0000FF"/>
                  </a:solidFill>
                </a:rPr>
                <a:t>behavior</a:t>
              </a:r>
              <a:r>
                <a:rPr lang="en-US" dirty="0"/>
                <a:t> of the original function!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34477" y="5139782"/>
            <a:ext cx="1905000" cy="1678148"/>
            <a:chOff x="6324600" y="3124200"/>
            <a:chExt cx="1905000" cy="1678148"/>
          </a:xfrm>
        </p:grpSpPr>
        <p:sp>
          <p:nvSpPr>
            <p:cNvPr id="40" name="Rounded Rectangular Callout 39"/>
            <p:cNvSpPr/>
            <p:nvPr/>
          </p:nvSpPr>
          <p:spPr>
            <a:xfrm>
              <a:off x="6324600" y="3124200"/>
              <a:ext cx="1873139" cy="1678148"/>
            </a:xfrm>
            <a:prstGeom prst="wedgeRoundRectCallout">
              <a:avLst>
                <a:gd name="adj1" fmla="val -98746"/>
                <a:gd name="adj2" fmla="val 29176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4291" y="3191239"/>
              <a:ext cx="17953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</a:t>
              </a:r>
              <a:r>
                <a:rPr lang="en-US" b="1" i="1" dirty="0">
                  <a:solidFill>
                    <a:srgbClr val="FF0000"/>
                  </a:solidFill>
                </a:rPr>
                <a:t>behavior</a:t>
              </a:r>
              <a:r>
                <a:rPr lang="en-US" dirty="0"/>
                <a:t> of the derivative tells us the </a:t>
              </a:r>
              <a:r>
                <a:rPr lang="en-US" b="1" i="1" dirty="0">
                  <a:solidFill>
                    <a:srgbClr val="0000FF"/>
                  </a:solidFill>
                </a:rPr>
                <a:t>concavity</a:t>
              </a:r>
              <a:r>
                <a:rPr lang="en-US" dirty="0"/>
                <a:t> of the original function!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1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44" grpId="0"/>
      <p:bldP spid="45" grpId="0"/>
      <p:bldP spid="46" grpId="0"/>
      <p:bldP spid="47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28041"/>
              </p:ext>
            </p:extLst>
          </p:nvPr>
        </p:nvGraphicFramePr>
        <p:xfrm>
          <a:off x="762000" y="1143000"/>
          <a:ext cx="7010400" cy="5079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7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f’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f’’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Decr</a:t>
                      </a:r>
                      <a:r>
                        <a:rPr lang="en-US" sz="28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Max/Min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2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Concave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Concave Down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Inflection</a:t>
                      </a:r>
                      <a:r>
                        <a:rPr lang="en-US" sz="2800" baseline="0" dirty="0"/>
                        <a:t> Pt.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40144" y="349101"/>
            <a:ext cx="72608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80"/>
                </a:solidFill>
                <a:latin typeface="Abadi MT Condensed Extra Bold" pitchFamily="34" charset="0"/>
              </a:rPr>
              <a:t>Relationships between a function &amp; its derivatives</a:t>
            </a:r>
            <a:endParaRPr lang="en-US" sz="2400" i="1" dirty="0">
              <a:solidFill>
                <a:srgbClr val="000080"/>
              </a:solidFill>
              <a:latin typeface="Abadi MT Condensed Extra Bold" pitchFamily="34" charset="0"/>
            </a:endParaRPr>
          </a:p>
        </p:txBody>
      </p:sp>
      <p:pic>
        <p:nvPicPr>
          <p:cNvPr id="7" name="Picture 11" descr="yelllow flaming bull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4" y="360365"/>
            <a:ext cx="37469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400800"/>
            <a:ext cx="414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Sketch a basic cubic on the side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7809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27676</TotalTime>
  <Words>1991</Words>
  <Application>Microsoft Office PowerPoint</Application>
  <PresentationFormat>On-screen Show (4:3)</PresentationFormat>
  <Paragraphs>278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Abadi MT Condensed Extra Bold</vt:lpstr>
      <vt:lpstr>Agency FB</vt:lpstr>
      <vt:lpstr>Arial</vt:lpstr>
      <vt:lpstr>Calibri</vt:lpstr>
      <vt:lpstr>Cambria</vt:lpstr>
      <vt:lpstr>Cambria Math</vt:lpstr>
      <vt:lpstr>Times New Roman</vt:lpstr>
      <vt:lpstr>Adjacency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Jeffrey Bretsch</cp:lastModifiedBy>
  <cp:revision>110</cp:revision>
  <cp:lastPrinted>2015-05-21T17:31:49Z</cp:lastPrinted>
  <dcterms:created xsi:type="dcterms:W3CDTF">2013-10-21T15:33:09Z</dcterms:created>
  <dcterms:modified xsi:type="dcterms:W3CDTF">2020-10-26T14:28:17Z</dcterms:modified>
</cp:coreProperties>
</file>