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7" r:id="rId3"/>
    <p:sldId id="268" r:id="rId4"/>
    <p:sldId id="257" r:id="rId5"/>
    <p:sldId id="258" r:id="rId6"/>
    <p:sldId id="270" r:id="rId7"/>
    <p:sldId id="271" r:id="rId8"/>
    <p:sldId id="269" r:id="rId9"/>
    <p:sldId id="272" r:id="rId10"/>
    <p:sldId id="260" r:id="rId11"/>
    <p:sldId id="261" r:id="rId12"/>
    <p:sldId id="265" r:id="rId13"/>
    <p:sldId id="262" r:id="rId14"/>
    <p:sldId id="263" r:id="rId15"/>
    <p:sldId id="266" r:id="rId16"/>
    <p:sldId id="264" r:id="rId17"/>
    <p:sldId id="259" r:id="rId1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37A4"/>
    <a:srgbClr val="0000FF"/>
    <a:srgbClr val="FF5D6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p:cViewPr>
        <p:scale>
          <a:sx n="44" d="100"/>
          <a:sy n="44" d="100"/>
        </p:scale>
        <p:origin x="-2058"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6A798E24-6A3E-4478-A5F1-58600FEF58FF}" type="slidenum">
              <a:rPr lang="en-US" smtClean="0"/>
              <a:t>‹#›</a:t>
            </a:fld>
            <a:endParaRPr lang="en-US"/>
          </a:p>
        </p:txBody>
      </p:sp>
    </p:spTree>
    <p:extLst>
      <p:ext uri="{BB962C8B-B14F-4D97-AF65-F5344CB8AC3E}">
        <p14:creationId xmlns:p14="http://schemas.microsoft.com/office/powerpoint/2010/main" val="151627193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D35E8F57-02A8-4D08-9133-71E26AFD12E7}" type="slidenum">
              <a:rPr lang="en-US" smtClean="0"/>
              <a:t>‹#›</a:t>
            </a:fld>
            <a:endParaRPr lang="en-US"/>
          </a:p>
        </p:txBody>
      </p:sp>
    </p:spTree>
    <p:extLst>
      <p:ext uri="{BB962C8B-B14F-4D97-AF65-F5344CB8AC3E}">
        <p14:creationId xmlns:p14="http://schemas.microsoft.com/office/powerpoint/2010/main" val="196135150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672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11269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241950-8EA7-43E8-957C-EDD330C0AE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50148978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41950-8EA7-43E8-957C-EDD330C0AE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60111033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41950-8EA7-43E8-957C-EDD330C0AE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24626658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41950-8EA7-43E8-957C-EDD330C0AE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404913025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41950-8EA7-43E8-957C-EDD330C0AE9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37851634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241950-8EA7-43E8-957C-EDD330C0AE9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389121328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41950-8EA7-43E8-957C-EDD330C0AE93}"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195867435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241950-8EA7-43E8-957C-EDD330C0AE93}"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137420466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41950-8EA7-43E8-957C-EDD330C0AE93}"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169478095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41950-8EA7-43E8-957C-EDD330C0AE9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277183890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41950-8EA7-43E8-957C-EDD330C0AE9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2E436-0B6D-4134-8D12-9E71B7C8738D}" type="slidenum">
              <a:rPr lang="en-US" smtClean="0"/>
              <a:t>‹#›</a:t>
            </a:fld>
            <a:endParaRPr lang="en-US"/>
          </a:p>
        </p:txBody>
      </p:sp>
    </p:spTree>
    <p:extLst>
      <p:ext uri="{BB962C8B-B14F-4D97-AF65-F5344CB8AC3E}">
        <p14:creationId xmlns:p14="http://schemas.microsoft.com/office/powerpoint/2010/main" val="161017949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41950-8EA7-43E8-957C-EDD330C0AE93}"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2E436-0B6D-4134-8D12-9E71B7C8738D}" type="slidenum">
              <a:rPr lang="en-US" smtClean="0"/>
              <a:t>‹#›</a:t>
            </a:fld>
            <a:endParaRPr lang="en-US"/>
          </a:p>
        </p:txBody>
      </p:sp>
    </p:spTree>
    <p:extLst>
      <p:ext uri="{BB962C8B-B14F-4D97-AF65-F5344CB8AC3E}">
        <p14:creationId xmlns:p14="http://schemas.microsoft.com/office/powerpoint/2010/main" val="413297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mathscoop.com/calculus/differential-equations/slope-field-generator.ph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18.png"/><Relationship Id="rId3" Type="http://schemas.openxmlformats.org/officeDocument/2006/relationships/image" Target="../media/image1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
            <a:ext cx="7772400" cy="1470025"/>
          </a:xfrm>
        </p:spPr>
        <p:txBody>
          <a:bodyPr>
            <a:normAutofit/>
          </a:bodyPr>
          <a:lstStyle/>
          <a:p>
            <a:r>
              <a:rPr lang="en-US" sz="3200" b="1" dirty="0" smtClean="0">
                <a:solidFill>
                  <a:srgbClr val="FF5D61"/>
                </a:solidFill>
              </a:rPr>
              <a:t>Differential Equations </a:t>
            </a:r>
            <a:br>
              <a:rPr lang="en-US" sz="3200" b="1" dirty="0" smtClean="0">
                <a:solidFill>
                  <a:srgbClr val="FF5D61"/>
                </a:solidFill>
              </a:rPr>
            </a:br>
            <a:r>
              <a:rPr lang="en-US" sz="3200" b="1" dirty="0" smtClean="0">
                <a:solidFill>
                  <a:srgbClr val="FF5D61"/>
                </a:solidFill>
              </a:rPr>
              <a:t>&amp; Slope Fields</a:t>
            </a:r>
            <a:endParaRPr lang="en-US" sz="3200" b="1" dirty="0">
              <a:solidFill>
                <a:srgbClr val="FF5D61"/>
              </a:solidFill>
            </a:endParaRPr>
          </a:p>
        </p:txBody>
      </p:sp>
      <p:sp>
        <p:nvSpPr>
          <p:cNvPr id="4" name="TextBox 3"/>
          <p:cNvSpPr txBox="1"/>
          <p:nvPr/>
        </p:nvSpPr>
        <p:spPr>
          <a:xfrm>
            <a:off x="152400" y="196645"/>
            <a:ext cx="4536130" cy="830997"/>
          </a:xfrm>
          <a:prstGeom prst="rect">
            <a:avLst/>
          </a:prstGeom>
          <a:noFill/>
        </p:spPr>
        <p:txBody>
          <a:bodyPr wrap="square" rtlCol="0">
            <a:spAutoFit/>
          </a:bodyPr>
          <a:lstStyle/>
          <a:p>
            <a:r>
              <a:rPr lang="en-US" sz="2400" dirty="0" smtClean="0">
                <a:latin typeface="Abadi MT Condensed Extra Bold" pitchFamily="34" charset="0"/>
                <a:cs typeface="Aharoni" pitchFamily="2" charset="-79"/>
              </a:rPr>
              <a:t>Lesson: ____</a:t>
            </a:r>
          </a:p>
          <a:p>
            <a:r>
              <a:rPr lang="en-US" sz="2400" dirty="0" smtClean="0">
                <a:latin typeface="Abadi MT Condensed Extra Bold" pitchFamily="34" charset="0"/>
                <a:cs typeface="Aharoni" pitchFamily="2" charset="-79"/>
              </a:rPr>
              <a:t>Section: 11.1-3</a:t>
            </a:r>
          </a:p>
        </p:txBody>
      </p:sp>
      <p:sp>
        <p:nvSpPr>
          <p:cNvPr id="5" name="Rectangle 4"/>
          <p:cNvSpPr/>
          <p:nvPr/>
        </p:nvSpPr>
        <p:spPr>
          <a:xfrm>
            <a:off x="0" y="1143000"/>
            <a:ext cx="9144000" cy="76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819" y="1447800"/>
            <a:ext cx="8839200" cy="461665"/>
          </a:xfrm>
          <a:prstGeom prst="rect">
            <a:avLst/>
          </a:prstGeom>
          <a:noFill/>
        </p:spPr>
        <p:txBody>
          <a:bodyPr wrap="square" rtlCol="0">
            <a:spAutoFit/>
          </a:bodyPr>
          <a:lstStyle/>
          <a:p>
            <a:pPr algn="ctr"/>
            <a:r>
              <a:rPr lang="en-US" sz="2400" dirty="0" smtClean="0"/>
              <a:t>A “differential equation” is an equation involving the derivative.</a:t>
            </a:r>
            <a:endParaRPr lang="en-US" sz="2400" dirty="0"/>
          </a:p>
        </p:txBody>
      </p:sp>
      <p:sp>
        <p:nvSpPr>
          <p:cNvPr id="7" name="TextBox 6"/>
          <p:cNvSpPr txBox="1"/>
          <p:nvPr/>
        </p:nvSpPr>
        <p:spPr>
          <a:xfrm>
            <a:off x="152400" y="1924213"/>
            <a:ext cx="8839200" cy="707886"/>
          </a:xfrm>
          <a:prstGeom prst="rect">
            <a:avLst/>
          </a:prstGeom>
          <a:noFill/>
        </p:spPr>
        <p:txBody>
          <a:bodyPr wrap="square" rtlCol="0">
            <a:spAutoFit/>
          </a:bodyPr>
          <a:lstStyle/>
          <a:p>
            <a:pPr algn="ctr"/>
            <a:r>
              <a:rPr lang="en-US" sz="2000" dirty="0" smtClean="0"/>
              <a:t>It tells us information about the rate of change of some unknown function.  </a:t>
            </a:r>
          </a:p>
          <a:p>
            <a:pPr algn="ctr"/>
            <a:r>
              <a:rPr lang="en-US" sz="2000" dirty="0" smtClean="0"/>
              <a:t>Any function y that satisfies the diff. eq. is called a solution.  </a:t>
            </a:r>
          </a:p>
        </p:txBody>
      </p:sp>
      <mc:AlternateContent xmlns:mc="http://schemas.openxmlformats.org/markup-compatibility/2006" xmlns:a14="http://schemas.microsoft.com/office/drawing/2010/main">
        <mc:Choice Requires="a14">
          <p:sp>
            <p:nvSpPr>
              <p:cNvPr id="8" name="TextBox 7"/>
              <p:cNvSpPr txBox="1"/>
              <p:nvPr/>
            </p:nvSpPr>
            <p:spPr>
              <a:xfrm>
                <a:off x="651387" y="3810000"/>
                <a:ext cx="8264013" cy="572464"/>
              </a:xfrm>
              <a:prstGeom prst="rect">
                <a:avLst/>
              </a:prstGeom>
              <a:noFill/>
            </p:spPr>
            <p:txBody>
              <a:bodyPr wrap="square" rtlCol="0">
                <a:spAutoFit/>
              </a:bodyPr>
              <a:lstStyle/>
              <a:p>
                <a:r>
                  <a:rPr lang="en-US" sz="2000" b="0" dirty="0" smtClean="0"/>
                  <a:t>    Ex.   </a:t>
                </a:r>
                <a14:m>
                  <m:oMath xmlns:m="http://schemas.openxmlformats.org/officeDocument/2006/math">
                    <m:f>
                      <m:fPr>
                        <m:ctrlPr>
                          <a:rPr lang="en-US" sz="2000" b="0" i="1" smtClean="0">
                            <a:latin typeface="Cambria Math"/>
                          </a:rPr>
                        </m:ctrlPr>
                      </m:fPr>
                      <m:num>
                        <m:r>
                          <a:rPr lang="en-US" sz="2000" b="0" i="1" smtClean="0">
                            <a:latin typeface="Cambria Math"/>
                          </a:rPr>
                          <m:t>𝑑𝑦</m:t>
                        </m:r>
                      </m:num>
                      <m:den>
                        <m:r>
                          <a:rPr lang="en-US" sz="2000" b="0" i="1" smtClean="0">
                            <a:latin typeface="Cambria Math"/>
                          </a:rPr>
                          <m:t>𝑑𝑥</m:t>
                        </m:r>
                      </m:den>
                    </m:f>
                    <m:r>
                      <a:rPr lang="en-US" sz="2000" b="0" i="1" smtClean="0">
                        <a:latin typeface="Cambria Math"/>
                      </a:rPr>
                      <m:t>=2</m:t>
                    </m:r>
                    <m:r>
                      <a:rPr lang="en-US" sz="2000" b="0" i="1" smtClean="0">
                        <a:latin typeface="Cambria Math"/>
                      </a:rPr>
                      <m:t>𝑥</m:t>
                    </m:r>
                  </m:oMath>
                </a14:m>
                <a:r>
                  <a:rPr lang="en-US" sz="2000" dirty="0" smtClean="0"/>
                  <a:t>                  Ex.  </a:t>
                </a:r>
                <a14:m>
                  <m:oMath xmlns:m="http://schemas.openxmlformats.org/officeDocument/2006/math">
                    <m:sSup>
                      <m:sSupPr>
                        <m:ctrlPr>
                          <a:rPr lang="en-US" sz="2000" b="0" i="1" smtClean="0">
                            <a:latin typeface="Cambria Math"/>
                          </a:rPr>
                        </m:ctrlPr>
                      </m:sSupPr>
                      <m:e>
                        <m:r>
                          <a:rPr lang="en-US" sz="2000" b="0" i="1" smtClean="0">
                            <a:latin typeface="Cambria Math"/>
                          </a:rPr>
                          <m:t>𝑦</m:t>
                        </m:r>
                      </m:e>
                      <m:sup>
                        <m:r>
                          <a:rPr lang="en-US" sz="2000" b="0" i="1" smtClean="0">
                            <a:latin typeface="Cambria Math"/>
                          </a:rPr>
                          <m:t>′</m:t>
                        </m:r>
                      </m:sup>
                    </m:sSup>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𝑥</m:t>
                        </m:r>
                      </m:den>
                    </m:f>
                  </m:oMath>
                </a14:m>
                <a:r>
                  <a:rPr lang="en-US" sz="2000" dirty="0" smtClean="0"/>
                  <a:t>                   Ex.   </a:t>
                </a:r>
                <a14:m>
                  <m:oMath xmlns:m="http://schemas.openxmlformats.org/officeDocument/2006/math">
                    <m:f>
                      <m:fPr>
                        <m:ctrlPr>
                          <a:rPr lang="en-US" sz="2000" i="1" smtClean="0">
                            <a:latin typeface="Cambria Math"/>
                          </a:rPr>
                        </m:ctrlPr>
                      </m:fPr>
                      <m:num>
                        <m:sSup>
                          <m:sSupPr>
                            <m:ctrlPr>
                              <a:rPr lang="en-US" sz="2000" b="0" i="1" smtClean="0">
                                <a:latin typeface="Cambria Math"/>
                              </a:rPr>
                            </m:ctrlPr>
                          </m:sSupPr>
                          <m:e>
                            <m:r>
                              <a:rPr lang="en-US" sz="2000" b="0" i="1" smtClean="0">
                                <a:latin typeface="Cambria Math"/>
                              </a:rPr>
                              <m:t>𝑑</m:t>
                            </m:r>
                          </m:e>
                          <m:sup>
                            <m:r>
                              <a:rPr lang="en-US" sz="2000" b="0" i="1" smtClean="0">
                                <a:latin typeface="Cambria Math"/>
                              </a:rPr>
                              <m:t>2</m:t>
                            </m:r>
                          </m:sup>
                        </m:sSup>
                        <m:r>
                          <a:rPr lang="en-US" sz="2000" b="0" i="1" smtClean="0">
                            <a:latin typeface="Cambria Math"/>
                          </a:rPr>
                          <m:t>𝑦</m:t>
                        </m:r>
                      </m:num>
                      <m:den>
                        <m:r>
                          <a:rPr lang="en-US" sz="2000" b="0" i="1" smtClean="0">
                            <a:latin typeface="Cambria Math"/>
                          </a:rPr>
                          <m:t>𝑑</m:t>
                        </m:r>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den>
                    </m:f>
                    <m:r>
                      <a:rPr lang="en-US" sz="2000" b="0" i="1" smtClean="0">
                        <a:latin typeface="Cambria Math"/>
                      </a:rPr>
                      <m:t>=−9.8</m:t>
                    </m:r>
                  </m:oMath>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51387" y="3810000"/>
                <a:ext cx="8264013" cy="572464"/>
              </a:xfrm>
              <a:prstGeom prst="rect">
                <a:avLst/>
              </a:prstGeom>
              <a:blipFill rotWithShape="1">
                <a:blip r:embed="rId3"/>
                <a:stretch>
                  <a:fillRect b="-7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 y="4417341"/>
                <a:ext cx="2915265" cy="400110"/>
              </a:xfrm>
              <a:prstGeom prst="rect">
                <a:avLst/>
              </a:prstGeom>
              <a:noFill/>
            </p:spPr>
            <p:txBody>
              <a:bodyPr wrap="square" rtlCol="0">
                <a:spAutoFit/>
              </a:bodyPr>
              <a:lstStyle/>
              <a:p>
                <a:r>
                  <a:rPr lang="en-US" sz="2000" b="0" dirty="0" smtClean="0"/>
                  <a:t>S</a:t>
                </a:r>
                <a14:m>
                  <m:oMath xmlns:m="http://schemas.openxmlformats.org/officeDocument/2006/math">
                    <m:r>
                      <m:rPr>
                        <m:sty m:val="p"/>
                      </m:rPr>
                      <a:rPr lang="en-US" sz="2000" b="0" i="0" smtClean="0">
                        <a:latin typeface="Cambria Math"/>
                      </a:rPr>
                      <m:t>olutions</m:t>
                    </m:r>
                    <m:r>
                      <a:rPr lang="en-US" sz="2000" b="0" i="0" smtClean="0">
                        <a:latin typeface="Cambria Math"/>
                      </a:rPr>
                      <m:t>:</m:t>
                    </m:r>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 y="4417341"/>
                <a:ext cx="2915265" cy="400110"/>
              </a:xfrm>
              <a:prstGeom prst="rect">
                <a:avLst/>
              </a:prstGeom>
              <a:blipFill rotWithShape="1">
                <a:blip r:embed="rId4"/>
                <a:stretch>
                  <a:fillRect l="-2092" t="-7692"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486400" y="5040868"/>
                <a:ext cx="332172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=−4.9</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1</m:t>
                          </m:r>
                        </m:sub>
                      </m:sSub>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2</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486400" y="5040868"/>
                <a:ext cx="3321724" cy="369332"/>
              </a:xfrm>
              <a:prstGeom prst="rect">
                <a:avLst/>
              </a:prstGeom>
              <a:blipFill rotWithShape="1">
                <a:blip r:embed="rId5"/>
                <a:stretch>
                  <a:fillRect b="-4918"/>
                </a:stretch>
              </a:blipFill>
            </p:spPr>
            <p:txBody>
              <a:bodyPr/>
              <a:lstStyle/>
              <a:p>
                <a:r>
                  <a:rPr lang="en-US">
                    <a:noFill/>
                  </a:rPr>
                  <a:t> </a:t>
                </a:r>
              </a:p>
            </p:txBody>
          </p:sp>
        </mc:Fallback>
      </mc:AlternateContent>
      <p:sp>
        <p:nvSpPr>
          <p:cNvPr id="11" name="Rounded Rectangular Callout 10"/>
          <p:cNvSpPr/>
          <p:nvPr/>
        </p:nvSpPr>
        <p:spPr>
          <a:xfrm>
            <a:off x="127819" y="5523271"/>
            <a:ext cx="2462981" cy="990600"/>
          </a:xfrm>
          <a:prstGeom prst="wedgeRoundRectCallout">
            <a:avLst>
              <a:gd name="adj1" fmla="val -7098"/>
              <a:gd name="adj2" fmla="val -953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These general equations are called </a:t>
            </a:r>
            <a:br>
              <a:rPr lang="en-US" b="1" dirty="0" smtClean="0"/>
            </a:br>
            <a:r>
              <a:rPr lang="en-US" b="1" dirty="0" smtClean="0"/>
              <a:t>“families of solutions”</a:t>
            </a:r>
            <a:endParaRPr lang="en-US" b="1" dirty="0"/>
          </a:p>
        </p:txBody>
      </p:sp>
      <p:sp>
        <p:nvSpPr>
          <p:cNvPr id="13" name="Down Arrow Callout 12"/>
          <p:cNvSpPr/>
          <p:nvPr/>
        </p:nvSpPr>
        <p:spPr>
          <a:xfrm>
            <a:off x="793956" y="2971800"/>
            <a:ext cx="1524000" cy="838200"/>
          </a:xfrm>
          <a:prstGeom prst="downArrowCallout">
            <a:avLst>
              <a:gd name="adj1" fmla="val 10924"/>
              <a:gd name="adj2" fmla="val 14443"/>
              <a:gd name="adj3" fmla="val 25000"/>
              <a:gd name="adj4" fmla="val 6497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ysClr val="windowText" lastClr="000000"/>
                </a:solidFill>
              </a:rPr>
              <a:t>A “first order” diff. eq.</a:t>
            </a:r>
            <a:endParaRPr lang="en-US" dirty="0">
              <a:solidFill>
                <a:sysClr val="windowText" lastClr="000000"/>
              </a:solidFill>
            </a:endParaRPr>
          </a:p>
        </p:txBody>
      </p:sp>
      <p:sp>
        <p:nvSpPr>
          <p:cNvPr id="14" name="Down Arrow Callout 13"/>
          <p:cNvSpPr/>
          <p:nvPr/>
        </p:nvSpPr>
        <p:spPr>
          <a:xfrm>
            <a:off x="5134896" y="2971800"/>
            <a:ext cx="1981200" cy="838200"/>
          </a:xfrm>
          <a:prstGeom prst="downArrowCallout">
            <a:avLst>
              <a:gd name="adj1" fmla="val 10924"/>
              <a:gd name="adj2" fmla="val 14443"/>
              <a:gd name="adj3" fmla="val 25000"/>
              <a:gd name="adj4" fmla="val 6497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ysClr val="windowText" lastClr="000000"/>
                </a:solidFill>
              </a:rPr>
              <a:t>A “second order” diff. eq.</a:t>
            </a:r>
            <a:endParaRPr lang="en-US" dirty="0">
              <a:solidFill>
                <a:sysClr val="windowText" lastClr="000000"/>
              </a:solidFill>
            </a:endParaRPr>
          </a:p>
        </p:txBody>
      </p:sp>
      <p:sp>
        <p:nvSpPr>
          <p:cNvPr id="15" name="Rounded Rectangular Callout 14"/>
          <p:cNvSpPr/>
          <p:nvPr/>
        </p:nvSpPr>
        <p:spPr>
          <a:xfrm>
            <a:off x="3602293" y="5533104"/>
            <a:ext cx="2362200" cy="990600"/>
          </a:xfrm>
          <a:prstGeom prst="wedgeRoundRectCallout">
            <a:avLst>
              <a:gd name="adj1" fmla="val -22082"/>
              <a:gd name="adj2" fmla="val 29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To find a specific solution, we’d need an initial value(s).</a:t>
            </a:r>
            <a:endParaRPr lang="en-US" b="1" dirty="0"/>
          </a:p>
        </p:txBody>
      </p:sp>
      <p:sp>
        <p:nvSpPr>
          <p:cNvPr id="16" name="Chevron 15"/>
          <p:cNvSpPr/>
          <p:nvPr/>
        </p:nvSpPr>
        <p:spPr>
          <a:xfrm>
            <a:off x="2743200" y="5867400"/>
            <a:ext cx="344129"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a:off x="3087331" y="5867400"/>
            <a:ext cx="344129" cy="304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8" name="Rectangle 17"/>
              <p:cNvSpPr/>
              <p:nvPr/>
            </p:nvSpPr>
            <p:spPr>
              <a:xfrm>
                <a:off x="3657600" y="4433371"/>
                <a:ext cx="1565300" cy="369332"/>
              </a:xfrm>
              <a:prstGeom prst="rect">
                <a:avLst/>
              </a:prstGeom>
            </p:spPr>
            <p:txBody>
              <a:bodyPr wrap="none">
                <a:spAutoFit/>
              </a:bodyPr>
              <a:lstStyle/>
              <a:p>
                <a14:m>
                  <m:oMath xmlns:m="http://schemas.openxmlformats.org/officeDocument/2006/math">
                    <m:r>
                      <m:rPr>
                        <m:sty m:val="p"/>
                      </m:rPr>
                      <a:rPr lang="en-US" b="0" i="0" smtClean="0">
                        <a:latin typeface="Cambria Math"/>
                      </a:rPr>
                      <m:t>y</m:t>
                    </m:r>
                    <m:r>
                      <a:rPr lang="en-US" b="0" i="1" smtClean="0">
                        <a:latin typeface="Cambria Math"/>
                      </a:rPr>
                      <m:t>=</m:t>
                    </m:r>
                    <m:r>
                      <a:rPr lang="en-US" b="0" i="1" smtClean="0">
                        <a:latin typeface="Cambria Math"/>
                      </a:rPr>
                      <m:t>𝑙𝑛</m:t>
                    </m:r>
                    <m:d>
                      <m:dPr>
                        <m:begChr m:val="|"/>
                        <m:endChr m:val="|"/>
                        <m:ctrlPr>
                          <a:rPr lang="en-US" b="0" i="1" smtClean="0">
                            <a:latin typeface="Cambria Math"/>
                          </a:rPr>
                        </m:ctrlPr>
                      </m:dPr>
                      <m:e>
                        <m:r>
                          <a:rPr lang="en-US" i="1">
                            <a:latin typeface="Cambria Math"/>
                          </a:rPr>
                          <m:t>𝑥</m:t>
                        </m:r>
                      </m:e>
                    </m:d>
                    <m:r>
                      <a:rPr lang="en-US" b="0" i="1" smtClean="0">
                        <a:latin typeface="Cambria Math"/>
                      </a:rPr>
                      <m:t>+</m:t>
                    </m:r>
                    <m:r>
                      <a:rPr lang="en-US" b="0" i="1" smtClean="0">
                        <a:latin typeface="Cambria Math"/>
                      </a:rPr>
                      <m:t>𝐶</m:t>
                    </m:r>
                  </m:oMath>
                </a14:m>
                <a:r>
                  <a:rPr lang="en-US" dirty="0" smtClean="0"/>
                  <a:t> </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657600" y="4433371"/>
                <a:ext cx="1565300" cy="369332"/>
              </a:xfrm>
              <a:prstGeom prst="rect">
                <a:avLst/>
              </a:prstGeom>
              <a:blipFill rotWithShape="1">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858582" y="4410954"/>
                <a:ext cx="183761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𝑑𝑦</m:t>
                          </m:r>
                        </m:num>
                        <m:den>
                          <m:r>
                            <a:rPr lang="en-US" b="0" i="1" smtClean="0">
                              <a:latin typeface="Cambria Math"/>
                            </a:rPr>
                            <m:t>𝑑𝑥</m:t>
                          </m:r>
                        </m:den>
                      </m:f>
                      <m:r>
                        <a:rPr lang="en-US" b="0" i="1" smtClean="0">
                          <a:latin typeface="Cambria Math"/>
                        </a:rPr>
                        <m:t>=−9.8</m:t>
                      </m:r>
                      <m:r>
                        <a:rPr lang="en-US" b="0" i="1" smtClean="0">
                          <a:latin typeface="Cambria Math"/>
                        </a:rPr>
                        <m:t>𝑥</m:t>
                      </m:r>
                      <m:r>
                        <a:rPr lang="en-US" b="0" i="1" smtClean="0">
                          <a:latin typeface="Cambria Math"/>
                        </a:rPr>
                        <m:t>+</m:t>
                      </m:r>
                      <m:r>
                        <a:rPr lang="en-US" b="0" i="1" smtClean="0">
                          <a:latin typeface="Cambria Math"/>
                        </a:rPr>
                        <m:t>𝐶</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5858582" y="4410954"/>
                <a:ext cx="1837618" cy="618246"/>
              </a:xfrm>
              <a:prstGeom prst="rect">
                <a:avLst/>
              </a:prstGeom>
              <a:blipFill rotWithShape="1">
                <a:blip r:embed="rId7"/>
                <a:stretch>
                  <a:fillRect/>
                </a:stretch>
              </a:blipFill>
            </p:spPr>
            <p:txBody>
              <a:bodyPr/>
              <a:lstStyle/>
              <a:p>
                <a:r>
                  <a:rPr lang="en-US">
                    <a:noFill/>
                  </a:rPr>
                  <a:t> </a:t>
                </a:r>
              </a:p>
            </p:txBody>
          </p:sp>
        </mc:Fallback>
      </mc:AlternateContent>
      <p:sp>
        <p:nvSpPr>
          <p:cNvPr id="20" name="Down Arrow Callout 19"/>
          <p:cNvSpPr/>
          <p:nvPr/>
        </p:nvSpPr>
        <p:spPr>
          <a:xfrm>
            <a:off x="3055375" y="2971800"/>
            <a:ext cx="1524000" cy="838200"/>
          </a:xfrm>
          <a:prstGeom prst="downArrowCallout">
            <a:avLst>
              <a:gd name="adj1" fmla="val 10924"/>
              <a:gd name="adj2" fmla="val 14443"/>
              <a:gd name="adj3" fmla="val 25000"/>
              <a:gd name="adj4" fmla="val 6497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ysClr val="windowText" lastClr="000000"/>
                </a:solidFill>
              </a:rPr>
              <a:t>A “first order” diff. eq.</a:t>
            </a:r>
            <a:endParaRPr lang="en-US" dirty="0">
              <a:solidFill>
                <a:sysClr val="windowText" lastClr="000000"/>
              </a:solidFill>
            </a:endParaRPr>
          </a:p>
        </p:txBody>
      </p:sp>
      <mc:AlternateContent xmlns:mc="http://schemas.openxmlformats.org/markup-compatibility/2006" xmlns:a14="http://schemas.microsoft.com/office/drawing/2010/main">
        <mc:Choice Requires="a14">
          <p:sp>
            <p:nvSpPr>
              <p:cNvPr id="21" name="Rectangle 20"/>
              <p:cNvSpPr/>
              <p:nvPr/>
            </p:nvSpPr>
            <p:spPr>
              <a:xfrm>
                <a:off x="1249407" y="4401772"/>
                <a:ext cx="13413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a:rPr>
                        <m:t> </m:t>
                      </m:r>
                      <m:r>
                        <m:rPr>
                          <m:sty m:val="p"/>
                        </m:rPr>
                        <a:rPr lang="en-US" b="0" i="0" smtClean="0">
                          <a:latin typeface="Cambria Math"/>
                        </a:rPr>
                        <m:t>y</m:t>
                      </m:r>
                      <m:r>
                        <a:rPr lang="en-US" b="0" i="0" smtClean="0">
                          <a:latin typeface="Cambria Math"/>
                        </a:rPr>
                        <m:t>=</m:t>
                      </m:r>
                      <m:sSup>
                        <m:sSupPr>
                          <m:ctrlPr>
                            <a:rPr lang="en-US" b="0" i="1" smtClean="0">
                              <a:latin typeface="Cambria Math"/>
                            </a:rPr>
                          </m:ctrlPr>
                        </m:sSupPr>
                        <m:e>
                          <m:r>
                            <m:rPr>
                              <m:sty m:val="p"/>
                            </m:rPr>
                            <a:rPr lang="en-US" b="0" i="0" smtClean="0">
                              <a:latin typeface="Cambria Math"/>
                            </a:rPr>
                            <m:t>x</m:t>
                          </m:r>
                        </m:e>
                        <m:sup>
                          <m:r>
                            <a:rPr lang="en-US" b="0" i="0" smtClean="0">
                              <a:latin typeface="Cambria Math"/>
                            </a:rPr>
                            <m:t>2</m:t>
                          </m:r>
                        </m:sup>
                      </m:sSup>
                      <m:r>
                        <a:rPr lang="en-US" b="0" i="0" smtClean="0">
                          <a:latin typeface="Cambria Math"/>
                        </a:rPr>
                        <m:t>+</m:t>
                      </m:r>
                      <m:r>
                        <m:rPr>
                          <m:sty m:val="p"/>
                        </m:rPr>
                        <a:rPr lang="en-US" b="0" i="0" smtClean="0">
                          <a:latin typeface="Cambria Math"/>
                        </a:rPr>
                        <m:t>C</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249407" y="4401772"/>
                <a:ext cx="1341393" cy="369332"/>
              </a:xfrm>
              <a:prstGeom prst="rect">
                <a:avLst/>
              </a:prstGeom>
              <a:blipFill rotWithShape="1">
                <a:blip r:embed="rId8"/>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28668955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900" decel="100000" fill="hold"/>
                                        <p:tgtEl>
                                          <p:spTgt spid="2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900" decel="100000" fill="hold"/>
                                        <p:tgtEl>
                                          <p:spTgt spid="18"/>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750"/>
                                        <p:tgtEl>
                                          <p:spTgt spid="19"/>
                                        </p:tgtEl>
                                      </p:cBhvr>
                                    </p:animEffect>
                                    <p:anim calcmode="lin" valueType="num">
                                      <p:cBhvr>
                                        <p:cTn id="79" dur="750" fill="hold"/>
                                        <p:tgtEl>
                                          <p:spTgt spid="19"/>
                                        </p:tgtEl>
                                        <p:attrNameLst>
                                          <p:attrName>ppt_x</p:attrName>
                                        </p:attrNameLst>
                                      </p:cBhvr>
                                      <p:tavLst>
                                        <p:tav tm="0">
                                          <p:val>
                                            <p:strVal val="#ppt_x"/>
                                          </p:val>
                                        </p:tav>
                                        <p:tav tm="100000">
                                          <p:val>
                                            <p:strVal val="#ppt_x"/>
                                          </p:val>
                                        </p:tav>
                                      </p:tavLst>
                                    </p:anim>
                                    <p:anim calcmode="lin" valueType="num">
                                      <p:cBhvr>
                                        <p:cTn id="80" dur="675" decel="100000" fill="hold"/>
                                        <p:tgtEl>
                                          <p:spTgt spid="19"/>
                                        </p:tgtEl>
                                        <p:attrNameLst>
                                          <p:attrName>ppt_y</p:attrName>
                                        </p:attrNameLst>
                                      </p:cBhvr>
                                      <p:tavLst>
                                        <p:tav tm="0">
                                          <p:val>
                                            <p:strVal val="#ppt_y+1"/>
                                          </p:val>
                                        </p:tav>
                                        <p:tav tm="100000">
                                          <p:val>
                                            <p:strVal val="#ppt_y-.03"/>
                                          </p:val>
                                        </p:tav>
                                      </p:tavLst>
                                    </p:anim>
                                    <p:anim calcmode="lin" valueType="num">
                                      <p:cBhvr>
                                        <p:cTn id="81"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750"/>
                                        <p:tgtEl>
                                          <p:spTgt spid="10"/>
                                        </p:tgtEl>
                                      </p:cBhvr>
                                    </p:animEffect>
                                    <p:anim calcmode="lin" valueType="num">
                                      <p:cBhvr>
                                        <p:cTn id="87" dur="750" fill="hold"/>
                                        <p:tgtEl>
                                          <p:spTgt spid="10"/>
                                        </p:tgtEl>
                                        <p:attrNameLst>
                                          <p:attrName>ppt_x</p:attrName>
                                        </p:attrNameLst>
                                      </p:cBhvr>
                                      <p:tavLst>
                                        <p:tav tm="0">
                                          <p:val>
                                            <p:strVal val="#ppt_x"/>
                                          </p:val>
                                        </p:tav>
                                        <p:tav tm="100000">
                                          <p:val>
                                            <p:strVal val="#ppt_x"/>
                                          </p:val>
                                        </p:tav>
                                      </p:tavLst>
                                    </p:anim>
                                    <p:anim calcmode="lin" valueType="num">
                                      <p:cBhvr>
                                        <p:cTn id="88" dur="675" decel="100000" fill="hold"/>
                                        <p:tgtEl>
                                          <p:spTgt spid="10"/>
                                        </p:tgtEl>
                                        <p:attrNameLst>
                                          <p:attrName>ppt_y</p:attrName>
                                        </p:attrNameLst>
                                      </p:cBhvr>
                                      <p:tavLst>
                                        <p:tav tm="0">
                                          <p:val>
                                            <p:strVal val="#ppt_y+1"/>
                                          </p:val>
                                        </p:tav>
                                        <p:tav tm="100000">
                                          <p:val>
                                            <p:strVal val="#ppt_y-.03"/>
                                          </p:val>
                                        </p:tav>
                                      </p:tavLst>
                                    </p:anim>
                                    <p:anim calcmode="lin" valueType="num">
                                      <p:cBhvr>
                                        <p:cTn id="8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fill="hold"/>
                                        <p:tgtEl>
                                          <p:spTgt spid="16"/>
                                        </p:tgtEl>
                                        <p:attrNameLst>
                                          <p:attrName>ppt_x</p:attrName>
                                        </p:attrNameLst>
                                      </p:cBhvr>
                                      <p:tavLst>
                                        <p:tav tm="0">
                                          <p:val>
                                            <p:strVal val="#ppt_x"/>
                                          </p:val>
                                        </p:tav>
                                        <p:tav tm="100000">
                                          <p:val>
                                            <p:strVal val="#ppt_x"/>
                                          </p:val>
                                        </p:tav>
                                      </p:tavLst>
                                    </p:anim>
                                    <p:anim calcmode="lin" valueType="num">
                                      <p:cBhvr additive="base">
                                        <p:cTn id="95" dur="500" fill="hold"/>
                                        <p:tgtEl>
                                          <p:spTgt spid="1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additive="base">
                                        <p:cTn id="98" dur="500" fill="hold"/>
                                        <p:tgtEl>
                                          <p:spTgt spid="17"/>
                                        </p:tgtEl>
                                        <p:attrNameLst>
                                          <p:attrName>ppt_x</p:attrName>
                                        </p:attrNameLst>
                                      </p:cBhvr>
                                      <p:tavLst>
                                        <p:tav tm="0">
                                          <p:val>
                                            <p:strVal val="#ppt_x"/>
                                          </p:val>
                                        </p:tav>
                                        <p:tav tm="100000">
                                          <p:val>
                                            <p:strVal val="#ppt_x"/>
                                          </p:val>
                                        </p:tav>
                                      </p:tavLst>
                                    </p:anim>
                                    <p:anim calcmode="lin" valueType="num">
                                      <p:cBhvr additive="base">
                                        <p:cTn id="99" dur="500" fill="hold"/>
                                        <p:tgtEl>
                                          <p:spTgt spid="1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ppt_x"/>
                                          </p:val>
                                        </p:tav>
                                        <p:tav tm="100000">
                                          <p:val>
                                            <p:strVal val="#ppt_x"/>
                                          </p:val>
                                        </p:tav>
                                      </p:tavLst>
                                    </p:anim>
                                    <p:anim calcmode="lin" valueType="num">
                                      <p:cBhvr additive="base">
                                        <p:cTn id="10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animBg="1"/>
      <p:bldP spid="13" grpId="0" animBg="1"/>
      <p:bldP spid="14" grpId="0" animBg="1"/>
      <p:bldP spid="15" grpId="0" animBg="1"/>
      <p:bldP spid="16" grpId="0" animBg="1"/>
      <p:bldP spid="17" grpId="0" animBg="1"/>
      <p:bldP spid="18" grpId="0"/>
      <p:bldP spid="19"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3075" t="33609" r="42020" b="8126"/>
          <a:stretch/>
        </p:blipFill>
        <p:spPr bwMode="auto">
          <a:xfrm>
            <a:off x="120197" y="533400"/>
            <a:ext cx="6280603" cy="589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7248" t="12917" r="51508" b="70625"/>
          <a:stretch/>
        </p:blipFill>
        <p:spPr bwMode="auto">
          <a:xfrm>
            <a:off x="6238454" y="978932"/>
            <a:ext cx="3057946" cy="251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609600"/>
            <a:ext cx="533400" cy="369332"/>
          </a:xfrm>
          <a:prstGeom prst="rect">
            <a:avLst/>
          </a:prstGeom>
          <a:noFill/>
        </p:spPr>
        <p:txBody>
          <a:bodyPr wrap="square" rtlCol="0">
            <a:spAutoFit/>
          </a:bodyPr>
          <a:lstStyle/>
          <a:p>
            <a:r>
              <a:rPr lang="en-US" dirty="0" smtClean="0"/>
              <a:t>5.</a:t>
            </a:r>
            <a:endParaRPr lang="en-US" dirty="0"/>
          </a:p>
        </p:txBody>
      </p:sp>
      <p:grpSp>
        <p:nvGrpSpPr>
          <p:cNvPr id="7" name="Group 8"/>
          <p:cNvGrpSpPr>
            <a:grpSpLocks/>
          </p:cNvGrpSpPr>
          <p:nvPr/>
        </p:nvGrpSpPr>
        <p:grpSpPr bwMode="auto">
          <a:xfrm>
            <a:off x="8061325" y="5851525"/>
            <a:ext cx="596900" cy="641350"/>
            <a:chOff x="4088" y="3312"/>
            <a:chExt cx="376" cy="404"/>
          </a:xfrm>
        </p:grpSpPr>
        <p:sp>
          <p:nvSpPr>
            <p:cNvPr id="8" name="Oval 9"/>
            <p:cNvSpPr>
              <a:spLocks noChangeArrowheads="1"/>
            </p:cNvSpPr>
            <p:nvPr/>
          </p:nvSpPr>
          <p:spPr bwMode="auto">
            <a:xfrm>
              <a:off x="4088" y="3360"/>
              <a:ext cx="375" cy="356"/>
            </a:xfrm>
            <a:prstGeom prst="ellipse">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0"/>
            <p:cNvSpPr txBox="1">
              <a:spLocks noChangeArrowheads="1"/>
            </p:cNvSpPr>
            <p:nvPr/>
          </p:nvSpPr>
          <p:spPr bwMode="auto">
            <a:xfrm>
              <a:off x="4138" y="3312"/>
              <a:ext cx="3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latin typeface="AntigoniBd" pitchFamily="34" charset="0"/>
                </a:rPr>
                <a:t>B</a:t>
              </a:r>
              <a:endParaRPr lang="en-US" altLang="en-US" sz="3600" dirty="0">
                <a:latin typeface="AntigoniBd" pitchFamily="34" charset="0"/>
              </a:endParaRPr>
            </a:p>
          </p:txBody>
        </p:sp>
      </p:grpSp>
      <p:grpSp>
        <p:nvGrpSpPr>
          <p:cNvPr id="10" name="Group 11"/>
          <p:cNvGrpSpPr>
            <a:grpSpLocks/>
          </p:cNvGrpSpPr>
          <p:nvPr/>
        </p:nvGrpSpPr>
        <p:grpSpPr bwMode="auto">
          <a:xfrm>
            <a:off x="7772400" y="5867400"/>
            <a:ext cx="1127125" cy="757238"/>
            <a:chOff x="4944" y="3744"/>
            <a:chExt cx="662" cy="423"/>
          </a:xfrm>
        </p:grpSpPr>
        <p:sp>
          <p:nvSpPr>
            <p:cNvPr id="11" name="AutoShape 12" descr="Papyrus"/>
            <p:cNvSpPr>
              <a:spLocks noChangeArrowheads="1"/>
            </p:cNvSpPr>
            <p:nvPr/>
          </p:nvSpPr>
          <p:spPr bwMode="auto">
            <a:xfrm>
              <a:off x="4944" y="3744"/>
              <a:ext cx="662" cy="376"/>
            </a:xfrm>
            <a:prstGeom prst="verticalScroll">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3"/>
            <p:cNvSpPr txBox="1">
              <a:spLocks noChangeArrowheads="1"/>
            </p:cNvSpPr>
            <p:nvPr/>
          </p:nvSpPr>
          <p:spPr bwMode="auto">
            <a:xfrm>
              <a:off x="5040" y="3842"/>
              <a:ext cx="52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4A0000"/>
                  </a:solidFill>
                  <a:latin typeface="Dom Casual" pitchFamily="2" charset="0"/>
                </a:rPr>
                <a:t>ANSWER</a:t>
              </a:r>
            </a:p>
          </p:txBody>
        </p:sp>
      </p:grpSp>
      <p:sp>
        <p:nvSpPr>
          <p:cNvPr id="13" name="TextBox 12"/>
          <p:cNvSpPr txBox="1"/>
          <p:nvPr/>
        </p:nvSpPr>
        <p:spPr>
          <a:xfrm>
            <a:off x="76200" y="0"/>
            <a:ext cx="6198326" cy="400110"/>
          </a:xfrm>
          <a:prstGeom prst="rect">
            <a:avLst/>
          </a:prstGeom>
          <a:noFill/>
        </p:spPr>
        <p:txBody>
          <a:bodyPr wrap="square" rtlCol="0">
            <a:spAutoFit/>
          </a:bodyPr>
          <a:lstStyle/>
          <a:p>
            <a:r>
              <a:rPr lang="en-US" sz="2000" b="1" dirty="0" smtClean="0">
                <a:solidFill>
                  <a:srgbClr val="00B050"/>
                </a:solidFill>
              </a:rPr>
              <a:t>A.P. Multiple Choice Questions on Slope Fields</a:t>
            </a:r>
            <a:endParaRPr lang="en-US" sz="2000" b="1" dirty="0">
              <a:solidFill>
                <a:srgbClr val="00B050"/>
              </a:solidFill>
            </a:endParaRPr>
          </a:p>
        </p:txBody>
      </p:sp>
    </p:spTree>
    <p:extLst>
      <p:ext uri="{BB962C8B-B14F-4D97-AF65-F5344CB8AC3E}">
        <p14:creationId xmlns:p14="http://schemas.microsoft.com/office/powerpoint/2010/main" val="354068652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nodeType="clickEffect">
                                  <p:stCondLst>
                                    <p:cond delay="0"/>
                                  </p:stCondLst>
                                  <p:childTnLst>
                                    <p:animMotion origin="layout" path="M 1.38889E-6 4.81481E-6 L 0.00087 -0.11019 " pathEditMode="relative" rAng="0" ptsTypes="AA">
                                      <p:cBhvr>
                                        <p:cTn id="6" dur="2000" fill="hold"/>
                                        <p:tgtEl>
                                          <p:spTgt spid="10"/>
                                        </p:tgtEl>
                                        <p:attrNameLst>
                                          <p:attrName>ppt_x</p:attrName>
                                          <p:attrName>ppt_y</p:attrName>
                                        </p:attrNameLst>
                                      </p:cBhvr>
                                      <p:rCtr x="35" y="-5509"/>
                                    </p:animMotion>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80" t="13958" r="44230" b="62034"/>
          <a:stretch/>
        </p:blipFill>
        <p:spPr bwMode="auto">
          <a:xfrm>
            <a:off x="-15732" y="30480"/>
            <a:ext cx="8584546" cy="370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8"/>
          <p:cNvGrpSpPr>
            <a:grpSpLocks/>
          </p:cNvGrpSpPr>
          <p:nvPr/>
        </p:nvGrpSpPr>
        <p:grpSpPr bwMode="auto">
          <a:xfrm>
            <a:off x="8061325" y="5851525"/>
            <a:ext cx="596900" cy="641350"/>
            <a:chOff x="4088" y="3312"/>
            <a:chExt cx="376" cy="404"/>
          </a:xfrm>
        </p:grpSpPr>
        <p:sp>
          <p:nvSpPr>
            <p:cNvPr id="5" name="Oval 9"/>
            <p:cNvSpPr>
              <a:spLocks noChangeArrowheads="1"/>
            </p:cNvSpPr>
            <p:nvPr/>
          </p:nvSpPr>
          <p:spPr bwMode="auto">
            <a:xfrm>
              <a:off x="4088" y="3360"/>
              <a:ext cx="375" cy="356"/>
            </a:xfrm>
            <a:prstGeom prst="ellipse">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10"/>
            <p:cNvSpPr txBox="1">
              <a:spLocks noChangeArrowheads="1"/>
            </p:cNvSpPr>
            <p:nvPr/>
          </p:nvSpPr>
          <p:spPr bwMode="auto">
            <a:xfrm>
              <a:off x="4138" y="3312"/>
              <a:ext cx="3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latin typeface="AntigoniBd" pitchFamily="34" charset="0"/>
                </a:rPr>
                <a:t>B</a:t>
              </a:r>
              <a:endParaRPr lang="en-US" altLang="en-US" sz="3600" dirty="0">
                <a:latin typeface="AntigoniBd" pitchFamily="34" charset="0"/>
              </a:endParaRPr>
            </a:p>
          </p:txBody>
        </p:sp>
      </p:grpSp>
      <p:grpSp>
        <p:nvGrpSpPr>
          <p:cNvPr id="7" name="Group 11"/>
          <p:cNvGrpSpPr>
            <a:grpSpLocks/>
          </p:cNvGrpSpPr>
          <p:nvPr/>
        </p:nvGrpSpPr>
        <p:grpSpPr bwMode="auto">
          <a:xfrm>
            <a:off x="7756553" y="5872162"/>
            <a:ext cx="1127125" cy="757238"/>
            <a:chOff x="4944" y="3744"/>
            <a:chExt cx="662" cy="423"/>
          </a:xfrm>
        </p:grpSpPr>
        <p:sp>
          <p:nvSpPr>
            <p:cNvPr id="8" name="AutoShape 12" descr="Papyrus"/>
            <p:cNvSpPr>
              <a:spLocks noChangeArrowheads="1"/>
            </p:cNvSpPr>
            <p:nvPr/>
          </p:nvSpPr>
          <p:spPr bwMode="auto">
            <a:xfrm>
              <a:off x="4944" y="3744"/>
              <a:ext cx="662" cy="376"/>
            </a:xfrm>
            <a:prstGeom prst="verticalScroll">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3"/>
            <p:cNvSpPr txBox="1">
              <a:spLocks noChangeArrowheads="1"/>
            </p:cNvSpPr>
            <p:nvPr/>
          </p:nvSpPr>
          <p:spPr bwMode="auto">
            <a:xfrm>
              <a:off x="5040" y="3842"/>
              <a:ext cx="52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4A0000"/>
                  </a:solidFill>
                  <a:latin typeface="Dom Casual" pitchFamily="2" charset="0"/>
                </a:rPr>
                <a:t>ANSWER</a:t>
              </a:r>
            </a:p>
          </p:txBody>
        </p:sp>
      </p:grpSp>
    </p:spTree>
    <p:extLst>
      <p:ext uri="{BB962C8B-B14F-4D97-AF65-F5344CB8AC3E}">
        <p14:creationId xmlns:p14="http://schemas.microsoft.com/office/powerpoint/2010/main" val="3213826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nodeType="clickEffect">
                                  <p:stCondLst>
                                    <p:cond delay="0"/>
                                  </p:stCondLst>
                                  <p:childTnLst>
                                    <p:animMotion origin="layout" path="M 1.38889E-6 4.81481E-6 L 0.00087 -0.11019 " pathEditMode="relative" rAng="0" ptsTypes="AA">
                                      <p:cBhvr>
                                        <p:cTn id="6" dur="2000" fill="hold"/>
                                        <p:tgtEl>
                                          <p:spTgt spid="7"/>
                                        </p:tgtEl>
                                        <p:attrNameLst>
                                          <p:attrName>ppt_x</p:attrName>
                                          <p:attrName>ppt_y</p:attrName>
                                        </p:attrNameLst>
                                      </p:cBhvr>
                                      <p:rCtr x="35" y="-5509"/>
                                    </p:animMotion>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80" t="39623" r="39912" b="8542"/>
          <a:stretch/>
        </p:blipFill>
        <p:spPr bwMode="auto">
          <a:xfrm>
            <a:off x="213360" y="0"/>
            <a:ext cx="7559040" cy="618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8"/>
          <p:cNvGrpSpPr>
            <a:grpSpLocks/>
          </p:cNvGrpSpPr>
          <p:nvPr/>
        </p:nvGrpSpPr>
        <p:grpSpPr bwMode="auto">
          <a:xfrm>
            <a:off x="8061325" y="5851525"/>
            <a:ext cx="596900" cy="641350"/>
            <a:chOff x="4088" y="3312"/>
            <a:chExt cx="376" cy="404"/>
          </a:xfrm>
        </p:grpSpPr>
        <p:sp>
          <p:nvSpPr>
            <p:cNvPr id="4" name="Oval 9"/>
            <p:cNvSpPr>
              <a:spLocks noChangeArrowheads="1"/>
            </p:cNvSpPr>
            <p:nvPr/>
          </p:nvSpPr>
          <p:spPr bwMode="auto">
            <a:xfrm>
              <a:off x="4088" y="3360"/>
              <a:ext cx="375" cy="356"/>
            </a:xfrm>
            <a:prstGeom prst="ellipse">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Text Box 10"/>
            <p:cNvSpPr txBox="1">
              <a:spLocks noChangeArrowheads="1"/>
            </p:cNvSpPr>
            <p:nvPr/>
          </p:nvSpPr>
          <p:spPr bwMode="auto">
            <a:xfrm>
              <a:off x="4138" y="3312"/>
              <a:ext cx="3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latin typeface="AntigoniBd" pitchFamily="34" charset="0"/>
                </a:rPr>
                <a:t>D</a:t>
              </a:r>
              <a:endParaRPr lang="en-US" altLang="en-US" sz="3600" dirty="0">
                <a:latin typeface="AntigoniBd" pitchFamily="34" charset="0"/>
              </a:endParaRPr>
            </a:p>
          </p:txBody>
        </p:sp>
      </p:grpSp>
      <p:grpSp>
        <p:nvGrpSpPr>
          <p:cNvPr id="6" name="Group 11"/>
          <p:cNvGrpSpPr>
            <a:grpSpLocks/>
          </p:cNvGrpSpPr>
          <p:nvPr/>
        </p:nvGrpSpPr>
        <p:grpSpPr bwMode="auto">
          <a:xfrm>
            <a:off x="7755194" y="5872162"/>
            <a:ext cx="1127125" cy="757238"/>
            <a:chOff x="4944" y="3744"/>
            <a:chExt cx="662" cy="423"/>
          </a:xfrm>
        </p:grpSpPr>
        <p:sp>
          <p:nvSpPr>
            <p:cNvPr id="7" name="AutoShape 12" descr="Papyrus"/>
            <p:cNvSpPr>
              <a:spLocks noChangeArrowheads="1"/>
            </p:cNvSpPr>
            <p:nvPr/>
          </p:nvSpPr>
          <p:spPr bwMode="auto">
            <a:xfrm>
              <a:off x="4944" y="3744"/>
              <a:ext cx="662" cy="376"/>
            </a:xfrm>
            <a:prstGeom prst="verticalScroll">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3"/>
            <p:cNvSpPr txBox="1">
              <a:spLocks noChangeArrowheads="1"/>
            </p:cNvSpPr>
            <p:nvPr/>
          </p:nvSpPr>
          <p:spPr bwMode="auto">
            <a:xfrm>
              <a:off x="5040" y="3842"/>
              <a:ext cx="52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4A0000"/>
                  </a:solidFill>
                  <a:latin typeface="Dom Casual" pitchFamily="2" charset="0"/>
                </a:rPr>
                <a:t>ANSWER</a:t>
              </a:r>
            </a:p>
          </p:txBody>
        </p:sp>
      </p:grpSp>
    </p:spTree>
    <p:extLst>
      <p:ext uri="{BB962C8B-B14F-4D97-AF65-F5344CB8AC3E}">
        <p14:creationId xmlns:p14="http://schemas.microsoft.com/office/powerpoint/2010/main" val="33847381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nodeType="clickEffect">
                                  <p:stCondLst>
                                    <p:cond delay="0"/>
                                  </p:stCondLst>
                                  <p:childTnLst>
                                    <p:animMotion origin="layout" path="M 1.38889E-6 4.81481E-6 L 0.00087 -0.11019 " pathEditMode="relative" rAng="0" ptsTypes="AA">
                                      <p:cBhvr>
                                        <p:cTn id="6" dur="2000" fill="hold"/>
                                        <p:tgtEl>
                                          <p:spTgt spid="6"/>
                                        </p:tgtEl>
                                        <p:attrNameLst>
                                          <p:attrName>ppt_x</p:attrName>
                                          <p:attrName>ppt_y</p:attrName>
                                        </p:attrNameLst>
                                      </p:cBhvr>
                                      <p:rCtr x="35" y="-5509"/>
                                    </p:animMotion>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46" t="15208" r="42021" b="7917"/>
          <a:stretch/>
        </p:blipFill>
        <p:spPr bwMode="auto">
          <a:xfrm>
            <a:off x="609599" y="0"/>
            <a:ext cx="53525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8"/>
          <p:cNvGrpSpPr>
            <a:grpSpLocks/>
          </p:cNvGrpSpPr>
          <p:nvPr/>
        </p:nvGrpSpPr>
        <p:grpSpPr bwMode="auto">
          <a:xfrm>
            <a:off x="8061325" y="5851525"/>
            <a:ext cx="596900" cy="641350"/>
            <a:chOff x="4088" y="3312"/>
            <a:chExt cx="376" cy="404"/>
          </a:xfrm>
        </p:grpSpPr>
        <p:sp>
          <p:nvSpPr>
            <p:cNvPr id="4" name="Oval 9"/>
            <p:cNvSpPr>
              <a:spLocks noChangeArrowheads="1"/>
            </p:cNvSpPr>
            <p:nvPr/>
          </p:nvSpPr>
          <p:spPr bwMode="auto">
            <a:xfrm>
              <a:off x="4088" y="3360"/>
              <a:ext cx="375" cy="356"/>
            </a:xfrm>
            <a:prstGeom prst="ellipse">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Text Box 10"/>
            <p:cNvSpPr txBox="1">
              <a:spLocks noChangeArrowheads="1"/>
            </p:cNvSpPr>
            <p:nvPr/>
          </p:nvSpPr>
          <p:spPr bwMode="auto">
            <a:xfrm>
              <a:off x="4138" y="3312"/>
              <a:ext cx="3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latin typeface="AntigoniBd" pitchFamily="34" charset="0"/>
                </a:rPr>
                <a:t>A</a:t>
              </a:r>
              <a:endParaRPr lang="en-US" altLang="en-US" sz="3600" dirty="0">
                <a:latin typeface="AntigoniBd" pitchFamily="34" charset="0"/>
              </a:endParaRPr>
            </a:p>
          </p:txBody>
        </p:sp>
      </p:grpSp>
      <p:grpSp>
        <p:nvGrpSpPr>
          <p:cNvPr id="6" name="Group 11"/>
          <p:cNvGrpSpPr>
            <a:grpSpLocks/>
          </p:cNvGrpSpPr>
          <p:nvPr/>
        </p:nvGrpSpPr>
        <p:grpSpPr bwMode="auto">
          <a:xfrm>
            <a:off x="7795418" y="5872162"/>
            <a:ext cx="1127125" cy="757238"/>
            <a:chOff x="4944" y="3744"/>
            <a:chExt cx="662" cy="423"/>
          </a:xfrm>
        </p:grpSpPr>
        <p:sp>
          <p:nvSpPr>
            <p:cNvPr id="7" name="AutoShape 12" descr="Papyrus"/>
            <p:cNvSpPr>
              <a:spLocks noChangeArrowheads="1"/>
            </p:cNvSpPr>
            <p:nvPr/>
          </p:nvSpPr>
          <p:spPr bwMode="auto">
            <a:xfrm>
              <a:off x="4944" y="3744"/>
              <a:ext cx="662" cy="376"/>
            </a:xfrm>
            <a:prstGeom prst="verticalScroll">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3"/>
            <p:cNvSpPr txBox="1">
              <a:spLocks noChangeArrowheads="1"/>
            </p:cNvSpPr>
            <p:nvPr/>
          </p:nvSpPr>
          <p:spPr bwMode="auto">
            <a:xfrm>
              <a:off x="5040" y="3842"/>
              <a:ext cx="52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4A0000"/>
                  </a:solidFill>
                  <a:latin typeface="Dom Casual" pitchFamily="2" charset="0"/>
                </a:rPr>
                <a:t>ANSWER</a:t>
              </a:r>
            </a:p>
          </p:txBody>
        </p:sp>
      </p:grpSp>
    </p:spTree>
    <p:extLst>
      <p:ext uri="{BB962C8B-B14F-4D97-AF65-F5344CB8AC3E}">
        <p14:creationId xmlns:p14="http://schemas.microsoft.com/office/powerpoint/2010/main" val="34525013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nodeType="clickEffect">
                                  <p:stCondLst>
                                    <p:cond delay="0"/>
                                  </p:stCondLst>
                                  <p:childTnLst>
                                    <p:animMotion origin="layout" path="M 1.38889E-6 4.81481E-6 L 0.00087 -0.11019 " pathEditMode="relative" rAng="0" ptsTypes="AA">
                                      <p:cBhvr>
                                        <p:cTn id="6" dur="2000" fill="hold"/>
                                        <p:tgtEl>
                                          <p:spTgt spid="6"/>
                                        </p:tgtEl>
                                        <p:attrNameLst>
                                          <p:attrName>ppt_x</p:attrName>
                                          <p:attrName>ppt_y</p:attrName>
                                        </p:attrNameLst>
                                      </p:cBhvr>
                                      <p:rCtr x="35" y="-5509"/>
                                    </p:animMotion>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1462" y="381000"/>
            <a:ext cx="8087519" cy="4876800"/>
            <a:chOff x="271462" y="381000"/>
            <a:chExt cx="7098731" cy="426720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69" t="37500" r="39165" b="20625"/>
            <a:stretch/>
          </p:blipFill>
          <p:spPr bwMode="auto">
            <a:xfrm>
              <a:off x="271462" y="381000"/>
              <a:ext cx="709873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5300" y="501134"/>
              <a:ext cx="685800" cy="369332"/>
            </a:xfrm>
            <a:prstGeom prst="rect">
              <a:avLst/>
            </a:prstGeom>
            <a:noFill/>
          </p:spPr>
          <p:txBody>
            <a:bodyPr wrap="square" rtlCol="0">
              <a:spAutoFit/>
            </a:bodyPr>
            <a:lstStyle/>
            <a:p>
              <a:r>
                <a:rPr lang="en-US" dirty="0" smtClean="0"/>
                <a:t>10.</a:t>
              </a:r>
              <a:endParaRPr lang="en-US" dirty="0"/>
            </a:p>
          </p:txBody>
        </p:sp>
      </p:grpSp>
      <p:grpSp>
        <p:nvGrpSpPr>
          <p:cNvPr id="5" name="Group 8"/>
          <p:cNvGrpSpPr>
            <a:grpSpLocks/>
          </p:cNvGrpSpPr>
          <p:nvPr/>
        </p:nvGrpSpPr>
        <p:grpSpPr bwMode="auto">
          <a:xfrm>
            <a:off x="8061325" y="5851525"/>
            <a:ext cx="596900" cy="641350"/>
            <a:chOff x="4088" y="3312"/>
            <a:chExt cx="376" cy="404"/>
          </a:xfrm>
        </p:grpSpPr>
        <p:sp>
          <p:nvSpPr>
            <p:cNvPr id="6" name="Oval 9"/>
            <p:cNvSpPr>
              <a:spLocks noChangeArrowheads="1"/>
            </p:cNvSpPr>
            <p:nvPr/>
          </p:nvSpPr>
          <p:spPr bwMode="auto">
            <a:xfrm>
              <a:off x="4088" y="3360"/>
              <a:ext cx="375" cy="356"/>
            </a:xfrm>
            <a:prstGeom prst="ellipse">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0"/>
            <p:cNvSpPr txBox="1">
              <a:spLocks noChangeArrowheads="1"/>
            </p:cNvSpPr>
            <p:nvPr/>
          </p:nvSpPr>
          <p:spPr bwMode="auto">
            <a:xfrm>
              <a:off x="4138" y="3312"/>
              <a:ext cx="3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latin typeface="AntigoniBd" pitchFamily="34" charset="0"/>
                </a:rPr>
                <a:t>C</a:t>
              </a:r>
            </a:p>
          </p:txBody>
        </p:sp>
      </p:grpSp>
      <p:grpSp>
        <p:nvGrpSpPr>
          <p:cNvPr id="8" name="Group 11"/>
          <p:cNvGrpSpPr>
            <a:grpSpLocks/>
          </p:cNvGrpSpPr>
          <p:nvPr/>
        </p:nvGrpSpPr>
        <p:grpSpPr bwMode="auto">
          <a:xfrm>
            <a:off x="7772400" y="5867400"/>
            <a:ext cx="1127125" cy="757238"/>
            <a:chOff x="4944" y="3744"/>
            <a:chExt cx="662" cy="423"/>
          </a:xfrm>
        </p:grpSpPr>
        <p:sp>
          <p:nvSpPr>
            <p:cNvPr id="9" name="AutoShape 12" descr="Papyrus"/>
            <p:cNvSpPr>
              <a:spLocks noChangeArrowheads="1"/>
            </p:cNvSpPr>
            <p:nvPr/>
          </p:nvSpPr>
          <p:spPr bwMode="auto">
            <a:xfrm>
              <a:off x="4944" y="3744"/>
              <a:ext cx="662" cy="376"/>
            </a:xfrm>
            <a:prstGeom prst="verticalScroll">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3"/>
            <p:cNvSpPr txBox="1">
              <a:spLocks noChangeArrowheads="1"/>
            </p:cNvSpPr>
            <p:nvPr/>
          </p:nvSpPr>
          <p:spPr bwMode="auto">
            <a:xfrm>
              <a:off x="5040" y="3842"/>
              <a:ext cx="52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4A0000"/>
                  </a:solidFill>
                  <a:latin typeface="Dom Casual" pitchFamily="2" charset="0"/>
                </a:rPr>
                <a:t>ANSWER</a:t>
              </a:r>
            </a:p>
          </p:txBody>
        </p:sp>
      </p:grpSp>
    </p:spTree>
    <p:extLst>
      <p:ext uri="{BB962C8B-B14F-4D97-AF65-F5344CB8AC3E}">
        <p14:creationId xmlns:p14="http://schemas.microsoft.com/office/powerpoint/2010/main" val="39965204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nodeType="clickEffect">
                                  <p:stCondLst>
                                    <p:cond delay="0"/>
                                  </p:stCondLst>
                                  <p:childTnLst>
                                    <p:animMotion origin="layout" path="M 1.38889E-6 4.81481E-6 L 0.00087 -0.11019 " pathEditMode="relative" rAng="0" ptsTypes="AA">
                                      <p:cBhvr>
                                        <p:cTn id="6" dur="2000" fill="hold"/>
                                        <p:tgtEl>
                                          <p:spTgt spid="8"/>
                                        </p:tgtEl>
                                        <p:attrNameLst>
                                          <p:attrName>ppt_x</p:attrName>
                                          <p:attrName>ppt_y</p:attrName>
                                        </p:attrNameLst>
                                      </p:cBhvr>
                                      <p:rCtr x="35" y="-5509"/>
                                    </p:animMotion>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81" t="42918" r="28668" b="20624"/>
          <a:stretch/>
        </p:blipFill>
        <p:spPr bwMode="auto">
          <a:xfrm>
            <a:off x="202474" y="609600"/>
            <a:ext cx="8941526"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8"/>
          <p:cNvGrpSpPr>
            <a:grpSpLocks/>
          </p:cNvGrpSpPr>
          <p:nvPr/>
        </p:nvGrpSpPr>
        <p:grpSpPr bwMode="auto">
          <a:xfrm>
            <a:off x="8061325" y="5851525"/>
            <a:ext cx="596900" cy="641350"/>
            <a:chOff x="4088" y="3312"/>
            <a:chExt cx="376" cy="404"/>
          </a:xfrm>
        </p:grpSpPr>
        <p:sp>
          <p:nvSpPr>
            <p:cNvPr id="5" name="Oval 9"/>
            <p:cNvSpPr>
              <a:spLocks noChangeArrowheads="1"/>
            </p:cNvSpPr>
            <p:nvPr/>
          </p:nvSpPr>
          <p:spPr bwMode="auto">
            <a:xfrm>
              <a:off x="4088" y="3360"/>
              <a:ext cx="375" cy="356"/>
            </a:xfrm>
            <a:prstGeom prst="ellipse">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10"/>
            <p:cNvSpPr txBox="1">
              <a:spLocks noChangeArrowheads="1"/>
            </p:cNvSpPr>
            <p:nvPr/>
          </p:nvSpPr>
          <p:spPr bwMode="auto">
            <a:xfrm>
              <a:off x="4138" y="3312"/>
              <a:ext cx="3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latin typeface="AntigoniBd" pitchFamily="34" charset="0"/>
                </a:rPr>
                <a:t>D</a:t>
              </a:r>
              <a:endParaRPr lang="en-US" altLang="en-US" sz="3600" dirty="0">
                <a:latin typeface="AntigoniBd" pitchFamily="34" charset="0"/>
              </a:endParaRPr>
            </a:p>
          </p:txBody>
        </p:sp>
      </p:grpSp>
      <p:grpSp>
        <p:nvGrpSpPr>
          <p:cNvPr id="7" name="Group 11"/>
          <p:cNvGrpSpPr>
            <a:grpSpLocks/>
          </p:cNvGrpSpPr>
          <p:nvPr/>
        </p:nvGrpSpPr>
        <p:grpSpPr bwMode="auto">
          <a:xfrm>
            <a:off x="7795418" y="5867400"/>
            <a:ext cx="1127125" cy="757238"/>
            <a:chOff x="4944" y="3744"/>
            <a:chExt cx="662" cy="423"/>
          </a:xfrm>
        </p:grpSpPr>
        <p:sp>
          <p:nvSpPr>
            <p:cNvPr id="8" name="AutoShape 12" descr="Papyrus"/>
            <p:cNvSpPr>
              <a:spLocks noChangeArrowheads="1"/>
            </p:cNvSpPr>
            <p:nvPr/>
          </p:nvSpPr>
          <p:spPr bwMode="auto">
            <a:xfrm>
              <a:off x="4944" y="3744"/>
              <a:ext cx="662" cy="376"/>
            </a:xfrm>
            <a:prstGeom prst="verticalScroll">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3"/>
            <p:cNvSpPr txBox="1">
              <a:spLocks noChangeArrowheads="1"/>
            </p:cNvSpPr>
            <p:nvPr/>
          </p:nvSpPr>
          <p:spPr bwMode="auto">
            <a:xfrm>
              <a:off x="5040" y="3842"/>
              <a:ext cx="52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4A0000"/>
                  </a:solidFill>
                  <a:latin typeface="Dom Casual" pitchFamily="2" charset="0"/>
                </a:rPr>
                <a:t>ANSWER</a:t>
              </a:r>
            </a:p>
          </p:txBody>
        </p:sp>
      </p:grpSp>
    </p:spTree>
    <p:extLst>
      <p:ext uri="{BB962C8B-B14F-4D97-AF65-F5344CB8AC3E}">
        <p14:creationId xmlns:p14="http://schemas.microsoft.com/office/powerpoint/2010/main" val="1908923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nodeType="clickEffect">
                                  <p:stCondLst>
                                    <p:cond delay="0"/>
                                  </p:stCondLst>
                                  <p:childTnLst>
                                    <p:animMotion origin="layout" path="M 1.38889E-6 4.81481E-6 L 0.00087 -0.11019 " pathEditMode="relative" rAng="0" ptsTypes="AA">
                                      <p:cBhvr>
                                        <p:cTn id="6" dur="2000" fill="hold"/>
                                        <p:tgtEl>
                                          <p:spTgt spid="7"/>
                                        </p:tgtEl>
                                        <p:attrNameLst>
                                          <p:attrName>ppt_x</p:attrName>
                                          <p:attrName>ppt_y</p:attrName>
                                        </p:attrNameLst>
                                      </p:cBhvr>
                                      <p:rCtr x="35" y="-5509"/>
                                    </p:animMotion>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66" t="51875" r="72475" b="17083"/>
          <a:stretch/>
        </p:blipFill>
        <p:spPr bwMode="auto">
          <a:xfrm>
            <a:off x="381000" y="533400"/>
            <a:ext cx="853440" cy="227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541301"/>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4572000" cy="923330"/>
          </a:xfrm>
          <a:prstGeom prst="rect">
            <a:avLst/>
          </a:prstGeom>
        </p:spPr>
        <p:txBody>
          <a:bodyPr>
            <a:spAutoFit/>
          </a:bodyPr>
          <a:lstStyle/>
          <a:p>
            <a:r>
              <a:rPr lang="en-US" dirty="0" smtClean="0">
                <a:hlinkClick r:id="rId2"/>
              </a:rPr>
              <a:t>http://www.mathscoop.com/calculus/differential-equations/slope-field-generator.php</a:t>
            </a:r>
            <a:endParaRPr lang="en-US" dirty="0" smtClean="0"/>
          </a:p>
          <a:p>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914" t="5208" r="36163" b="8958"/>
          <a:stretch/>
        </p:blipFill>
        <p:spPr bwMode="auto">
          <a:xfrm>
            <a:off x="5078361" y="762000"/>
            <a:ext cx="3276600" cy="5113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631354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9" y="171271"/>
            <a:ext cx="4004187" cy="769441"/>
          </a:xfrm>
          <a:prstGeom prst="rect">
            <a:avLst/>
          </a:prstGeom>
          <a:noFill/>
        </p:spPr>
        <p:txBody>
          <a:bodyPr wrap="square" rtlCol="0">
            <a:spAutoFit/>
          </a:bodyPr>
          <a:lstStyle/>
          <a:p>
            <a:pPr algn="ctr"/>
            <a:r>
              <a:rPr lang="en-US" sz="2200" dirty="0" smtClean="0"/>
              <a:t>A </a:t>
            </a:r>
            <a:r>
              <a:rPr lang="en-US" sz="2200" b="1" dirty="0" smtClean="0">
                <a:solidFill>
                  <a:srgbClr val="FF0000"/>
                </a:solidFill>
              </a:rPr>
              <a:t>“slope field” </a:t>
            </a:r>
            <a:r>
              <a:rPr lang="en-US" sz="2200" dirty="0" smtClean="0"/>
              <a:t>is a way of visualizing a differential equation.</a:t>
            </a:r>
            <a:endParaRPr lang="en-US" sz="2200" dirty="0"/>
          </a:p>
        </p:txBody>
      </p:sp>
      <p:sp>
        <p:nvSpPr>
          <p:cNvPr id="8" name="TextBox 7"/>
          <p:cNvSpPr txBox="1"/>
          <p:nvPr/>
        </p:nvSpPr>
        <p:spPr>
          <a:xfrm>
            <a:off x="5486400" y="2743200"/>
            <a:ext cx="3124200" cy="1569660"/>
          </a:xfrm>
          <a:prstGeom prst="rect">
            <a:avLst/>
          </a:prstGeom>
          <a:noFill/>
        </p:spPr>
        <p:txBody>
          <a:bodyPr wrap="square" rtlCol="0">
            <a:spAutoFit/>
          </a:bodyPr>
          <a:lstStyle/>
          <a:p>
            <a:pPr algn="ctr"/>
            <a:r>
              <a:rPr lang="en-US" sz="2400" dirty="0" smtClean="0">
                <a:solidFill>
                  <a:srgbClr val="7030A0"/>
                </a:solidFill>
              </a:rPr>
              <a:t>Let’s say, we choose an initial value of (-3,3).  What would the solution look like?</a:t>
            </a:r>
            <a:endParaRPr lang="en-US" sz="2400" dirty="0">
              <a:solidFill>
                <a:srgbClr val="7030A0"/>
              </a:solidFill>
            </a:endParaRPr>
          </a:p>
        </p:txBody>
      </p:sp>
      <p:pic>
        <p:nvPicPr>
          <p:cNvPr id="10246" name="Picture 6" descr="Slope Fields"/>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12945"/>
          <a:stretch/>
        </p:blipFill>
        <p:spPr bwMode="auto">
          <a:xfrm>
            <a:off x="127819" y="1166280"/>
            <a:ext cx="4496248" cy="249131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876800" y="152400"/>
            <a:ext cx="4114800" cy="2189050"/>
          </a:xfrm>
          <a:prstGeom prst="wedgeRoundRectCallout">
            <a:avLst>
              <a:gd name="adj1" fmla="val -60797"/>
              <a:gd name="adj2" fmla="val 2250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These little tiny tangent lines help us to visualize the slope at each point.  Think of them as compass needles or signposts telling us which way to go if we happen to be standing at that point.</a:t>
            </a:r>
            <a:endParaRPr lang="en-US" sz="2000" dirty="0"/>
          </a:p>
        </p:txBody>
      </p:sp>
      <p:sp>
        <p:nvSpPr>
          <p:cNvPr id="12" name="TextBox 11"/>
          <p:cNvSpPr txBox="1"/>
          <p:nvPr/>
        </p:nvSpPr>
        <p:spPr>
          <a:xfrm>
            <a:off x="5604387" y="5036403"/>
            <a:ext cx="3124200" cy="830997"/>
          </a:xfrm>
          <a:prstGeom prst="rect">
            <a:avLst/>
          </a:prstGeom>
          <a:noFill/>
        </p:spPr>
        <p:txBody>
          <a:bodyPr wrap="square" rtlCol="0">
            <a:spAutoFit/>
          </a:bodyPr>
          <a:lstStyle/>
          <a:p>
            <a:pPr algn="ctr"/>
            <a:r>
              <a:rPr lang="en-US" sz="2400" dirty="0" smtClean="0">
                <a:solidFill>
                  <a:srgbClr val="FF0000"/>
                </a:solidFill>
              </a:rPr>
              <a:t>What if we had (1,-3) as an initial value?</a:t>
            </a:r>
            <a:endParaRPr lang="en-US" sz="2400" dirty="0">
              <a:solidFill>
                <a:srgbClr val="FF0000"/>
              </a:solidFill>
            </a:endParaRPr>
          </a:p>
        </p:txBody>
      </p:sp>
      <p:sp>
        <p:nvSpPr>
          <p:cNvPr id="9" name="Oval 8"/>
          <p:cNvSpPr/>
          <p:nvPr/>
        </p:nvSpPr>
        <p:spPr>
          <a:xfrm>
            <a:off x="1477296" y="1462548"/>
            <a:ext cx="152400" cy="152400"/>
          </a:xfrm>
          <a:prstGeom prst="ellipse">
            <a:avLst/>
          </a:prstGeom>
          <a:solidFill>
            <a:srgbClr val="7030A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p:cNvSpPr/>
          <p:nvPr/>
        </p:nvSpPr>
        <p:spPr>
          <a:xfrm>
            <a:off x="2546556" y="3215148"/>
            <a:ext cx="152400" cy="152400"/>
          </a:xfrm>
          <a:prstGeom prst="ellipse">
            <a:avLst/>
          </a:prstGeom>
          <a:solidFill>
            <a:srgbClr val="FF00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Freeform 10"/>
          <p:cNvSpPr/>
          <p:nvPr/>
        </p:nvSpPr>
        <p:spPr>
          <a:xfrm>
            <a:off x="1548580" y="1533833"/>
            <a:ext cx="3008671" cy="830278"/>
          </a:xfrm>
          <a:custGeom>
            <a:avLst/>
            <a:gdLst>
              <a:gd name="connsiteX0" fmla="*/ 0 w 3008671"/>
              <a:gd name="connsiteY0" fmla="*/ 0 h 830278"/>
              <a:gd name="connsiteX1" fmla="*/ 206478 w 3008671"/>
              <a:gd name="connsiteY1" fmla="*/ 383458 h 830278"/>
              <a:gd name="connsiteX2" fmla="*/ 589936 w 3008671"/>
              <a:gd name="connsiteY2" fmla="*/ 766916 h 830278"/>
              <a:gd name="connsiteX3" fmla="*/ 1209368 w 3008671"/>
              <a:gd name="connsiteY3" fmla="*/ 825909 h 830278"/>
              <a:gd name="connsiteX4" fmla="*/ 3008671 w 3008671"/>
              <a:gd name="connsiteY4" fmla="*/ 825909 h 830278"/>
              <a:gd name="connsiteX5" fmla="*/ 3008671 w 3008671"/>
              <a:gd name="connsiteY5" fmla="*/ 825909 h 830278"/>
              <a:gd name="connsiteX6" fmla="*/ 3008671 w 3008671"/>
              <a:gd name="connsiteY6" fmla="*/ 825909 h 83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671" h="830278">
                <a:moveTo>
                  <a:pt x="0" y="0"/>
                </a:moveTo>
                <a:cubicBezTo>
                  <a:pt x="54077" y="127819"/>
                  <a:pt x="108155" y="255639"/>
                  <a:pt x="206478" y="383458"/>
                </a:cubicBezTo>
                <a:cubicBezTo>
                  <a:pt x="304801" y="511277"/>
                  <a:pt x="422788" y="693174"/>
                  <a:pt x="589936" y="766916"/>
                </a:cubicBezTo>
                <a:cubicBezTo>
                  <a:pt x="757084" y="840658"/>
                  <a:pt x="806246" y="816077"/>
                  <a:pt x="1209368" y="825909"/>
                </a:cubicBezTo>
                <a:cubicBezTo>
                  <a:pt x="1612490" y="835741"/>
                  <a:pt x="3008671" y="825909"/>
                  <a:pt x="3008671" y="825909"/>
                </a:cubicBezTo>
                <a:lnTo>
                  <a:pt x="3008671" y="825909"/>
                </a:lnTo>
                <a:lnTo>
                  <a:pt x="3008671" y="825909"/>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2615382" y="2489473"/>
            <a:ext cx="1850392" cy="825909"/>
          </a:xfrm>
          <a:custGeom>
            <a:avLst/>
            <a:gdLst>
              <a:gd name="connsiteX0" fmla="*/ 0 w 3008671"/>
              <a:gd name="connsiteY0" fmla="*/ 0 h 830278"/>
              <a:gd name="connsiteX1" fmla="*/ 206478 w 3008671"/>
              <a:gd name="connsiteY1" fmla="*/ 383458 h 830278"/>
              <a:gd name="connsiteX2" fmla="*/ 589936 w 3008671"/>
              <a:gd name="connsiteY2" fmla="*/ 766916 h 830278"/>
              <a:gd name="connsiteX3" fmla="*/ 1209368 w 3008671"/>
              <a:gd name="connsiteY3" fmla="*/ 825909 h 830278"/>
              <a:gd name="connsiteX4" fmla="*/ 3008671 w 3008671"/>
              <a:gd name="connsiteY4" fmla="*/ 825909 h 830278"/>
              <a:gd name="connsiteX5" fmla="*/ 3008671 w 3008671"/>
              <a:gd name="connsiteY5" fmla="*/ 825909 h 830278"/>
              <a:gd name="connsiteX6" fmla="*/ 3008671 w 3008671"/>
              <a:gd name="connsiteY6" fmla="*/ 825909 h 830278"/>
              <a:gd name="connsiteX0" fmla="*/ 0 w 3008671"/>
              <a:gd name="connsiteY0" fmla="*/ 0 h 830278"/>
              <a:gd name="connsiteX1" fmla="*/ 206478 w 3008671"/>
              <a:gd name="connsiteY1" fmla="*/ 383458 h 830278"/>
              <a:gd name="connsiteX2" fmla="*/ 589936 w 3008671"/>
              <a:gd name="connsiteY2" fmla="*/ 766916 h 830278"/>
              <a:gd name="connsiteX3" fmla="*/ 1209368 w 3008671"/>
              <a:gd name="connsiteY3" fmla="*/ 825909 h 830278"/>
              <a:gd name="connsiteX4" fmla="*/ 3008671 w 3008671"/>
              <a:gd name="connsiteY4" fmla="*/ 825909 h 830278"/>
              <a:gd name="connsiteX5" fmla="*/ 3008671 w 3008671"/>
              <a:gd name="connsiteY5" fmla="*/ 825909 h 830278"/>
              <a:gd name="connsiteX0" fmla="*/ 0 w 3008671"/>
              <a:gd name="connsiteY0" fmla="*/ 0 h 830278"/>
              <a:gd name="connsiteX1" fmla="*/ 206478 w 3008671"/>
              <a:gd name="connsiteY1" fmla="*/ 383458 h 830278"/>
              <a:gd name="connsiteX2" fmla="*/ 589936 w 3008671"/>
              <a:gd name="connsiteY2" fmla="*/ 766916 h 830278"/>
              <a:gd name="connsiteX3" fmla="*/ 1209368 w 3008671"/>
              <a:gd name="connsiteY3" fmla="*/ 825909 h 830278"/>
              <a:gd name="connsiteX4" fmla="*/ 3008671 w 3008671"/>
              <a:gd name="connsiteY4" fmla="*/ 825909 h 830278"/>
              <a:gd name="connsiteX0" fmla="*/ 0 w 1209368"/>
              <a:gd name="connsiteY0" fmla="*/ 0 h 825909"/>
              <a:gd name="connsiteX1" fmla="*/ 206478 w 1209368"/>
              <a:gd name="connsiteY1" fmla="*/ 383458 h 825909"/>
              <a:gd name="connsiteX2" fmla="*/ 589936 w 1209368"/>
              <a:gd name="connsiteY2" fmla="*/ 766916 h 825909"/>
              <a:gd name="connsiteX3" fmla="*/ 1209368 w 1209368"/>
              <a:gd name="connsiteY3" fmla="*/ 825909 h 825909"/>
              <a:gd name="connsiteX0" fmla="*/ 0 w 1209368"/>
              <a:gd name="connsiteY0" fmla="*/ 0 h 825909"/>
              <a:gd name="connsiteX1" fmla="*/ 206478 w 1209368"/>
              <a:gd name="connsiteY1" fmla="*/ 383458 h 825909"/>
              <a:gd name="connsiteX2" fmla="*/ 679009 w 1209368"/>
              <a:gd name="connsiteY2" fmla="*/ 737419 h 825909"/>
              <a:gd name="connsiteX3" fmla="*/ 1209368 w 1209368"/>
              <a:gd name="connsiteY3" fmla="*/ 825909 h 825909"/>
              <a:gd name="connsiteX0" fmla="*/ 0 w 1862567"/>
              <a:gd name="connsiteY0" fmla="*/ 0 h 825909"/>
              <a:gd name="connsiteX1" fmla="*/ 206478 w 1862567"/>
              <a:gd name="connsiteY1" fmla="*/ 383458 h 825909"/>
              <a:gd name="connsiteX2" fmla="*/ 679009 w 1862567"/>
              <a:gd name="connsiteY2" fmla="*/ 737419 h 825909"/>
              <a:gd name="connsiteX3" fmla="*/ 1862567 w 1862567"/>
              <a:gd name="connsiteY3" fmla="*/ 825909 h 825909"/>
              <a:gd name="connsiteX0" fmla="*/ 0 w 1862567"/>
              <a:gd name="connsiteY0" fmla="*/ 0 h 825909"/>
              <a:gd name="connsiteX1" fmla="*/ 206478 w 1862567"/>
              <a:gd name="connsiteY1" fmla="*/ 383458 h 825909"/>
              <a:gd name="connsiteX2" fmla="*/ 679009 w 1862567"/>
              <a:gd name="connsiteY2" fmla="*/ 766916 h 825909"/>
              <a:gd name="connsiteX3" fmla="*/ 1862567 w 1862567"/>
              <a:gd name="connsiteY3" fmla="*/ 825909 h 825909"/>
              <a:gd name="connsiteX0" fmla="*/ 0 w 1862567"/>
              <a:gd name="connsiteY0" fmla="*/ 0 h 825909"/>
              <a:gd name="connsiteX1" fmla="*/ 265860 w 1862567"/>
              <a:gd name="connsiteY1" fmla="*/ 471948 h 825909"/>
              <a:gd name="connsiteX2" fmla="*/ 679009 w 1862567"/>
              <a:gd name="connsiteY2" fmla="*/ 766916 h 825909"/>
              <a:gd name="connsiteX3" fmla="*/ 1862567 w 1862567"/>
              <a:gd name="connsiteY3" fmla="*/ 825909 h 825909"/>
              <a:gd name="connsiteX0" fmla="*/ 0 w 1862567"/>
              <a:gd name="connsiteY0" fmla="*/ 0 h 825909"/>
              <a:gd name="connsiteX1" fmla="*/ 265860 w 1862567"/>
              <a:gd name="connsiteY1" fmla="*/ 471948 h 825909"/>
              <a:gd name="connsiteX2" fmla="*/ 768082 w 1862567"/>
              <a:gd name="connsiteY2" fmla="*/ 766916 h 825909"/>
              <a:gd name="connsiteX3" fmla="*/ 1862567 w 1862567"/>
              <a:gd name="connsiteY3" fmla="*/ 825909 h 825909"/>
            </a:gdLst>
            <a:ahLst/>
            <a:cxnLst>
              <a:cxn ang="0">
                <a:pos x="connsiteX0" y="connsiteY0"/>
              </a:cxn>
              <a:cxn ang="0">
                <a:pos x="connsiteX1" y="connsiteY1"/>
              </a:cxn>
              <a:cxn ang="0">
                <a:pos x="connsiteX2" y="connsiteY2"/>
              </a:cxn>
              <a:cxn ang="0">
                <a:pos x="connsiteX3" y="connsiteY3"/>
              </a:cxn>
            </a:cxnLst>
            <a:rect l="l" t="t" r="r" b="b"/>
            <a:pathLst>
              <a:path w="1862567" h="825909">
                <a:moveTo>
                  <a:pt x="0" y="0"/>
                </a:moveTo>
                <a:cubicBezTo>
                  <a:pt x="54077" y="127819"/>
                  <a:pt x="137846" y="344129"/>
                  <a:pt x="265860" y="471948"/>
                </a:cubicBezTo>
                <a:cubicBezTo>
                  <a:pt x="393874" y="599767"/>
                  <a:pt x="501964" y="707923"/>
                  <a:pt x="768082" y="766916"/>
                </a:cubicBezTo>
                <a:cubicBezTo>
                  <a:pt x="1034200" y="825909"/>
                  <a:pt x="1459445" y="816077"/>
                  <a:pt x="1862567" y="8259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53035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p:cTn id="14" dur="750" fill="hold"/>
                                        <p:tgtEl>
                                          <p:spTgt spid="10246"/>
                                        </p:tgtEl>
                                        <p:attrNameLst>
                                          <p:attrName>ppt_w</p:attrName>
                                        </p:attrNameLst>
                                      </p:cBhvr>
                                      <p:tavLst>
                                        <p:tav tm="0">
                                          <p:val>
                                            <p:fltVal val="0"/>
                                          </p:val>
                                        </p:tav>
                                        <p:tav tm="100000">
                                          <p:val>
                                            <p:strVal val="#ppt_w"/>
                                          </p:val>
                                        </p:tav>
                                      </p:tavLst>
                                    </p:anim>
                                    <p:anim calcmode="lin" valueType="num">
                                      <p:cBhvr>
                                        <p:cTn id="15" dur="750" fill="hold"/>
                                        <p:tgtEl>
                                          <p:spTgt spid="10246"/>
                                        </p:tgtEl>
                                        <p:attrNameLst>
                                          <p:attrName>ppt_h</p:attrName>
                                        </p:attrNameLst>
                                      </p:cBhvr>
                                      <p:tavLst>
                                        <p:tav tm="0">
                                          <p:val>
                                            <p:fltVal val="0"/>
                                          </p:val>
                                        </p:tav>
                                        <p:tav tm="100000">
                                          <p:val>
                                            <p:strVal val="#ppt_h"/>
                                          </p:val>
                                        </p:tav>
                                      </p:tavLst>
                                    </p:anim>
                                    <p:animEffect transition="in" filter="fade">
                                      <p:cBhvr>
                                        <p:cTn id="16" dur="750"/>
                                        <p:tgtEl>
                                          <p:spTgt spid="102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750"/>
                                        <p:tgtEl>
                                          <p:spTgt spid="12"/>
                                        </p:tgtEl>
                                      </p:cBhvr>
                                    </p:animEffect>
                                    <p:anim calcmode="lin" valueType="num">
                                      <p:cBhvr>
                                        <p:cTn id="57" dur="750" fill="hold"/>
                                        <p:tgtEl>
                                          <p:spTgt spid="12"/>
                                        </p:tgtEl>
                                        <p:attrNameLst>
                                          <p:attrName>ppt_x</p:attrName>
                                        </p:attrNameLst>
                                      </p:cBhvr>
                                      <p:tavLst>
                                        <p:tav tm="0">
                                          <p:val>
                                            <p:strVal val="#ppt_x"/>
                                          </p:val>
                                        </p:tav>
                                        <p:tav tm="100000">
                                          <p:val>
                                            <p:strVal val="#ppt_x"/>
                                          </p:val>
                                        </p:tav>
                                      </p:tavLst>
                                    </p:anim>
                                    <p:anim calcmode="lin" valueType="num">
                                      <p:cBhvr>
                                        <p:cTn id="58"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80">
                                          <p:stCondLst>
                                            <p:cond delay="0"/>
                                          </p:stCondLst>
                                        </p:cTn>
                                        <p:tgtEl>
                                          <p:spTgt spid="14"/>
                                        </p:tgtEl>
                                      </p:cBhvr>
                                    </p:animEffect>
                                    <p:anim calcmode="lin" valueType="num">
                                      <p:cBhvr>
                                        <p:cTn id="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9" dur="26">
                                          <p:stCondLst>
                                            <p:cond delay="650"/>
                                          </p:stCondLst>
                                        </p:cTn>
                                        <p:tgtEl>
                                          <p:spTgt spid="14"/>
                                        </p:tgtEl>
                                      </p:cBhvr>
                                      <p:to x="100000" y="60000"/>
                                    </p:animScale>
                                    <p:animScale>
                                      <p:cBhvr>
                                        <p:cTn id="70" dur="166" decel="50000">
                                          <p:stCondLst>
                                            <p:cond delay="676"/>
                                          </p:stCondLst>
                                        </p:cTn>
                                        <p:tgtEl>
                                          <p:spTgt spid="14"/>
                                        </p:tgtEl>
                                      </p:cBhvr>
                                      <p:to x="100000" y="100000"/>
                                    </p:animScale>
                                    <p:animScale>
                                      <p:cBhvr>
                                        <p:cTn id="71" dur="26">
                                          <p:stCondLst>
                                            <p:cond delay="1312"/>
                                          </p:stCondLst>
                                        </p:cTn>
                                        <p:tgtEl>
                                          <p:spTgt spid="14"/>
                                        </p:tgtEl>
                                      </p:cBhvr>
                                      <p:to x="100000" y="80000"/>
                                    </p:animScale>
                                    <p:animScale>
                                      <p:cBhvr>
                                        <p:cTn id="72" dur="166" decel="50000">
                                          <p:stCondLst>
                                            <p:cond delay="1338"/>
                                          </p:stCondLst>
                                        </p:cTn>
                                        <p:tgtEl>
                                          <p:spTgt spid="14"/>
                                        </p:tgtEl>
                                      </p:cBhvr>
                                      <p:to x="100000" y="100000"/>
                                    </p:animScale>
                                    <p:animScale>
                                      <p:cBhvr>
                                        <p:cTn id="73" dur="26">
                                          <p:stCondLst>
                                            <p:cond delay="1642"/>
                                          </p:stCondLst>
                                        </p:cTn>
                                        <p:tgtEl>
                                          <p:spTgt spid="14"/>
                                        </p:tgtEl>
                                      </p:cBhvr>
                                      <p:to x="100000" y="90000"/>
                                    </p:animScale>
                                    <p:animScale>
                                      <p:cBhvr>
                                        <p:cTn id="74" dur="166" decel="50000">
                                          <p:stCondLst>
                                            <p:cond delay="1668"/>
                                          </p:stCondLst>
                                        </p:cTn>
                                        <p:tgtEl>
                                          <p:spTgt spid="14"/>
                                        </p:tgtEl>
                                      </p:cBhvr>
                                      <p:to x="100000" y="100000"/>
                                    </p:animScale>
                                    <p:animScale>
                                      <p:cBhvr>
                                        <p:cTn id="75" dur="26">
                                          <p:stCondLst>
                                            <p:cond delay="1808"/>
                                          </p:stCondLst>
                                        </p:cTn>
                                        <p:tgtEl>
                                          <p:spTgt spid="14"/>
                                        </p:tgtEl>
                                      </p:cBhvr>
                                      <p:to x="100000" y="95000"/>
                                    </p:animScale>
                                    <p:animScale>
                                      <p:cBhvr>
                                        <p:cTn id="76" dur="166" decel="50000">
                                          <p:stCondLst>
                                            <p:cond delay="1834"/>
                                          </p:stCondLst>
                                        </p:cTn>
                                        <p:tgtEl>
                                          <p:spTgt spid="1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4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animBg="1"/>
      <p:bldP spid="12" grpId="0"/>
      <p:bldP spid="9" grpId="0" animBg="1"/>
      <p:bldP spid="14" grpId="0" animBg="1"/>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0.tqn.com/d/math/1/0/D/R/Dotted-Coordinate-Gri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39025" t="38039" r="38748" b="46676"/>
          <a:stretch/>
        </p:blipFill>
        <p:spPr bwMode="auto">
          <a:xfrm>
            <a:off x="4780936" y="537120"/>
            <a:ext cx="3215640" cy="28575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3013" y="152400"/>
            <a:ext cx="4004187" cy="769441"/>
          </a:xfrm>
          <a:prstGeom prst="rect">
            <a:avLst/>
          </a:prstGeom>
          <a:noFill/>
        </p:spPr>
        <p:txBody>
          <a:bodyPr wrap="square" rtlCol="0">
            <a:spAutoFit/>
          </a:bodyPr>
          <a:lstStyle/>
          <a:p>
            <a:r>
              <a:rPr lang="en-US" sz="2200" dirty="0" smtClean="0"/>
              <a:t>Construct a slope field for the given differential equation</a:t>
            </a:r>
            <a:endParaRPr lang="en-US" sz="2200" dirty="0"/>
          </a:p>
        </p:txBody>
      </p:sp>
      <mc:AlternateContent xmlns:mc="http://schemas.openxmlformats.org/markup-compatibility/2006" xmlns:a14="http://schemas.microsoft.com/office/drawing/2010/main">
        <mc:Choice Requires="a14">
          <p:sp>
            <p:nvSpPr>
              <p:cNvPr id="4" name="TextBox 3"/>
              <p:cNvSpPr txBox="1"/>
              <p:nvPr/>
            </p:nvSpPr>
            <p:spPr>
              <a:xfrm>
                <a:off x="0" y="975927"/>
                <a:ext cx="8264013" cy="624273"/>
              </a:xfrm>
              <a:prstGeom prst="rect">
                <a:avLst/>
              </a:prstGeom>
              <a:noFill/>
            </p:spPr>
            <p:txBody>
              <a:bodyPr wrap="square" rtlCol="0">
                <a:spAutoFit/>
              </a:bodyPr>
              <a:lstStyle/>
              <a:p>
                <a:r>
                  <a:rPr lang="en-US" sz="2400" b="0" dirty="0" smtClean="0"/>
                  <a:t>    Ex.   </a:t>
                </a:r>
                <a14:m>
                  <m:oMath xmlns:m="http://schemas.openxmlformats.org/officeDocument/2006/math">
                    <m:f>
                      <m:fPr>
                        <m:ctrlPr>
                          <a:rPr lang="en-US" sz="2400" b="0" i="1" smtClean="0">
                            <a:latin typeface="Cambria Math"/>
                          </a:rPr>
                        </m:ctrlPr>
                      </m:fPr>
                      <m:num>
                        <m:r>
                          <a:rPr lang="en-US" sz="2400" b="0" i="1" smtClean="0">
                            <a:latin typeface="Cambria Math"/>
                          </a:rPr>
                          <m:t>𝑑𝑦</m:t>
                        </m:r>
                      </m:num>
                      <m:den>
                        <m:r>
                          <a:rPr lang="en-US" sz="2400" b="0" i="1" smtClean="0">
                            <a:latin typeface="Cambria Math"/>
                          </a:rPr>
                          <m:t>𝑑𝑥</m:t>
                        </m:r>
                      </m:den>
                    </m:f>
                    <m:r>
                      <a:rPr lang="en-US" sz="2400" b="0" i="1" smtClean="0">
                        <a:latin typeface="Cambria Math"/>
                      </a:rPr>
                      <m:t>=2</m:t>
                    </m:r>
                    <m:r>
                      <a:rPr lang="en-US" sz="2400" b="0" i="1" smtClean="0">
                        <a:latin typeface="Cambria Math"/>
                      </a:rPr>
                      <m:t>𝑥</m:t>
                    </m:r>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0" y="975927"/>
                <a:ext cx="8264013" cy="624273"/>
              </a:xfrm>
              <a:prstGeom prst="rect">
                <a:avLst/>
              </a:prstGeom>
              <a:blipFill rotWithShape="1">
                <a:blip r:embed="rId4"/>
                <a:stretch>
                  <a:fillRect b="-8738"/>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1756258606"/>
              </p:ext>
            </p:extLst>
          </p:nvPr>
        </p:nvGraphicFramePr>
        <p:xfrm>
          <a:off x="381000" y="1874520"/>
          <a:ext cx="2209800" cy="4450080"/>
        </p:xfrm>
        <a:graphic>
          <a:graphicData uri="http://schemas.openxmlformats.org/drawingml/2006/table">
            <a:tbl>
              <a:tblPr firstRow="1" bandRow="1">
                <a:tableStyleId>{5C22544A-7EE6-4342-B048-85BDC9FD1C3A}</a:tableStyleId>
              </a:tblPr>
              <a:tblGrid>
                <a:gridCol w="1104900"/>
                <a:gridCol w="1104900"/>
              </a:tblGrid>
              <a:tr h="370840">
                <a:tc>
                  <a:txBody>
                    <a:bodyPr/>
                    <a:lstStyle/>
                    <a:p>
                      <a:pPr algn="ctr"/>
                      <a:r>
                        <a:rPr lang="en-US" dirty="0" smtClean="0"/>
                        <a:t>Point</a:t>
                      </a:r>
                      <a:endParaRPr lang="en-US" dirty="0"/>
                    </a:p>
                  </a:txBody>
                  <a:tcPr/>
                </a:tc>
                <a:tc>
                  <a:txBody>
                    <a:bodyPr/>
                    <a:lstStyle/>
                    <a:p>
                      <a:pPr algn="ctr"/>
                      <a:r>
                        <a:rPr lang="en-US" dirty="0" smtClean="0"/>
                        <a:t>Slope</a:t>
                      </a:r>
                      <a:endParaRPr lang="en-US" dirty="0"/>
                    </a:p>
                  </a:txBody>
                  <a:tcPr/>
                </a:tc>
              </a:tr>
              <a:tr h="370840">
                <a:tc>
                  <a:txBody>
                    <a:bodyPr/>
                    <a:lstStyle/>
                    <a:p>
                      <a:pPr algn="ctr"/>
                      <a:r>
                        <a:rPr lang="en-US" dirty="0" smtClean="0"/>
                        <a:t>(0,0)</a:t>
                      </a:r>
                      <a:endParaRPr lang="en-US" dirty="0"/>
                    </a:p>
                  </a:txBody>
                  <a:tcPr/>
                </a:tc>
                <a:tc>
                  <a:txBody>
                    <a:bodyPr/>
                    <a:lstStyle/>
                    <a:p>
                      <a:pPr algn="ctr"/>
                      <a:r>
                        <a:rPr lang="en-US" dirty="0" smtClean="0"/>
                        <a:t>0</a:t>
                      </a:r>
                    </a:p>
                  </a:txBody>
                  <a:tcPr/>
                </a:tc>
              </a:tr>
              <a:tr h="370840">
                <a:tc>
                  <a:txBody>
                    <a:bodyPr/>
                    <a:lstStyle/>
                    <a:p>
                      <a:pPr algn="ctr"/>
                      <a:r>
                        <a:rPr lang="en-US" dirty="0" smtClean="0"/>
                        <a:t>(0,1)</a:t>
                      </a:r>
                      <a:endParaRPr lang="en-US" dirty="0"/>
                    </a:p>
                  </a:txBody>
                  <a:tcPr/>
                </a:tc>
                <a:tc>
                  <a:txBody>
                    <a:bodyPr/>
                    <a:lstStyle/>
                    <a:p>
                      <a:pPr algn="ctr"/>
                      <a:r>
                        <a:rPr lang="en-US" dirty="0" smtClean="0"/>
                        <a:t>0</a:t>
                      </a:r>
                    </a:p>
                  </a:txBody>
                  <a:tcPr/>
                </a:tc>
              </a:tr>
              <a:tr h="370840">
                <a:tc>
                  <a:txBody>
                    <a:bodyPr/>
                    <a:lstStyle/>
                    <a:p>
                      <a:pPr algn="ctr"/>
                      <a:r>
                        <a:rPr lang="en-US" dirty="0" smtClean="0"/>
                        <a:t>(0,2)</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(2,0)</a:t>
                      </a:r>
                      <a:endParaRPr lang="en-US" dirty="0"/>
                    </a:p>
                  </a:txBody>
                  <a:tcPr/>
                </a:tc>
                <a:tc>
                  <a:txBody>
                    <a:bodyPr/>
                    <a:lstStyle/>
                    <a:p>
                      <a:pPr algn="ctr"/>
                      <a:r>
                        <a:rPr lang="en-US" dirty="0" smtClean="0"/>
                        <a:t>4</a:t>
                      </a:r>
                    </a:p>
                  </a:txBody>
                  <a:tcPr/>
                </a:tc>
              </a:tr>
              <a:tr h="370840">
                <a:tc>
                  <a:txBody>
                    <a:bodyPr/>
                    <a:lstStyle/>
                    <a:p>
                      <a:pPr algn="ctr"/>
                      <a:r>
                        <a:rPr lang="en-US" dirty="0" smtClean="0"/>
                        <a:t>(2,1)</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(-2,0)</a:t>
                      </a:r>
                      <a:endParaRPr lang="en-US" dirty="0"/>
                    </a:p>
                  </a:txBody>
                  <a:tcPr/>
                </a:tc>
                <a:tc>
                  <a:txBody>
                    <a:bodyPr/>
                    <a:lstStyle/>
                    <a:p>
                      <a:pPr algn="ctr"/>
                      <a:r>
                        <a:rPr lang="en-US" dirty="0" smtClean="0"/>
                        <a:t>-4</a:t>
                      </a:r>
                      <a:endParaRPr lang="en-US" dirty="0"/>
                    </a:p>
                  </a:txBody>
                  <a:tcPr/>
                </a:tc>
              </a:tr>
            </a:tbl>
          </a:graphicData>
        </a:graphic>
      </p:graphicFrame>
      <p:sp>
        <p:nvSpPr>
          <p:cNvPr id="2" name="TextBox 1"/>
          <p:cNvSpPr txBox="1"/>
          <p:nvPr/>
        </p:nvSpPr>
        <p:spPr>
          <a:xfrm>
            <a:off x="4343400" y="3733800"/>
            <a:ext cx="4267200" cy="1323439"/>
          </a:xfrm>
          <a:prstGeom prst="rect">
            <a:avLst/>
          </a:prstGeom>
          <a:noFill/>
        </p:spPr>
        <p:txBody>
          <a:bodyPr wrap="square" rtlCol="0">
            <a:spAutoFit/>
          </a:bodyPr>
          <a:lstStyle/>
          <a:p>
            <a:pPr algn="ctr"/>
            <a:r>
              <a:rPr lang="en-US" sz="2000" b="1" dirty="0" smtClean="0">
                <a:solidFill>
                  <a:srgbClr val="00B050"/>
                </a:solidFill>
              </a:rPr>
              <a:t>What does the slope field suggest about the family of solutions to the given differential equation?</a:t>
            </a:r>
          </a:p>
          <a:p>
            <a:pPr algn="ctr"/>
            <a:r>
              <a:rPr lang="en-US" sz="2000" b="1" i="1" dirty="0" smtClean="0">
                <a:solidFill>
                  <a:srgbClr val="00B050"/>
                </a:solidFill>
              </a:rPr>
              <a:t>Sketch in a few particular solutions.</a:t>
            </a:r>
          </a:p>
        </p:txBody>
      </p:sp>
      <mc:AlternateContent xmlns:mc="http://schemas.openxmlformats.org/markup-compatibility/2006" xmlns:a14="http://schemas.microsoft.com/office/drawing/2010/main">
        <mc:Choice Requires="a14">
          <p:sp>
            <p:nvSpPr>
              <p:cNvPr id="9" name="TextBox 8"/>
              <p:cNvSpPr txBox="1"/>
              <p:nvPr/>
            </p:nvSpPr>
            <p:spPr>
              <a:xfrm>
                <a:off x="4419600" y="5308937"/>
                <a:ext cx="4267200" cy="1015663"/>
              </a:xfrm>
              <a:prstGeom prst="rect">
                <a:avLst/>
              </a:prstGeom>
              <a:noFill/>
            </p:spPr>
            <p:txBody>
              <a:bodyPr wrap="square" rtlCol="0">
                <a:spAutoFit/>
              </a:bodyPr>
              <a:lstStyle/>
              <a:p>
                <a:pPr algn="ctr"/>
                <a:r>
                  <a:rPr lang="en-US" sz="2000" b="1" dirty="0" smtClean="0">
                    <a:solidFill>
                      <a:srgbClr val="FF0000"/>
                    </a:solidFill>
                  </a:rPr>
                  <a:t>We know analytically that the solution is </a:t>
                </a:r>
                <a14:m>
                  <m:oMath xmlns:m="http://schemas.openxmlformats.org/officeDocument/2006/math">
                    <m:r>
                      <a:rPr lang="en-US" sz="2000" b="1" i="1" smtClean="0">
                        <a:solidFill>
                          <a:srgbClr val="FF0000"/>
                        </a:solidFill>
                        <a:latin typeface="Cambria Math"/>
                      </a:rPr>
                      <m:t>𝒚</m:t>
                    </m:r>
                    <m:r>
                      <a:rPr lang="en-US" sz="2000" b="1" i="1" smtClean="0">
                        <a:solidFill>
                          <a:srgbClr val="FF0000"/>
                        </a:solidFill>
                        <a:latin typeface="Cambria Math"/>
                      </a:rPr>
                      <m:t>=</m:t>
                    </m:r>
                    <m:sSup>
                      <m:sSupPr>
                        <m:ctrlPr>
                          <a:rPr lang="en-US" sz="2000" b="1" i="1" smtClean="0">
                            <a:solidFill>
                              <a:srgbClr val="FF0000"/>
                            </a:solidFill>
                            <a:latin typeface="Cambria Math"/>
                          </a:rPr>
                        </m:ctrlPr>
                      </m:sSupPr>
                      <m:e>
                        <m:r>
                          <a:rPr lang="en-US" sz="2000" b="1" i="1" smtClean="0">
                            <a:solidFill>
                              <a:srgbClr val="FF0000"/>
                            </a:solidFill>
                            <a:latin typeface="Cambria Math"/>
                          </a:rPr>
                          <m:t>𝒙</m:t>
                        </m:r>
                      </m:e>
                      <m:sup>
                        <m:r>
                          <a:rPr lang="en-US" sz="2000" b="1" i="1" smtClean="0">
                            <a:solidFill>
                              <a:srgbClr val="FF0000"/>
                            </a:solidFill>
                            <a:latin typeface="Cambria Math"/>
                          </a:rPr>
                          <m:t>𝟐</m:t>
                        </m:r>
                      </m:sup>
                    </m:sSup>
                    <m:r>
                      <a:rPr lang="en-US" sz="2000" b="1" i="1" smtClean="0">
                        <a:solidFill>
                          <a:srgbClr val="FF0000"/>
                        </a:solidFill>
                        <a:latin typeface="Cambria Math"/>
                      </a:rPr>
                      <m:t>+</m:t>
                    </m:r>
                    <m:r>
                      <a:rPr lang="en-US" sz="2000" b="1" i="1" smtClean="0">
                        <a:solidFill>
                          <a:srgbClr val="FF0000"/>
                        </a:solidFill>
                        <a:latin typeface="Cambria Math"/>
                      </a:rPr>
                      <m:t>𝑪</m:t>
                    </m:r>
                  </m:oMath>
                </a14:m>
                <a:r>
                  <a:rPr lang="en-US" sz="2000" b="1" dirty="0" smtClean="0">
                    <a:solidFill>
                      <a:srgbClr val="FF0000"/>
                    </a:solidFill>
                  </a:rPr>
                  <a:t> which clearly matches up with our slope field</a:t>
                </a:r>
              </a:p>
            </p:txBody>
          </p:sp>
        </mc:Choice>
        <mc:Fallback xmlns="">
          <p:sp>
            <p:nvSpPr>
              <p:cNvPr id="9" name="TextBox 8"/>
              <p:cNvSpPr txBox="1">
                <a:spLocks noRot="1" noChangeAspect="1" noMove="1" noResize="1" noEditPoints="1" noAdjustHandles="1" noChangeArrowheads="1" noChangeShapeType="1" noTextEdit="1"/>
              </p:cNvSpPr>
              <p:nvPr/>
            </p:nvSpPr>
            <p:spPr>
              <a:xfrm>
                <a:off x="4419600" y="5308937"/>
                <a:ext cx="4267200" cy="1015663"/>
              </a:xfrm>
              <a:prstGeom prst="rect">
                <a:avLst/>
              </a:prstGeom>
              <a:blipFill rotWithShape="1">
                <a:blip r:embed="rId5"/>
                <a:stretch>
                  <a:fillRect l="-1429" t="-2994" r="-2286" b="-10180"/>
                </a:stretch>
              </a:blipFill>
            </p:spPr>
            <p:txBody>
              <a:bodyPr/>
              <a:lstStyle/>
              <a:p>
                <a:r>
                  <a:rPr lang="en-US">
                    <a:noFill/>
                  </a:rPr>
                  <a:t> </a:t>
                </a:r>
              </a:p>
            </p:txBody>
          </p:sp>
        </mc:Fallback>
      </mc:AlternateContent>
    </p:spTree>
    <p:extLst>
      <p:ext uri="{BB962C8B-B14F-4D97-AF65-F5344CB8AC3E}">
        <p14:creationId xmlns:p14="http://schemas.microsoft.com/office/powerpoint/2010/main" val="138620488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6" presetClass="entr" presetSubtype="42"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barn(outHorizontal)">
                                      <p:cBhvr>
                                        <p:cTn id="19" dur="500"/>
                                        <p:tgtEl>
                                          <p:spTgt spid="1024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rFld_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93470"/>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rFld_G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910" y="4171950"/>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rFld_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3810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152400"/>
            <a:ext cx="2671693" cy="646331"/>
          </a:xfrm>
          <a:prstGeom prst="rect">
            <a:avLst/>
          </a:prstGeom>
          <a:noFill/>
        </p:spPr>
        <p:txBody>
          <a:bodyPr wrap="none" rtlCol="0">
            <a:spAutoFit/>
          </a:bodyPr>
          <a:lstStyle/>
          <a:p>
            <a:pPr algn="ctr"/>
            <a:r>
              <a:rPr lang="en-US" b="0" dirty="0" smtClean="0"/>
              <a:t>Given the slope field for </a:t>
            </a:r>
            <a:endParaRPr lang="en-US" b="0" dirty="0" smtClean="0"/>
          </a:p>
          <a:p>
            <a:pPr algn="ctr"/>
            <a:r>
              <a:rPr lang="en-US" b="0" dirty="0" smtClean="0"/>
              <a:t>some differential equation</a:t>
            </a:r>
            <a:endParaRPr lang="en-US" dirty="0"/>
          </a:p>
        </p:txBody>
      </p:sp>
      <mc:AlternateContent xmlns:mc="http://schemas.openxmlformats.org/markup-compatibility/2006">
        <mc:Choice xmlns:a14="http://schemas.microsoft.com/office/drawing/2010/main" Requires="a14">
          <p:sp>
            <p:nvSpPr>
              <p:cNvPr id="7" name="TextBox 6"/>
              <p:cNvSpPr txBox="1"/>
              <p:nvPr/>
            </p:nvSpPr>
            <p:spPr>
              <a:xfrm>
                <a:off x="5259253" y="152400"/>
                <a:ext cx="3464218" cy="646331"/>
              </a:xfrm>
              <a:prstGeom prst="rect">
                <a:avLst/>
              </a:prstGeom>
              <a:noFill/>
            </p:spPr>
            <p:txBody>
              <a:bodyPr wrap="none" rtlCol="0">
                <a:spAutoFit/>
              </a:bodyPr>
              <a:lstStyle/>
              <a:p>
                <a:pPr algn="ctr"/>
                <a:r>
                  <a:rPr lang="en-US" dirty="0" smtClean="0"/>
                  <a:t>With an initial </a:t>
                </a:r>
                <a:r>
                  <a:rPr lang="en-US" dirty="0" smtClean="0"/>
                  <a:t>value of </a:t>
                </a:r>
                <a14:m>
                  <m:oMath xmlns:m="http://schemas.openxmlformats.org/officeDocument/2006/math">
                    <m:r>
                      <a:rPr lang="en-US" b="0" i="1" smtClean="0">
                        <a:latin typeface="Cambria Math"/>
                      </a:rPr>
                      <m:t>𝑦</m:t>
                    </m:r>
                    <m:d>
                      <m:dPr>
                        <m:ctrlPr>
                          <a:rPr lang="en-US" b="0" i="1" smtClean="0">
                            <a:latin typeface="Cambria Math"/>
                          </a:rPr>
                        </m:ctrlPr>
                      </m:dPr>
                      <m:e>
                        <m:r>
                          <a:rPr lang="en-US" b="0" i="1" smtClean="0">
                            <a:latin typeface="Cambria Math"/>
                          </a:rPr>
                          <m:t>0</m:t>
                        </m:r>
                      </m:e>
                    </m:d>
                    <m:r>
                      <a:rPr lang="en-US" b="0" i="1" smtClean="0">
                        <a:latin typeface="Cambria Math"/>
                      </a:rPr>
                      <m:t>=30, </m:t>
                    </m:r>
                  </m:oMath>
                </a14:m>
                <a:endParaRPr lang="en-US" dirty="0" smtClean="0"/>
              </a:p>
              <a:p>
                <a:pPr algn="ctr"/>
                <a:r>
                  <a:rPr lang="en-US" dirty="0" smtClean="0"/>
                  <a:t>the solution would look like this:</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259253" y="152400"/>
                <a:ext cx="3464218" cy="646331"/>
              </a:xfrm>
              <a:prstGeom prst="rect">
                <a:avLst/>
              </a:prstGeom>
              <a:blipFill rotWithShape="1">
                <a:blip r:embed="rId5"/>
                <a:stretch>
                  <a:fillRect l="-1056" t="-4717" b="-14151"/>
                </a:stretch>
              </a:blipFill>
            </p:spPr>
            <p:txBody>
              <a:bodyPr/>
              <a:lstStyle/>
              <a:p>
                <a:r>
                  <a:rPr lang="en-US">
                    <a:noFill/>
                  </a:rPr>
                  <a:t> </a:t>
                </a:r>
              </a:p>
            </p:txBody>
          </p:sp>
        </mc:Fallback>
      </mc:AlternateContent>
      <p:sp>
        <p:nvSpPr>
          <p:cNvPr id="8" name="TextBox 7"/>
          <p:cNvSpPr txBox="1"/>
          <p:nvPr/>
        </p:nvSpPr>
        <p:spPr>
          <a:xfrm>
            <a:off x="4986068" y="3468469"/>
            <a:ext cx="3871509" cy="646331"/>
          </a:xfrm>
          <a:prstGeom prst="rect">
            <a:avLst/>
          </a:prstGeom>
          <a:noFill/>
        </p:spPr>
        <p:txBody>
          <a:bodyPr wrap="none" rtlCol="0">
            <a:spAutoFit/>
          </a:bodyPr>
          <a:lstStyle/>
          <a:p>
            <a:pPr algn="ctr"/>
            <a:r>
              <a:rPr lang="en-US" dirty="0" smtClean="0"/>
              <a:t>The general “family of solution curves” </a:t>
            </a:r>
            <a:br>
              <a:rPr lang="en-US" dirty="0" smtClean="0"/>
            </a:br>
            <a:r>
              <a:rPr lang="en-US" dirty="0" smtClean="0"/>
              <a:t>would look something like this:</a:t>
            </a:r>
            <a:endParaRPr lang="en-US" dirty="0"/>
          </a:p>
        </p:txBody>
      </p:sp>
    </p:spTree>
    <p:extLst>
      <p:ext uri="{BB962C8B-B14F-4D97-AF65-F5344CB8AC3E}">
        <p14:creationId xmlns:p14="http://schemas.microsoft.com/office/powerpoint/2010/main" val="24674152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left)">
                                      <p:cBhvr>
                                        <p:cTn id="14" dur="525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wipe(left)">
                                      <p:cBhvr>
                                        <p:cTn id="26" dur="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Slope Fields"/>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12945"/>
          <a:stretch/>
        </p:blipFill>
        <p:spPr bwMode="auto">
          <a:xfrm>
            <a:off x="5714999" y="4952999"/>
            <a:ext cx="3200402" cy="18208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rFld_Ex2_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457200"/>
            <a:ext cx="3162300" cy="3215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rFld_Ex2_G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999" y="3505200"/>
            <a:ext cx="3215023" cy="32686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5/5a/Slope_Field.png/250px-Slope_Fiel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143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5181" y="-14748"/>
            <a:ext cx="3758381" cy="369332"/>
          </a:xfrm>
          <a:prstGeom prst="rect">
            <a:avLst/>
          </a:prstGeom>
          <a:noFill/>
        </p:spPr>
        <p:txBody>
          <a:bodyPr wrap="square" rtlCol="0">
            <a:spAutoFit/>
          </a:bodyPr>
          <a:lstStyle/>
          <a:p>
            <a:pPr algn="ctr"/>
            <a:r>
              <a:rPr lang="en-US" dirty="0" smtClean="0"/>
              <a:t>More examples:</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1047345" y="609600"/>
                <a:ext cx="2044278" cy="676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a:rPr>
                            <m:t>𝑑𝑦</m:t>
                          </m:r>
                        </m:num>
                        <m:den>
                          <m:r>
                            <a:rPr lang="en-US" sz="2000" b="0" i="1" smtClean="0">
                              <a:latin typeface="Cambria Math"/>
                            </a:rPr>
                            <m:t>𝑑𝑥</m:t>
                          </m:r>
                        </m:den>
                      </m:f>
                      <m:r>
                        <a:rPr lang="en-US" sz="2000" b="0" i="1" smtClean="0">
                          <a:latin typeface="Cambria Math"/>
                        </a:rPr>
                        <m:t>=</m:t>
                      </m:r>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r>
                        <a:rPr lang="en-US" sz="2000" b="0" i="1" smtClean="0">
                          <a:latin typeface="Cambria Math"/>
                        </a:rPr>
                        <m:t>𝑥</m:t>
                      </m:r>
                      <m:r>
                        <a:rPr lang="en-US" sz="2000" b="0" i="1" smtClean="0">
                          <a:latin typeface="Cambria Math"/>
                        </a:rPr>
                        <m:t>−2</m:t>
                      </m:r>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047345" y="609600"/>
                <a:ext cx="2044278" cy="676724"/>
              </a:xfrm>
              <a:prstGeom prst="rect">
                <a:avLst/>
              </a:prstGeom>
              <a:blipFill rotWithShape="1">
                <a:blip r:embed="rId7"/>
                <a:stretch>
                  <a:fillRect/>
                </a:stretch>
              </a:blipFill>
            </p:spPr>
            <p:txBody>
              <a:bodyPr/>
              <a:lstStyle/>
              <a:p>
                <a:r>
                  <a:rPr lang="en-US">
                    <a:noFill/>
                  </a:rPr>
                  <a:t> </a:t>
                </a:r>
              </a:p>
            </p:txBody>
          </p:sp>
        </mc:Fallback>
      </mc:AlternateContent>
      <p:sp>
        <p:nvSpPr>
          <p:cNvPr id="3" name="TextBox 2"/>
          <p:cNvSpPr txBox="1"/>
          <p:nvPr/>
        </p:nvSpPr>
        <p:spPr>
          <a:xfrm>
            <a:off x="0" y="4876800"/>
            <a:ext cx="5562600" cy="1323439"/>
          </a:xfrm>
          <a:prstGeom prst="rect">
            <a:avLst/>
          </a:prstGeom>
          <a:noFill/>
        </p:spPr>
        <p:txBody>
          <a:bodyPr wrap="square" rtlCol="0">
            <a:spAutoFit/>
          </a:bodyPr>
          <a:lstStyle/>
          <a:p>
            <a:pPr algn="ctr"/>
            <a:r>
              <a:rPr lang="en-US" sz="2000" dirty="0" smtClean="0"/>
              <a:t>Note that changing y has no effect on the slope.  This is true since the diff. eq. is </a:t>
            </a:r>
            <a:br>
              <a:rPr lang="en-US" sz="2000" dirty="0" smtClean="0"/>
            </a:br>
            <a:r>
              <a:rPr lang="en-US" sz="2000" dirty="0" smtClean="0"/>
              <a:t>defined only in terms of x.  </a:t>
            </a:r>
            <a:br>
              <a:rPr lang="en-US" sz="2000" dirty="0" smtClean="0"/>
            </a:br>
            <a:r>
              <a:rPr lang="en-US" sz="2000" dirty="0" smtClean="0">
                <a:solidFill>
                  <a:srgbClr val="0070C0"/>
                </a:solidFill>
              </a:rPr>
              <a:t>How would it change if it were only in terms of y?</a:t>
            </a:r>
            <a:r>
              <a:rPr lang="en-US" sz="2000" dirty="0" smtClean="0"/>
              <a:t> </a:t>
            </a:r>
            <a:endParaRPr lang="en-US" sz="2000" dirty="0"/>
          </a:p>
        </p:txBody>
      </p:sp>
      <mc:AlternateContent xmlns:mc="http://schemas.openxmlformats.org/markup-compatibility/2006" xmlns:a14="http://schemas.microsoft.com/office/drawing/2010/main">
        <mc:Choice Requires="a14">
          <p:sp>
            <p:nvSpPr>
              <p:cNvPr id="8" name="TextBox 7"/>
              <p:cNvSpPr txBox="1"/>
              <p:nvPr/>
            </p:nvSpPr>
            <p:spPr>
              <a:xfrm>
                <a:off x="6437636" y="76200"/>
                <a:ext cx="165936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7030A0"/>
                              </a:solidFill>
                              <a:latin typeface="Cambria Math"/>
                            </a:rPr>
                          </m:ctrlPr>
                        </m:sSupPr>
                        <m:e>
                          <m:r>
                            <a:rPr lang="en-US" sz="2400" b="1" i="1" smtClean="0">
                              <a:solidFill>
                                <a:srgbClr val="7030A0"/>
                              </a:solidFill>
                              <a:latin typeface="Cambria Math"/>
                            </a:rPr>
                            <m:t>𝒚</m:t>
                          </m:r>
                        </m:e>
                        <m:sup>
                          <m:r>
                            <a:rPr lang="en-US" sz="2400" b="1" i="1" smtClean="0">
                              <a:solidFill>
                                <a:srgbClr val="7030A0"/>
                              </a:solidFill>
                              <a:latin typeface="Cambria Math"/>
                            </a:rPr>
                            <m:t>′</m:t>
                          </m:r>
                        </m:sup>
                      </m:sSup>
                      <m:r>
                        <a:rPr lang="en-US" sz="2400" b="1" i="1" smtClean="0">
                          <a:solidFill>
                            <a:srgbClr val="7030A0"/>
                          </a:solidFill>
                          <a:latin typeface="Cambria Math"/>
                        </a:rPr>
                        <m:t>=</m:t>
                      </m:r>
                      <m:r>
                        <a:rPr lang="en-US" sz="2400" b="1" i="1" smtClean="0">
                          <a:solidFill>
                            <a:srgbClr val="7030A0"/>
                          </a:solidFill>
                          <a:latin typeface="Cambria Math"/>
                        </a:rPr>
                        <m:t>𝒚</m:t>
                      </m:r>
                      <m:r>
                        <a:rPr lang="en-US" sz="2400" b="1" i="1" smtClean="0">
                          <a:solidFill>
                            <a:srgbClr val="7030A0"/>
                          </a:solidFill>
                          <a:latin typeface="Cambria Math"/>
                        </a:rPr>
                        <m:t>−</m:t>
                      </m:r>
                      <m:r>
                        <a:rPr lang="en-US" sz="2400" b="1" i="1" smtClean="0">
                          <a:solidFill>
                            <a:srgbClr val="7030A0"/>
                          </a:solidFill>
                          <a:latin typeface="Cambria Math"/>
                        </a:rPr>
                        <m:t>𝒙</m:t>
                      </m:r>
                    </m:oMath>
                  </m:oMathPara>
                </a14:m>
                <a:endParaRPr lang="en-US" sz="2400" b="1"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437636" y="76200"/>
                <a:ext cx="1659365" cy="461665"/>
              </a:xfrm>
              <a:prstGeom prst="rect">
                <a:avLst/>
              </a:prstGeom>
              <a:blipFill rotWithShape="1">
                <a:blip r:embed="rId8"/>
                <a:stretch>
                  <a:fillRect b="-10667"/>
                </a:stretch>
              </a:blipFill>
            </p:spPr>
            <p:txBody>
              <a:bodyPr/>
              <a:lstStyle/>
              <a:p>
                <a:r>
                  <a:rPr lang="en-US">
                    <a:noFill/>
                  </a:rPr>
                  <a:t> </a:t>
                </a:r>
              </a:p>
            </p:txBody>
          </p:sp>
        </mc:Fallback>
      </mc:AlternateContent>
      <p:sp>
        <p:nvSpPr>
          <p:cNvPr id="4" name="Rectangle 3"/>
          <p:cNvSpPr/>
          <p:nvPr/>
        </p:nvSpPr>
        <p:spPr>
          <a:xfrm>
            <a:off x="5534332" y="0"/>
            <a:ext cx="104468" cy="6992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40724" y="6248400"/>
            <a:ext cx="5193276" cy="400110"/>
          </a:xfrm>
          <a:prstGeom prst="rect">
            <a:avLst/>
          </a:prstGeom>
        </p:spPr>
        <p:txBody>
          <a:bodyPr wrap="square">
            <a:spAutoFit/>
          </a:bodyPr>
          <a:lstStyle/>
          <a:p>
            <a:pPr algn="ctr"/>
            <a:r>
              <a:rPr lang="en-US" sz="2000" dirty="0" smtClean="0">
                <a:solidFill>
                  <a:srgbClr val="7030A0"/>
                </a:solidFill>
              </a:rPr>
              <a:t>What if it were defined in terms of both x and y?</a:t>
            </a:r>
            <a:endParaRPr lang="en-US" sz="2000" dirty="0">
              <a:solidFill>
                <a:srgbClr val="7030A0"/>
              </a:solidFill>
            </a:endParaRPr>
          </a:p>
        </p:txBody>
      </p:sp>
    </p:spTree>
    <p:extLst>
      <p:ext uri="{BB962C8B-B14F-4D97-AF65-F5344CB8AC3E}">
        <p14:creationId xmlns:p14="http://schemas.microsoft.com/office/powerpoint/2010/main" val="385160805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wipe(up)">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ppt_x</p:attrName>
                                        </p:attrNameLst>
                                      </p:cBhvr>
                                      <p:tavLst>
                                        <p:tav tm="0">
                                          <p:val>
                                            <p:strVal val="#ppt_x-#ppt_w*1.125000"/>
                                          </p:val>
                                        </p:tav>
                                        <p:tav tm="100000">
                                          <p:val>
                                            <p:strVal val="#ppt_x"/>
                                          </p:val>
                                        </p:tav>
                                      </p:tavLst>
                                    </p:anim>
                                    <p:animEffect transition="in" filter="wipe(righ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fade">
                                      <p:cBhvr>
                                        <p:cTn id="48" dur="1000"/>
                                        <p:tgtEl>
                                          <p:spTgt spid="2050"/>
                                        </p:tgtEl>
                                      </p:cBhvr>
                                    </p:animEffect>
                                    <p:anim calcmode="lin" valueType="num">
                                      <p:cBhvr>
                                        <p:cTn id="49" dur="1000" fill="hold"/>
                                        <p:tgtEl>
                                          <p:spTgt spid="2050"/>
                                        </p:tgtEl>
                                        <p:attrNameLst>
                                          <p:attrName>ppt_x</p:attrName>
                                        </p:attrNameLst>
                                      </p:cBhvr>
                                      <p:tavLst>
                                        <p:tav tm="0">
                                          <p:val>
                                            <p:strVal val="#ppt_x"/>
                                          </p:val>
                                        </p:tav>
                                        <p:tav tm="100000">
                                          <p:val>
                                            <p:strVal val="#ppt_x"/>
                                          </p:val>
                                        </p:tav>
                                      </p:tavLst>
                                    </p:anim>
                                    <p:anim calcmode="lin" valueType="num">
                                      <p:cBhvr>
                                        <p:cTn id="5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2052"/>
                                        </p:tgtEl>
                                        <p:attrNameLst>
                                          <p:attrName>style.visibility</p:attrName>
                                        </p:attrNameLst>
                                      </p:cBhvr>
                                      <p:to>
                                        <p:strVal val="visible"/>
                                      </p:to>
                                    </p:set>
                                    <p:animEffect transition="in" filter="fade">
                                      <p:cBhvr>
                                        <p:cTn id="55" dur="1000"/>
                                        <p:tgtEl>
                                          <p:spTgt spid="2052"/>
                                        </p:tgtEl>
                                      </p:cBhvr>
                                    </p:animEffect>
                                    <p:anim calcmode="lin" valueType="num">
                                      <p:cBhvr>
                                        <p:cTn id="56" dur="1000" fill="hold"/>
                                        <p:tgtEl>
                                          <p:spTgt spid="2052"/>
                                        </p:tgtEl>
                                        <p:attrNameLst>
                                          <p:attrName>ppt_x</p:attrName>
                                        </p:attrNameLst>
                                      </p:cBhvr>
                                      <p:tavLst>
                                        <p:tav tm="0">
                                          <p:val>
                                            <p:strVal val="#ppt_x"/>
                                          </p:val>
                                        </p:tav>
                                        <p:tav tm="100000">
                                          <p:val>
                                            <p:strVal val="#ppt_x"/>
                                          </p:val>
                                        </p:tav>
                                      </p:tavLst>
                                    </p:anim>
                                    <p:anim calcmode="lin" valueType="num">
                                      <p:cBhvr>
                                        <p:cTn id="5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78777" cy="6858000"/>
          </a:xfrm>
          <a:prstGeom prst="rect">
            <a:avLst/>
          </a:prstGeom>
        </p:spPr>
      </p:pic>
      <p:sp>
        <p:nvSpPr>
          <p:cNvPr id="22" name="Rounded Rectangular Callout 21"/>
          <p:cNvSpPr/>
          <p:nvPr/>
        </p:nvSpPr>
        <p:spPr>
          <a:xfrm>
            <a:off x="533400" y="3276600"/>
            <a:ext cx="3505200" cy="3124200"/>
          </a:xfrm>
          <a:prstGeom prst="wedgeRoundRectCallout">
            <a:avLst>
              <a:gd name="adj1" fmla="val 121382"/>
              <a:gd name="adj2" fmla="val 31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Complete problems </a:t>
            </a:r>
            <a:br>
              <a:rPr lang="en-US" sz="2400" b="1" dirty="0" smtClean="0"/>
            </a:br>
            <a:r>
              <a:rPr lang="en-US" sz="2400" b="1" dirty="0" smtClean="0"/>
              <a:t>2a, 4, 8 on the class handout.  </a:t>
            </a:r>
          </a:p>
          <a:p>
            <a:pPr algn="ctr"/>
            <a:endParaRPr lang="en-US" sz="2400" b="1" dirty="0" smtClean="0"/>
          </a:p>
          <a:p>
            <a:pPr algn="ctr"/>
            <a:r>
              <a:rPr lang="en-US" sz="2400" b="1" dirty="0" smtClean="0"/>
              <a:t>Then do Free </a:t>
            </a:r>
            <a:br>
              <a:rPr lang="en-US" sz="2400" b="1" dirty="0" smtClean="0"/>
            </a:br>
            <a:r>
              <a:rPr lang="en-US" sz="2400" b="1" dirty="0" smtClean="0"/>
              <a:t>Response Question 5a.  </a:t>
            </a:r>
            <a:br>
              <a:rPr lang="en-US" sz="2400" b="1" dirty="0" smtClean="0"/>
            </a:br>
            <a:r>
              <a:rPr lang="en-US" sz="2400" b="1" dirty="0" smtClean="0"/>
              <a:t>We’ll do 5b later on.</a:t>
            </a:r>
          </a:p>
        </p:txBody>
      </p:sp>
    </p:spTree>
    <p:extLst>
      <p:ext uri="{BB962C8B-B14F-4D97-AF65-F5344CB8AC3E}">
        <p14:creationId xmlns:p14="http://schemas.microsoft.com/office/powerpoint/2010/main" val="60547208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098" y="914400"/>
            <a:ext cx="6855624" cy="400110"/>
          </a:xfrm>
          <a:prstGeom prst="rect">
            <a:avLst/>
          </a:prstGeom>
          <a:noFill/>
        </p:spPr>
        <p:txBody>
          <a:bodyPr wrap="square" rtlCol="0">
            <a:spAutoFit/>
          </a:bodyPr>
          <a:lstStyle/>
          <a:p>
            <a:r>
              <a:rPr lang="en-US" sz="2000" dirty="0" smtClean="0"/>
              <a:t>Solve the differential equation.</a:t>
            </a:r>
          </a:p>
        </p:txBody>
      </p:sp>
      <mc:AlternateContent xmlns:mc="http://schemas.openxmlformats.org/markup-compatibility/2006" xmlns:a14="http://schemas.microsoft.com/office/drawing/2010/main">
        <mc:Choice Requires="a14">
          <p:sp>
            <p:nvSpPr>
              <p:cNvPr id="4" name="Rectangle 3"/>
              <p:cNvSpPr/>
              <p:nvPr/>
            </p:nvSpPr>
            <p:spPr>
              <a:xfrm>
                <a:off x="441264" y="1504890"/>
                <a:ext cx="1258678" cy="7293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a:rPr>
                            <m:t>𝑑𝑦</m:t>
                          </m:r>
                        </m:num>
                        <m:den>
                          <m:r>
                            <a:rPr lang="en-US" sz="2000" b="0" i="1" smtClean="0">
                              <a:latin typeface="Cambria Math"/>
                            </a:rPr>
                            <m:t>𝑑𝑥</m:t>
                          </m:r>
                        </m:den>
                      </m:f>
                      <m:r>
                        <a:rPr lang="en-US" sz="2000" b="0" i="1" smtClean="0">
                          <a:latin typeface="Cambria Math"/>
                        </a:rPr>
                        <m:t>=−</m:t>
                      </m:r>
                      <m:f>
                        <m:fPr>
                          <m:ctrlPr>
                            <a:rPr lang="en-US" sz="2000" b="0" i="1" smtClean="0">
                              <a:latin typeface="Cambria Math"/>
                            </a:rPr>
                          </m:ctrlPr>
                        </m:fPr>
                        <m:num>
                          <m:r>
                            <a:rPr lang="en-US" sz="2000" b="0" i="1" smtClean="0">
                              <a:latin typeface="Cambria Math"/>
                            </a:rPr>
                            <m:t>𝑥</m:t>
                          </m:r>
                        </m:num>
                        <m:den>
                          <m:r>
                            <a:rPr lang="en-US" sz="2000" b="0" i="1" smtClean="0">
                              <a:latin typeface="Cambria Math"/>
                            </a:rPr>
                            <m:t>𝑦</m:t>
                          </m:r>
                        </m:den>
                      </m:f>
                    </m:oMath>
                  </m:oMathPara>
                </a14:m>
                <a:endParaRPr lang="en-US" sz="2000" b="0" dirty="0" smtClean="0">
                  <a:ea typeface="Cambria Math"/>
                </a:endParaRPr>
              </a:p>
            </p:txBody>
          </p:sp>
        </mc:Choice>
        <mc:Fallback xmlns="">
          <p:sp>
            <p:nvSpPr>
              <p:cNvPr id="4" name="Rectangle 3"/>
              <p:cNvSpPr>
                <a:spLocks noRot="1" noChangeAspect="1" noMove="1" noResize="1" noEditPoints="1" noAdjustHandles="1" noChangeArrowheads="1" noChangeShapeType="1" noTextEdit="1"/>
              </p:cNvSpPr>
              <p:nvPr/>
            </p:nvSpPr>
            <p:spPr>
              <a:xfrm>
                <a:off x="441264" y="1504890"/>
                <a:ext cx="1258678" cy="729302"/>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3657600" y="1504890"/>
            <a:ext cx="4724400" cy="707886"/>
          </a:xfrm>
          <a:prstGeom prst="rect">
            <a:avLst/>
          </a:prstGeom>
          <a:noFill/>
        </p:spPr>
        <p:txBody>
          <a:bodyPr wrap="square" rtlCol="0">
            <a:spAutoFit/>
          </a:bodyPr>
          <a:lstStyle/>
          <a:p>
            <a:pPr algn="ctr"/>
            <a:r>
              <a:rPr lang="en-US" sz="2000" b="1" dirty="0" smtClean="0">
                <a:solidFill>
                  <a:srgbClr val="FF0000"/>
                </a:solidFill>
              </a:rPr>
              <a:t>We are going to obtain this solution using a method called “separation of variables.”</a:t>
            </a:r>
            <a:endParaRPr lang="en-US" sz="2000" b="1" dirty="0">
              <a:solidFill>
                <a:srgbClr val="FF0000"/>
              </a:solidFill>
            </a:endParaRPr>
          </a:p>
        </p:txBody>
      </p:sp>
      <p:sp>
        <p:nvSpPr>
          <p:cNvPr id="7" name="TextBox 6"/>
          <p:cNvSpPr txBox="1"/>
          <p:nvPr/>
        </p:nvSpPr>
        <p:spPr>
          <a:xfrm>
            <a:off x="3657600" y="2416432"/>
            <a:ext cx="4724400" cy="1015663"/>
          </a:xfrm>
          <a:prstGeom prst="rect">
            <a:avLst/>
          </a:prstGeom>
          <a:noFill/>
        </p:spPr>
        <p:txBody>
          <a:bodyPr wrap="square" rtlCol="0">
            <a:spAutoFit/>
          </a:bodyPr>
          <a:lstStyle/>
          <a:p>
            <a:pPr algn="ctr"/>
            <a:r>
              <a:rPr lang="en-US" sz="2000" b="1" dirty="0" smtClean="0">
                <a:solidFill>
                  <a:schemeClr val="accent3">
                    <a:lumMod val="75000"/>
                  </a:schemeClr>
                </a:solidFill>
              </a:rPr>
              <a:t>Basically, we are going to get all the x’s on one side, and all the y’s on the other and then integrate each side separately</a:t>
            </a:r>
            <a:endParaRPr lang="en-US" sz="2000" b="1" dirty="0">
              <a:solidFill>
                <a:schemeClr val="accent3">
                  <a:lumMod val="75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57200" y="2343090"/>
                <a:ext cx="164089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𝑦𝑑𝑦</m:t>
                      </m:r>
                      <m:r>
                        <a:rPr lang="en-US" sz="2000" b="0" i="1" smtClean="0">
                          <a:latin typeface="Cambria Math"/>
                        </a:rPr>
                        <m:t>=−</m:t>
                      </m:r>
                      <m:r>
                        <a:rPr lang="en-US" sz="2000" b="0" i="1" smtClean="0">
                          <a:latin typeface="Cambria Math"/>
                        </a:rPr>
                        <m:t>𝑥𝑑𝑥</m:t>
                      </m:r>
                    </m:oMath>
                  </m:oMathPara>
                </a14:m>
                <a:endParaRPr lang="en-US" sz="2000" b="0" dirty="0" smtClean="0">
                  <a:ea typeface="Cambria Math"/>
                </a:endParaRPr>
              </a:p>
            </p:txBody>
          </p:sp>
        </mc:Choice>
        <mc:Fallback xmlns="">
          <p:sp>
            <p:nvSpPr>
              <p:cNvPr id="8" name="Rectangle 7"/>
              <p:cNvSpPr>
                <a:spLocks noRot="1" noChangeAspect="1" noMove="1" noResize="1" noEditPoints="1" noAdjustHandles="1" noChangeArrowheads="1" noChangeShapeType="1" noTextEdit="1"/>
              </p:cNvSpPr>
              <p:nvPr/>
            </p:nvSpPr>
            <p:spPr>
              <a:xfrm>
                <a:off x="457200" y="2343090"/>
                <a:ext cx="1640898" cy="400110"/>
              </a:xfrm>
              <a:prstGeom prst="rect">
                <a:avLst/>
              </a:prstGeom>
              <a:blipFill rotWithShape="1">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8600" y="2834130"/>
                <a:ext cx="2183034" cy="899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2000" b="0" i="1" smtClean="0">
                              <a:latin typeface="Cambria Math"/>
                            </a:rPr>
                          </m:ctrlPr>
                        </m:naryPr>
                        <m:sub/>
                        <m:sup/>
                        <m:e>
                          <m:r>
                            <a:rPr lang="en-US" sz="2000" b="0" i="1" smtClean="0">
                              <a:latin typeface="Cambria Math"/>
                            </a:rPr>
                            <m:t>𝑦𝑑𝑦</m:t>
                          </m:r>
                        </m:e>
                      </m:nary>
                      <m:r>
                        <a:rPr lang="en-US" sz="2000" b="0" i="1" smtClean="0">
                          <a:latin typeface="Cambria Math"/>
                        </a:rPr>
                        <m:t>=−</m:t>
                      </m:r>
                      <m:nary>
                        <m:naryPr>
                          <m:limLoc m:val="undOvr"/>
                          <m:subHide m:val="on"/>
                          <m:supHide m:val="on"/>
                          <m:ctrlPr>
                            <a:rPr lang="en-US" sz="2000" b="0" i="1" smtClean="0">
                              <a:latin typeface="Cambria Math"/>
                            </a:rPr>
                          </m:ctrlPr>
                        </m:naryPr>
                        <m:sub/>
                        <m:sup/>
                        <m:e>
                          <m:r>
                            <a:rPr lang="en-US" sz="2000" b="0" i="1" smtClean="0">
                              <a:latin typeface="Cambria Math"/>
                            </a:rPr>
                            <m:t>𝑥𝑑𝑥</m:t>
                          </m:r>
                        </m:e>
                      </m:nary>
                    </m:oMath>
                  </m:oMathPara>
                </a14:m>
                <a:endParaRPr lang="en-US" sz="2000" b="0" dirty="0" smtClean="0">
                  <a:ea typeface="Cambria Math"/>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0" y="2834130"/>
                <a:ext cx="2183034" cy="8996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57200" y="3733800"/>
                <a:ext cx="18286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𝑦</m:t>
                              </m:r>
                            </m:e>
                            <m:sup>
                              <m:r>
                                <a:rPr lang="en-US" sz="2000" b="0" i="1" smtClean="0">
                                  <a:latin typeface="Cambria Math"/>
                                </a:rPr>
                                <m:t>2</m:t>
                              </m:r>
                            </m:sup>
                          </m:sSup>
                        </m:num>
                        <m:den>
                          <m:r>
                            <a:rPr lang="en-US" sz="2000" b="0" i="1" smtClean="0">
                              <a:latin typeface="Cambria Math"/>
                            </a:rPr>
                            <m:t>2</m:t>
                          </m:r>
                        </m:den>
                      </m:f>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num>
                        <m:den>
                          <m:r>
                            <a:rPr lang="en-US" sz="2000" b="0" i="1" smtClean="0">
                              <a:latin typeface="Cambria Math"/>
                            </a:rPr>
                            <m:t>2</m:t>
                          </m:r>
                        </m:den>
                      </m:f>
                      <m:r>
                        <a:rPr lang="en-US" sz="2000" b="0" i="1" smtClean="0">
                          <a:latin typeface="Cambria Math"/>
                        </a:rPr>
                        <m:t>+</m:t>
                      </m:r>
                      <m:r>
                        <a:rPr lang="en-US" sz="2000" b="0" i="1" smtClean="0">
                          <a:latin typeface="Cambria Math"/>
                        </a:rPr>
                        <m:t>𝐶</m:t>
                      </m:r>
                    </m:oMath>
                  </m:oMathPara>
                </a14:m>
                <a:endParaRPr lang="en-US" sz="2000" b="0" dirty="0" smtClean="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457200" y="3733800"/>
                <a:ext cx="1828642" cy="70788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9599" y="4626114"/>
                <a:ext cx="159351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𝑦</m:t>
                              </m:r>
                            </m:e>
                            <m:sup>
                              <m:r>
                                <a:rPr lang="en-US" sz="2000" b="0" i="1" smtClean="0">
                                  <a:latin typeface="Cambria Math"/>
                                </a:rPr>
                                <m:t>2</m:t>
                              </m:r>
                            </m:sup>
                          </m:sSup>
                        </m:num>
                        <m:den>
                          <m:r>
                            <a:rPr lang="en-US" sz="2000" b="0" i="1" smtClean="0">
                              <a:latin typeface="Cambria Math"/>
                            </a:rPr>
                            <m:t>2</m:t>
                          </m:r>
                        </m:den>
                      </m:f>
                      <m:r>
                        <a:rPr lang="en-US" sz="2000" b="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num>
                        <m:den>
                          <m:r>
                            <a:rPr lang="en-US" sz="2000" b="0" i="1" smtClean="0">
                              <a:latin typeface="Cambria Math"/>
                            </a:rPr>
                            <m:t>2</m:t>
                          </m:r>
                        </m:den>
                      </m:f>
                      <m:r>
                        <a:rPr lang="en-US" sz="2000" b="0" i="1" smtClean="0">
                          <a:latin typeface="Cambria Math"/>
                        </a:rPr>
                        <m:t>=</m:t>
                      </m:r>
                      <m:r>
                        <a:rPr lang="en-US" sz="2000" b="0" i="1" smtClean="0">
                          <a:latin typeface="Cambria Math"/>
                        </a:rPr>
                        <m:t>𝐶</m:t>
                      </m:r>
                    </m:oMath>
                  </m:oMathPara>
                </a14:m>
                <a:endParaRPr lang="en-US" sz="2000" b="0" dirty="0" smtClean="0">
                  <a:ea typeface="Cambria Math"/>
                </a:endParaRPr>
              </a:p>
            </p:txBody>
          </p:sp>
        </mc:Choice>
        <mc:Fallback xmlns="">
          <p:sp>
            <p:nvSpPr>
              <p:cNvPr id="17" name="Rectangle 16"/>
              <p:cNvSpPr>
                <a:spLocks noRot="1" noChangeAspect="1" noMove="1" noResize="1" noEditPoints="1" noAdjustHandles="1" noChangeArrowheads="1" noChangeShapeType="1" noTextEdit="1"/>
              </p:cNvSpPr>
              <p:nvPr/>
            </p:nvSpPr>
            <p:spPr>
              <a:xfrm>
                <a:off x="609599" y="4626114"/>
                <a:ext cx="1593513" cy="70788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95835" y="5543490"/>
                <a:ext cx="173618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a:rPr>
                          </m:ctrlPr>
                        </m:sSupPr>
                        <m:e>
                          <m:r>
                            <a:rPr lang="en-US" sz="2000" b="0" i="1" smtClean="0">
                              <a:latin typeface="Cambria Math"/>
                            </a:rPr>
                            <m:t>𝑦</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=2</m:t>
                      </m:r>
                      <m:r>
                        <a:rPr lang="en-US" sz="2000" b="0" i="1" smtClean="0">
                          <a:latin typeface="Cambria Math"/>
                        </a:rPr>
                        <m:t>𝐶</m:t>
                      </m:r>
                    </m:oMath>
                  </m:oMathPara>
                </a14:m>
                <a:endParaRPr lang="en-US" sz="2000" b="0" dirty="0" smtClean="0">
                  <a:ea typeface="Cambria Math"/>
                </a:endParaRPr>
              </a:p>
            </p:txBody>
          </p:sp>
        </mc:Choice>
        <mc:Fallback xmlns="">
          <p:sp>
            <p:nvSpPr>
              <p:cNvPr id="19" name="Rectangle 18"/>
              <p:cNvSpPr>
                <a:spLocks noRot="1" noChangeAspect="1" noMove="1" noResize="1" noEditPoints="1" noAdjustHandles="1" noChangeArrowheads="1" noChangeShapeType="1" noTextEdit="1"/>
              </p:cNvSpPr>
              <p:nvPr/>
            </p:nvSpPr>
            <p:spPr>
              <a:xfrm>
                <a:off x="695835" y="5543490"/>
                <a:ext cx="1736181" cy="400110"/>
              </a:xfrm>
              <a:prstGeom prst="rect">
                <a:avLst/>
              </a:prstGeom>
              <a:blipFill rotWithShape="1">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85800" y="6076890"/>
                <a:ext cx="15785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a:rPr>
                          </m:ctrlPr>
                        </m:sSupPr>
                        <m:e>
                          <m:r>
                            <a:rPr lang="en-US" sz="2000" b="0" i="1" smtClean="0">
                              <a:latin typeface="Cambria Math"/>
                            </a:rPr>
                            <m:t>𝑦</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r>
                        <a:rPr lang="en-US" sz="2000" b="0" i="1" smtClean="0">
                          <a:latin typeface="Cambria Math"/>
                        </a:rPr>
                        <m:t>𝑘</m:t>
                      </m:r>
                    </m:oMath>
                  </m:oMathPara>
                </a14:m>
                <a:endParaRPr lang="en-US" sz="2000" b="0" dirty="0" smtClean="0">
                  <a:ea typeface="Cambria Math"/>
                </a:endParaRPr>
              </a:p>
            </p:txBody>
          </p:sp>
        </mc:Choice>
        <mc:Fallback xmlns="">
          <p:sp>
            <p:nvSpPr>
              <p:cNvPr id="20" name="Rectangle 19"/>
              <p:cNvSpPr>
                <a:spLocks noRot="1" noChangeAspect="1" noMove="1" noResize="1" noEditPoints="1" noAdjustHandles="1" noChangeArrowheads="1" noChangeShapeType="1" noTextEdit="1"/>
              </p:cNvSpPr>
              <p:nvPr/>
            </p:nvSpPr>
            <p:spPr>
              <a:xfrm>
                <a:off x="685800" y="6076890"/>
                <a:ext cx="1578509" cy="400110"/>
              </a:xfrm>
              <a:prstGeom prst="rect">
                <a:avLst/>
              </a:prstGeom>
              <a:blipFill rotWithShape="1">
                <a:blip r:embed="rId8"/>
                <a:stretch>
                  <a:fillRect b="-6061"/>
                </a:stretch>
              </a:blipFill>
            </p:spPr>
            <p:txBody>
              <a:bodyPr/>
              <a:lstStyle/>
              <a:p>
                <a:r>
                  <a:rPr lang="en-US">
                    <a:noFill/>
                  </a:rPr>
                  <a:t> </a:t>
                </a:r>
              </a:p>
            </p:txBody>
          </p:sp>
        </mc:Fallback>
      </mc:AlternateContent>
      <p:sp>
        <p:nvSpPr>
          <p:cNvPr id="5" name="Rounded Rectangular Callout 4"/>
          <p:cNvSpPr/>
          <p:nvPr/>
        </p:nvSpPr>
        <p:spPr>
          <a:xfrm>
            <a:off x="3229895" y="5700252"/>
            <a:ext cx="4495800" cy="936869"/>
          </a:xfrm>
          <a:prstGeom prst="wedgeRoundRectCallout">
            <a:avLst>
              <a:gd name="adj1" fmla="val -72009"/>
              <a:gd name="adj2" fmla="val 16070"/>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t>So the family of solution curves is the set of circles with centers at the origin. </a:t>
            </a:r>
            <a:endParaRPr lang="en-US" sz="2000" b="1" dirty="0"/>
          </a:p>
        </p:txBody>
      </p:sp>
      <p:sp>
        <p:nvSpPr>
          <p:cNvPr id="11" name="TextBox 10"/>
          <p:cNvSpPr txBox="1"/>
          <p:nvPr/>
        </p:nvSpPr>
        <p:spPr>
          <a:xfrm>
            <a:off x="228600" y="152400"/>
            <a:ext cx="87630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b="1" dirty="0" smtClean="0">
                <a:solidFill>
                  <a:schemeClr val="bg1"/>
                </a:solidFill>
              </a:rPr>
              <a:t>Solving Differential Equations by Separation of Variables</a:t>
            </a:r>
            <a:endParaRPr lang="en-US" sz="2800" b="1" dirty="0">
              <a:solidFill>
                <a:schemeClr val="bg1"/>
              </a:solidFill>
            </a:endParaRPr>
          </a:p>
        </p:txBody>
      </p:sp>
    </p:spTree>
    <p:extLst>
      <p:ext uri="{BB962C8B-B14F-4D97-AF65-F5344CB8AC3E}">
        <p14:creationId xmlns:p14="http://schemas.microsoft.com/office/powerpoint/2010/main" val="416189909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19" grpId="0"/>
      <p:bldP spid="20"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92" t="48165" r="50633" b="33419"/>
          <a:stretch/>
        </p:blipFill>
        <p:spPr bwMode="auto">
          <a:xfrm>
            <a:off x="4760901" y="727914"/>
            <a:ext cx="3163899" cy="196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0"/>
            <a:ext cx="7772400" cy="369332"/>
          </a:xfrm>
          <a:prstGeom prst="rect">
            <a:avLst/>
          </a:prstGeom>
          <a:noFill/>
        </p:spPr>
        <p:txBody>
          <a:bodyPr wrap="square" rtlCol="0">
            <a:spAutoFit/>
          </a:bodyPr>
          <a:lstStyle/>
          <a:p>
            <a:r>
              <a:rPr lang="en-US" b="1" dirty="0" smtClean="0"/>
              <a:t>Free Response Question 5b</a:t>
            </a:r>
            <a:endParaRPr lang="en-US" b="1" dirty="0"/>
          </a:p>
        </p:txBody>
      </p:sp>
      <mc:AlternateContent xmlns:mc="http://schemas.openxmlformats.org/markup-compatibility/2006" xmlns:a14="http://schemas.microsoft.com/office/drawing/2010/main">
        <mc:Choice Requires="a14">
          <p:sp>
            <p:nvSpPr>
              <p:cNvPr id="3" name="TextBox 2"/>
              <p:cNvSpPr txBox="1"/>
              <p:nvPr/>
            </p:nvSpPr>
            <p:spPr>
              <a:xfrm>
                <a:off x="0" y="373971"/>
                <a:ext cx="9033102" cy="707886"/>
              </a:xfrm>
              <a:prstGeom prst="rect">
                <a:avLst/>
              </a:prstGeom>
              <a:noFill/>
            </p:spPr>
            <p:txBody>
              <a:bodyPr wrap="square" rtlCol="0">
                <a:spAutoFit/>
              </a:bodyPr>
              <a:lstStyle/>
              <a:p>
                <a:r>
                  <a:rPr lang="en-US" sz="2000" dirty="0" smtClean="0">
                    <a:solidFill>
                      <a:srgbClr val="0000FF"/>
                    </a:solidFill>
                  </a:rPr>
                  <a:t>  </a:t>
                </a:r>
                <a:r>
                  <a:rPr lang="en-US" sz="2000" b="0" dirty="0" smtClean="0">
                    <a:solidFill>
                      <a:srgbClr val="0000FF"/>
                    </a:solidFill>
                  </a:rPr>
                  <a:t>5b.</a:t>
                </a:r>
                <a:r>
                  <a:rPr lang="en-US" sz="2000" dirty="0" smtClean="0">
                    <a:solidFill>
                      <a:srgbClr val="0000FF"/>
                    </a:solidFill>
                  </a:rPr>
                  <a:t> Find the particular solution to the differential equation with the initial  </a:t>
                </a:r>
              </a:p>
              <a:p>
                <a:r>
                  <a:rPr lang="en-US" sz="2000" dirty="0">
                    <a:solidFill>
                      <a:srgbClr val="0000FF"/>
                    </a:solidFill>
                  </a:rPr>
                  <a:t> </a:t>
                </a:r>
                <a:r>
                  <a:rPr lang="en-US" sz="2000" dirty="0" smtClean="0">
                    <a:solidFill>
                      <a:srgbClr val="0000FF"/>
                    </a:solidFill>
                  </a:rPr>
                  <a:t>        condition</a:t>
                </a:r>
                <a14:m>
                  <m:oMath xmlns:m="http://schemas.openxmlformats.org/officeDocument/2006/math">
                    <m:r>
                      <a:rPr lang="en-US" sz="2000" b="0" i="1" smtClean="0">
                        <a:solidFill>
                          <a:srgbClr val="0000FF"/>
                        </a:solidFill>
                        <a:latin typeface="Cambria Math"/>
                      </a:rPr>
                      <m:t>𝑓</m:t>
                    </m:r>
                    <m:d>
                      <m:dPr>
                        <m:ctrlPr>
                          <a:rPr lang="en-US" sz="2000" b="0" i="1" smtClean="0">
                            <a:solidFill>
                              <a:srgbClr val="0000FF"/>
                            </a:solidFill>
                            <a:latin typeface="Cambria Math"/>
                          </a:rPr>
                        </m:ctrlPr>
                      </m:dPr>
                      <m:e>
                        <m:r>
                          <a:rPr lang="en-US" sz="2000" b="0" i="1" smtClean="0">
                            <a:solidFill>
                              <a:srgbClr val="0000FF"/>
                            </a:solidFill>
                            <a:latin typeface="Cambria Math"/>
                          </a:rPr>
                          <m:t>−1</m:t>
                        </m:r>
                      </m:e>
                    </m:d>
                    <m:r>
                      <a:rPr lang="en-US" sz="2000" b="0" i="1" smtClean="0">
                        <a:solidFill>
                          <a:srgbClr val="0000FF"/>
                        </a:solidFill>
                        <a:latin typeface="Cambria Math"/>
                      </a:rPr>
                      <m:t>=1</m:t>
                    </m:r>
                    <m:r>
                      <a:rPr lang="en-US" sz="2000" b="0" i="0" smtClean="0">
                        <a:solidFill>
                          <a:srgbClr val="0000FF"/>
                        </a:solidFill>
                        <a:latin typeface="Cambria Math"/>
                      </a:rPr>
                      <m:t>  </m:t>
                    </m:r>
                  </m:oMath>
                </a14:m>
                <a:r>
                  <a:rPr lang="en-US" sz="2000" dirty="0" smtClean="0">
                    <a:solidFill>
                      <a:srgbClr val="0000FF"/>
                    </a:solidFill>
                  </a:rPr>
                  <a:t>and state it’s domain.</a:t>
                </a:r>
              </a:p>
            </p:txBody>
          </p:sp>
        </mc:Choice>
        <mc:Fallback xmlns="">
          <p:sp>
            <p:nvSpPr>
              <p:cNvPr id="3" name="TextBox 2"/>
              <p:cNvSpPr txBox="1">
                <a:spLocks noRot="1" noChangeAspect="1" noMove="1" noResize="1" noEditPoints="1" noAdjustHandles="1" noChangeArrowheads="1" noChangeShapeType="1" noTextEdit="1"/>
              </p:cNvSpPr>
              <p:nvPr/>
            </p:nvSpPr>
            <p:spPr>
              <a:xfrm>
                <a:off x="0" y="373971"/>
                <a:ext cx="9033102" cy="707886"/>
              </a:xfrm>
              <a:prstGeom prst="rect">
                <a:avLst/>
              </a:prstGeom>
              <a:blipFill rotWithShape="1">
                <a:blip r:embed="rId4"/>
                <a:stretch>
                  <a:fillRect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4679" y="1139718"/>
                <a:ext cx="2131224"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𝑑𝑦</m:t>
                          </m:r>
                        </m:num>
                        <m:den>
                          <m:r>
                            <a:rPr lang="en-US" b="0" i="1" smtClean="0">
                              <a:latin typeface="Cambria Math"/>
                            </a:rPr>
                            <m:t>𝑑𝑥</m:t>
                          </m:r>
                        </m:den>
                      </m:f>
                      <m:r>
                        <a:rPr lang="en-US" b="0" i="1" smtClean="0">
                          <a:latin typeface="Cambria Math"/>
                        </a:rPr>
                        <m:t>=</m:t>
                      </m:r>
                      <m:f>
                        <m:fPr>
                          <m:ctrlPr>
                            <a:rPr lang="en-US" b="0" i="1" smtClean="0">
                              <a:latin typeface="Cambria Math"/>
                            </a:rPr>
                          </m:ctrlPr>
                        </m:fPr>
                        <m:num>
                          <m:r>
                            <a:rPr lang="en-US" b="0" i="1" smtClean="0">
                              <a:latin typeface="Cambria Math"/>
                            </a:rPr>
                            <m:t>1+</m:t>
                          </m:r>
                          <m:r>
                            <a:rPr lang="en-US" b="0" i="1" smtClean="0">
                              <a:latin typeface="Cambria Math"/>
                            </a:rPr>
                            <m:t>𝑦</m:t>
                          </m:r>
                        </m:num>
                        <m:den>
                          <m:r>
                            <a:rPr lang="en-US" b="0" i="1" smtClean="0">
                              <a:latin typeface="Cambria Math"/>
                            </a:rPr>
                            <m:t>𝑥</m:t>
                          </m:r>
                        </m:den>
                      </m:f>
                      <m:r>
                        <a:rPr lang="en-US" b="0" i="1" smtClean="0">
                          <a:latin typeface="Cambria Math"/>
                        </a:rPr>
                        <m:t>  , </m:t>
                      </m:r>
                      <m:r>
                        <a:rPr lang="en-US" b="0" i="1" smtClean="0">
                          <a:latin typeface="Cambria Math"/>
                        </a:rPr>
                        <m:t>𝑥</m:t>
                      </m:r>
                      <m:r>
                        <a:rPr lang="en-US" i="1">
                          <a:latin typeface="Cambria Math"/>
                          <a:ea typeface="Cambria Math"/>
                        </a:rPr>
                        <m:t>≠</m:t>
                      </m:r>
                      <m:r>
                        <a:rPr lang="en-US" b="0" i="1" smtClean="0">
                          <a:latin typeface="Cambria Math"/>
                          <a:ea typeface="Cambria Math"/>
                        </a:rPr>
                        <m:t>0</m:t>
                      </m:r>
                    </m:oMath>
                  </m:oMathPara>
                </a14:m>
                <a:endParaRPr lang="en-US" b="0" dirty="0" smtClean="0">
                  <a:ea typeface="Cambria Math"/>
                </a:endParaRPr>
              </a:p>
            </p:txBody>
          </p:sp>
        </mc:Choice>
        <mc:Fallback xmlns="">
          <p:sp>
            <p:nvSpPr>
              <p:cNvPr id="4" name="Rectangle 3"/>
              <p:cNvSpPr>
                <a:spLocks noRot="1" noChangeAspect="1" noMove="1" noResize="1" noEditPoints="1" noAdjustHandles="1" noChangeArrowheads="1" noChangeShapeType="1" noTextEdit="1"/>
              </p:cNvSpPr>
              <p:nvPr/>
            </p:nvSpPr>
            <p:spPr>
              <a:xfrm>
                <a:off x="504679" y="1139718"/>
                <a:ext cx="2131224" cy="61824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20615" y="1752600"/>
                <a:ext cx="1814406" cy="660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1</m:t>
                          </m:r>
                        </m:num>
                        <m:den>
                          <m:r>
                            <a:rPr lang="en-US" b="0" i="1" smtClean="0">
                              <a:latin typeface="Cambria Math"/>
                            </a:rPr>
                            <m:t>1+</m:t>
                          </m:r>
                          <m:r>
                            <a:rPr lang="en-US" b="0" i="1" smtClean="0">
                              <a:latin typeface="Cambria Math"/>
                            </a:rPr>
                            <m:t>𝑦</m:t>
                          </m:r>
                        </m:den>
                      </m:f>
                      <m:r>
                        <a:rPr lang="en-US" b="0" i="1" smtClean="0">
                          <a:latin typeface="Cambria Math"/>
                        </a:rPr>
                        <m:t>𝑑𝑦</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𝑥</m:t>
                          </m:r>
                        </m:den>
                      </m:f>
                      <m:r>
                        <a:rPr lang="en-US" b="0" i="1" smtClean="0">
                          <a:latin typeface="Cambria Math"/>
                        </a:rPr>
                        <m:t>𝑑𝑥</m:t>
                      </m:r>
                    </m:oMath>
                  </m:oMathPara>
                </a14:m>
                <a:endParaRPr lang="en-US" b="0" dirty="0" smtClean="0">
                  <a:ea typeface="Cambria Math"/>
                </a:endParaRPr>
              </a:p>
            </p:txBody>
          </p:sp>
        </mc:Choice>
        <mc:Fallback xmlns="">
          <p:sp>
            <p:nvSpPr>
              <p:cNvPr id="8" name="Rectangle 7"/>
              <p:cNvSpPr>
                <a:spLocks noRot="1" noChangeAspect="1" noMove="1" noResize="1" noEditPoints="1" noAdjustHandles="1" noChangeArrowheads="1" noChangeShapeType="1" noTextEdit="1"/>
              </p:cNvSpPr>
              <p:nvPr/>
            </p:nvSpPr>
            <p:spPr>
              <a:xfrm>
                <a:off x="520615" y="1752600"/>
                <a:ext cx="1814406" cy="66005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92015" y="2431973"/>
                <a:ext cx="2263761"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b="0" i="1" smtClean="0">
                              <a:latin typeface="Cambria Math"/>
                            </a:rPr>
                          </m:ctrlPr>
                        </m:naryPr>
                        <m:sub/>
                        <m:sup/>
                        <m:e>
                          <m:f>
                            <m:fPr>
                              <m:ctrlPr>
                                <a:rPr lang="en-US" b="0" i="1" smtClean="0">
                                  <a:latin typeface="Cambria Math"/>
                                </a:rPr>
                              </m:ctrlPr>
                            </m:fPr>
                            <m:num>
                              <m:r>
                                <a:rPr lang="en-US" b="0" i="1" smtClean="0">
                                  <a:latin typeface="Cambria Math"/>
                                </a:rPr>
                                <m:t>1</m:t>
                              </m:r>
                            </m:num>
                            <m:den>
                              <m:r>
                                <a:rPr lang="en-US" b="0" i="1" smtClean="0">
                                  <a:latin typeface="Cambria Math"/>
                                </a:rPr>
                                <m:t>1+</m:t>
                              </m:r>
                              <m:r>
                                <a:rPr lang="en-US" b="0" i="1" smtClean="0">
                                  <a:latin typeface="Cambria Math"/>
                                </a:rPr>
                                <m:t>𝑦</m:t>
                              </m:r>
                            </m:den>
                          </m:f>
                          <m:r>
                            <a:rPr lang="en-US" b="0" i="1" smtClean="0">
                              <a:latin typeface="Cambria Math"/>
                            </a:rPr>
                            <m:t>𝑑𝑦</m:t>
                          </m:r>
                        </m:e>
                      </m:nary>
                      <m:r>
                        <a:rPr lang="en-US" b="0" i="1" smtClean="0">
                          <a:latin typeface="Cambria Math"/>
                        </a:rPr>
                        <m:t>=</m:t>
                      </m:r>
                      <m:nary>
                        <m:naryPr>
                          <m:limLoc m:val="undOvr"/>
                          <m:subHide m:val="on"/>
                          <m:supHide m:val="on"/>
                          <m:ctrlPr>
                            <a:rPr lang="en-US" b="0" i="1" smtClean="0">
                              <a:latin typeface="Cambria Math"/>
                            </a:rPr>
                          </m:ctrlPr>
                        </m:naryPr>
                        <m:sub/>
                        <m:sup/>
                        <m:e>
                          <m:f>
                            <m:fPr>
                              <m:ctrlPr>
                                <a:rPr lang="en-US" b="0" i="1" smtClean="0">
                                  <a:latin typeface="Cambria Math"/>
                                </a:rPr>
                              </m:ctrlPr>
                            </m:fPr>
                            <m:num>
                              <m:r>
                                <a:rPr lang="en-US" b="0" i="1" smtClean="0">
                                  <a:latin typeface="Cambria Math"/>
                                </a:rPr>
                                <m:t>1</m:t>
                              </m:r>
                            </m:num>
                            <m:den>
                              <m:r>
                                <a:rPr lang="en-US" b="0" i="1" smtClean="0">
                                  <a:latin typeface="Cambria Math"/>
                                </a:rPr>
                                <m:t>𝑥</m:t>
                              </m:r>
                            </m:den>
                          </m:f>
                          <m:r>
                            <a:rPr lang="en-US" b="0" i="1" smtClean="0">
                              <a:latin typeface="Cambria Math"/>
                            </a:rPr>
                            <m:t>𝑑𝑥</m:t>
                          </m:r>
                        </m:e>
                      </m:nary>
                    </m:oMath>
                  </m:oMathPara>
                </a14:m>
                <a:endParaRPr lang="en-US" b="0" dirty="0" smtClean="0">
                  <a:ea typeface="Cambria Math"/>
                </a:endParaRPr>
              </a:p>
            </p:txBody>
          </p:sp>
        </mc:Choice>
        <mc:Fallback xmlns="">
          <p:sp>
            <p:nvSpPr>
              <p:cNvPr id="9" name="Rectangle 8"/>
              <p:cNvSpPr>
                <a:spLocks noRot="1" noChangeAspect="1" noMove="1" noResize="1" noEditPoints="1" noAdjustHandles="1" noChangeArrowheads="1" noChangeShapeType="1" noTextEdit="1"/>
              </p:cNvSpPr>
              <p:nvPr/>
            </p:nvSpPr>
            <p:spPr>
              <a:xfrm>
                <a:off x="292015" y="2431973"/>
                <a:ext cx="2263761" cy="81887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07535" y="3276600"/>
                <a:ext cx="23228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ln</m:t>
                          </m:r>
                        </m:fName>
                        <m:e>
                          <m:d>
                            <m:dPr>
                              <m:begChr m:val="|"/>
                              <m:endChr m:val="|"/>
                              <m:ctrlPr>
                                <a:rPr lang="en-US" b="0" i="1" smtClean="0">
                                  <a:latin typeface="Cambria Math"/>
                                </a:rPr>
                              </m:ctrlPr>
                            </m:dPr>
                            <m:e>
                              <m:r>
                                <a:rPr lang="en-US" b="0" i="1" smtClean="0">
                                  <a:latin typeface="Cambria Math"/>
                                </a:rPr>
                                <m:t>1+</m:t>
                              </m:r>
                              <m:r>
                                <a:rPr lang="en-US" b="0" i="1" smtClean="0">
                                  <a:latin typeface="Cambria Math"/>
                                </a:rPr>
                                <m:t>𝑦</m:t>
                              </m:r>
                            </m:e>
                          </m:d>
                        </m:e>
                      </m:func>
                      <m:r>
                        <a:rPr lang="en-US" b="0" i="1" smtClean="0">
                          <a:latin typeface="Cambria Math"/>
                        </a:rPr>
                        <m:t>=</m:t>
                      </m:r>
                      <m:r>
                        <a:rPr lang="en-US" b="0" i="1" smtClean="0">
                          <a:latin typeface="Cambria Math"/>
                        </a:rPr>
                        <m:t>𝑙𝑛</m:t>
                      </m:r>
                      <m:d>
                        <m:dPr>
                          <m:begChr m:val="|"/>
                          <m:endChr m:val="|"/>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𝐶</m:t>
                      </m:r>
                    </m:oMath>
                  </m:oMathPara>
                </a14:m>
                <a:endParaRPr lang="en-US" b="0" dirty="0" smtClean="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407535" y="3276600"/>
                <a:ext cx="2322880" cy="369332"/>
              </a:xfrm>
              <a:prstGeom prst="rect">
                <a:avLst/>
              </a:prstGeom>
              <a:blipFill rotWithShape="1">
                <a:blip r:embed="rId8"/>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276" y="3764693"/>
                <a:ext cx="2801087" cy="4520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200" b="0" i="1" smtClean="0">
                              <a:latin typeface="Cambria Math"/>
                            </a:rPr>
                          </m:ctrlPr>
                        </m:funcPr>
                        <m:fName/>
                        <m:e>
                          <m:sSup>
                            <m:sSupPr>
                              <m:ctrlPr>
                                <a:rPr lang="en-US" sz="2200" b="0" i="1" smtClean="0">
                                  <a:latin typeface="Cambria Math"/>
                                </a:rPr>
                              </m:ctrlPr>
                            </m:sSupPr>
                            <m:e>
                              <m:r>
                                <a:rPr lang="en-US" sz="2200" b="0" i="1" smtClean="0">
                                  <a:latin typeface="Cambria Math"/>
                                </a:rPr>
                                <m:t>𝑒</m:t>
                              </m:r>
                            </m:e>
                            <m:sup>
                              <m:r>
                                <a:rPr lang="en-US" sz="2200" b="0" i="1" smtClean="0">
                                  <a:latin typeface="Cambria Math"/>
                                </a:rPr>
                                <m:t>𝑙𝑛</m:t>
                              </m:r>
                              <m:d>
                                <m:dPr>
                                  <m:begChr m:val="|"/>
                                  <m:endChr m:val="|"/>
                                  <m:ctrlPr>
                                    <a:rPr lang="en-US" sz="2200" b="0" i="1" smtClean="0">
                                      <a:latin typeface="Cambria Math"/>
                                    </a:rPr>
                                  </m:ctrlPr>
                                </m:dPr>
                                <m:e>
                                  <m:r>
                                    <a:rPr lang="en-US" sz="2200" b="0" i="1" smtClean="0">
                                      <a:latin typeface="Cambria Math"/>
                                    </a:rPr>
                                    <m:t>1+</m:t>
                                  </m:r>
                                  <m:r>
                                    <a:rPr lang="en-US" sz="2200" b="0" i="1" smtClean="0">
                                      <a:latin typeface="Cambria Math"/>
                                    </a:rPr>
                                    <m:t>𝑦</m:t>
                                  </m:r>
                                </m:e>
                              </m:d>
                            </m:sup>
                          </m:sSup>
                        </m:e>
                      </m:func>
                      <m:r>
                        <a:rPr lang="en-US" sz="2200" b="0" i="1" smtClean="0">
                          <a:latin typeface="Cambria Math"/>
                        </a:rPr>
                        <m:t>=</m:t>
                      </m:r>
                      <m:sSup>
                        <m:sSupPr>
                          <m:ctrlPr>
                            <a:rPr lang="en-US" sz="2200" b="0" i="1" smtClean="0">
                              <a:latin typeface="Cambria Math"/>
                            </a:rPr>
                          </m:ctrlPr>
                        </m:sSupPr>
                        <m:e>
                          <m:r>
                            <a:rPr lang="en-US" sz="2200" b="0" i="1" smtClean="0">
                              <a:latin typeface="Cambria Math"/>
                            </a:rPr>
                            <m:t>𝑒</m:t>
                          </m:r>
                        </m:e>
                        <m:sup>
                          <m:r>
                            <a:rPr lang="en-US" sz="2200" b="0" i="1" smtClean="0">
                              <a:latin typeface="Cambria Math"/>
                            </a:rPr>
                            <m:t>𝑙𝑛</m:t>
                          </m:r>
                          <m:d>
                            <m:dPr>
                              <m:begChr m:val="|"/>
                              <m:endChr m:val="|"/>
                              <m:ctrlPr>
                                <a:rPr lang="en-US" sz="2200" b="0" i="1" smtClean="0">
                                  <a:latin typeface="Cambria Math"/>
                                </a:rPr>
                              </m:ctrlPr>
                            </m:dPr>
                            <m:e>
                              <m:r>
                                <a:rPr lang="en-US" sz="2200" b="0" i="1" smtClean="0">
                                  <a:latin typeface="Cambria Math"/>
                                </a:rPr>
                                <m:t>𝑥</m:t>
                              </m:r>
                            </m:e>
                          </m:d>
                          <m:r>
                            <a:rPr lang="en-US" sz="2200" b="0" i="1" smtClean="0">
                              <a:latin typeface="Cambria Math"/>
                            </a:rPr>
                            <m:t>+</m:t>
                          </m:r>
                          <m:r>
                            <a:rPr lang="en-US" sz="2200" b="0" i="1" smtClean="0">
                              <a:latin typeface="Cambria Math"/>
                            </a:rPr>
                            <m:t>𝐶</m:t>
                          </m:r>
                          <m:r>
                            <m:rPr>
                              <m:nor/>
                            </m:rPr>
                            <a:rPr lang="en-US" sz="2200" b="0" dirty="0" smtClean="0">
                              <a:ea typeface="Cambria Math"/>
                            </a:rPr>
                            <m:t> </m:t>
                          </m:r>
                        </m:sup>
                      </m:sSup>
                    </m:oMath>
                  </m:oMathPara>
                </a14:m>
                <a:endParaRPr lang="en-US" sz="2200" b="0" dirty="0" smtClean="0">
                  <a:ea typeface="Cambria Math"/>
                </a:endParaRPr>
              </a:p>
            </p:txBody>
          </p:sp>
        </mc:Choice>
        <mc:Fallback xmlns="">
          <p:sp>
            <p:nvSpPr>
              <p:cNvPr id="11" name="Rectangle 10"/>
              <p:cNvSpPr>
                <a:spLocks noRot="1" noChangeAspect="1" noMove="1" noResize="1" noEditPoints="1" noAdjustHandles="1" noChangeArrowheads="1" noChangeShapeType="1" noTextEdit="1"/>
              </p:cNvSpPr>
              <p:nvPr/>
            </p:nvSpPr>
            <p:spPr>
              <a:xfrm>
                <a:off x="20276" y="3764693"/>
                <a:ext cx="2801087" cy="45204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04679" y="4184784"/>
                <a:ext cx="2342885" cy="4193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a:rPr>
                          </m:ctrlPr>
                        </m:dPr>
                        <m:e>
                          <m:r>
                            <a:rPr lang="en-US" sz="2000" b="0" i="1" smtClean="0">
                              <a:latin typeface="Cambria Math"/>
                            </a:rPr>
                            <m:t>1+</m:t>
                          </m:r>
                          <m:r>
                            <a:rPr lang="en-US" sz="2000" b="0" i="1" smtClean="0">
                              <a:latin typeface="Cambria Math"/>
                            </a:rPr>
                            <m:t>𝑦</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𝑙𝑛</m:t>
                          </m:r>
                          <m:d>
                            <m:dPr>
                              <m:begChr m:val="|"/>
                              <m:endChr m:val="|"/>
                              <m:ctrlPr>
                                <a:rPr lang="en-US" sz="2000" b="0" i="1" smtClean="0">
                                  <a:latin typeface="Cambria Math"/>
                                </a:rPr>
                              </m:ctrlPr>
                            </m:dPr>
                            <m:e>
                              <m:r>
                                <a:rPr lang="en-US" sz="2000" b="0" i="1" smtClean="0">
                                  <a:latin typeface="Cambria Math"/>
                                </a:rPr>
                                <m:t>𝑥</m:t>
                              </m:r>
                            </m:e>
                          </m:d>
                        </m:sup>
                      </m:sSup>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𝑐</m:t>
                          </m:r>
                        </m:sup>
                      </m:sSup>
                    </m:oMath>
                  </m:oMathPara>
                </a14:m>
                <a:endParaRPr lang="en-US" sz="2000" b="0" dirty="0" smtClean="0">
                  <a:ea typeface="Cambria Math"/>
                </a:endParaRPr>
              </a:p>
            </p:txBody>
          </p:sp>
        </mc:Choice>
        <mc:Fallback xmlns="">
          <p:sp>
            <p:nvSpPr>
              <p:cNvPr id="12" name="Rectangle 11"/>
              <p:cNvSpPr>
                <a:spLocks noRot="1" noChangeAspect="1" noMove="1" noResize="1" noEditPoints="1" noAdjustHandles="1" noChangeArrowheads="1" noChangeShapeType="1" noTextEdit="1"/>
              </p:cNvSpPr>
              <p:nvPr/>
            </p:nvSpPr>
            <p:spPr>
              <a:xfrm>
                <a:off x="504679" y="4184784"/>
                <a:ext cx="2342885" cy="419346"/>
              </a:xfrm>
              <a:prstGeom prst="rect">
                <a:avLst/>
              </a:prstGeom>
              <a:blipFill rotWithShape="1">
                <a:blip r:embed="rId10"/>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96815" y="4641984"/>
                <a:ext cx="17929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r>
                            <a:rPr lang="en-US" b="0" i="1" smtClean="0">
                              <a:latin typeface="Cambria Math"/>
                            </a:rPr>
                            <m:t>1+</m:t>
                          </m:r>
                          <m:r>
                            <a:rPr lang="en-US" b="0" i="1" smtClean="0">
                              <a:latin typeface="Cambria Math"/>
                            </a:rPr>
                            <m:t>𝑦</m:t>
                          </m:r>
                        </m:e>
                      </m:d>
                      <m:r>
                        <a:rPr lang="en-US" b="0" i="1" smtClean="0">
                          <a:latin typeface="Cambria Math"/>
                        </a:rPr>
                        <m:t>=</m:t>
                      </m:r>
                      <m:d>
                        <m:dPr>
                          <m:begChr m:val="|"/>
                          <m:endChr m:val="|"/>
                          <m:ctrlPr>
                            <a:rPr lang="en-US" b="0" i="1" smtClean="0">
                              <a:latin typeface="Cambria Math"/>
                            </a:rPr>
                          </m:ctrlPr>
                        </m:dPr>
                        <m:e>
                          <m:r>
                            <a:rPr lang="en-US" b="0" i="1" smtClean="0">
                              <a:latin typeface="Cambria Math"/>
                            </a:rPr>
                            <m:t>𝑥</m:t>
                          </m:r>
                        </m:e>
                      </m:d>
                      <m:r>
                        <a:rPr lang="en-US" b="0" i="1" smtClean="0">
                          <a:latin typeface="Cambria Math"/>
                          <a:ea typeface="Cambria Math"/>
                        </a:rPr>
                        <m:t>∙</m:t>
                      </m:r>
                      <m:r>
                        <a:rPr lang="en-US" b="0" i="1" smtClean="0">
                          <a:latin typeface="Cambria Math"/>
                          <a:ea typeface="Cambria Math"/>
                        </a:rPr>
                        <m:t>𝑘</m:t>
                      </m:r>
                    </m:oMath>
                  </m:oMathPara>
                </a14:m>
                <a:endParaRPr lang="en-US" b="0" dirty="0" smtClean="0">
                  <a:ea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596815" y="4641984"/>
                <a:ext cx="1792927" cy="369332"/>
              </a:xfrm>
              <a:prstGeom prst="rect">
                <a:avLst/>
              </a:prstGeom>
              <a:blipFill rotWithShape="1">
                <a:blip r:embed="rId11"/>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643277" y="4620484"/>
                <a:ext cx="5787995" cy="369332"/>
              </a:xfrm>
              <a:prstGeom prst="rect">
                <a:avLst/>
              </a:prstGeom>
            </p:spPr>
            <p:txBody>
              <a:bodyPr wrap="none">
                <a:spAutoFit/>
              </a:bodyPr>
              <a:lstStyle/>
              <a:p>
                <a:r>
                  <a:rPr lang="en-US" b="0" dirty="0" smtClean="0">
                    <a:sym typeface="Wingdings" panose="05000000000000000000" pitchFamily="2" charset="2"/>
                  </a:rPr>
                  <a:t></a:t>
                </a:r>
                <a14:m>
                  <m:oMath xmlns:m="http://schemas.openxmlformats.org/officeDocument/2006/math">
                    <m:r>
                      <a:rPr lang="en-US" b="0" i="1" smtClean="0">
                        <a:latin typeface="Cambria Math"/>
                      </a:rPr>
                      <m:t>𝑊𝑒</m:t>
                    </m:r>
                    <m:r>
                      <a:rPr lang="en-US" b="0" i="1" smtClean="0">
                        <a:latin typeface="Cambria Math"/>
                      </a:rPr>
                      <m:t> </m:t>
                    </m:r>
                    <m:r>
                      <a:rPr lang="en-US" b="0" i="1" smtClean="0">
                        <a:latin typeface="Cambria Math"/>
                      </a:rPr>
                      <m:t>𝑘𝑛𝑜𝑤</m:t>
                    </m:r>
                    <m:r>
                      <a:rPr lang="en-US" b="0" i="1" smtClean="0">
                        <a:latin typeface="Cambria Math"/>
                      </a:rPr>
                      <m:t> </m:t>
                    </m:r>
                    <m:r>
                      <a:rPr lang="en-US" b="0" i="1" smtClean="0">
                        <a:latin typeface="Cambria Math"/>
                      </a:rPr>
                      <m:t>𝑡h𝑎𝑡</m:t>
                    </m:r>
                    <m:r>
                      <a:rPr lang="en-US" b="0" i="1" smtClean="0">
                        <a:latin typeface="Cambria Math"/>
                      </a:rPr>
                      <m:t> </m:t>
                    </m:r>
                    <m:r>
                      <a:rPr lang="en-US" b="0" i="1" smtClean="0">
                        <a:latin typeface="Cambria Math"/>
                      </a:rPr>
                      <m:t>𝑓</m:t>
                    </m:r>
                    <m:d>
                      <m:dPr>
                        <m:ctrlPr>
                          <a:rPr lang="en-US" b="0" i="1" smtClean="0">
                            <a:latin typeface="Cambria Math"/>
                          </a:rPr>
                        </m:ctrlPr>
                      </m:dPr>
                      <m:e>
                        <m:r>
                          <a:rPr lang="en-US" b="0" i="1" smtClean="0">
                            <a:latin typeface="Cambria Math"/>
                          </a:rPr>
                          <m:t>−1</m:t>
                        </m:r>
                      </m:e>
                    </m:d>
                    <m:r>
                      <a:rPr lang="en-US" b="0" i="1" smtClean="0">
                        <a:latin typeface="Cambria Math"/>
                      </a:rPr>
                      <m:t>=1</m:t>
                    </m:r>
                  </m:oMath>
                </a14:m>
                <a:r>
                  <a:rPr lang="en-US" b="0" dirty="0" smtClean="0">
                    <a:ea typeface="Cambria Math"/>
                  </a:rPr>
                  <a:t>   [which is to say  x= -1,  y = 1]</a:t>
                </a:r>
              </a:p>
            </p:txBody>
          </p:sp>
        </mc:Choice>
        <mc:Fallback xmlns="">
          <p:sp>
            <p:nvSpPr>
              <p:cNvPr id="14" name="Rectangle 13"/>
              <p:cNvSpPr>
                <a:spLocks noRot="1" noChangeAspect="1" noMove="1" noResize="1" noEditPoints="1" noAdjustHandles="1" noChangeArrowheads="1" noChangeShapeType="1" noTextEdit="1"/>
              </p:cNvSpPr>
              <p:nvPr/>
            </p:nvSpPr>
            <p:spPr>
              <a:xfrm>
                <a:off x="2643277" y="4620484"/>
                <a:ext cx="5787995" cy="369332"/>
              </a:xfrm>
              <a:prstGeom prst="rect">
                <a:avLst/>
              </a:prstGeom>
              <a:blipFill rotWithShape="1">
                <a:blip r:embed="rId12"/>
                <a:stretch>
                  <a:fillRect l="-948"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04124" y="5142216"/>
                <a:ext cx="19679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r>
                            <a:rPr lang="en-US" b="0" i="1" smtClean="0">
                              <a:latin typeface="Cambria Math"/>
                            </a:rPr>
                            <m:t>1+</m:t>
                          </m:r>
                          <m:r>
                            <a:rPr lang="en-US" b="1" i="1" smtClean="0">
                              <a:solidFill>
                                <a:srgbClr val="FF0000"/>
                              </a:solidFill>
                              <a:latin typeface="Cambria Math"/>
                            </a:rPr>
                            <m:t>𝟏</m:t>
                          </m:r>
                        </m:e>
                      </m:d>
                      <m:r>
                        <a:rPr lang="en-US" b="0" i="1" smtClean="0">
                          <a:latin typeface="Cambria Math"/>
                        </a:rPr>
                        <m:t>=</m:t>
                      </m:r>
                      <m:d>
                        <m:dPr>
                          <m:begChr m:val="|"/>
                          <m:endChr m:val="|"/>
                          <m:ctrlPr>
                            <a:rPr lang="en-US" b="0" i="1" smtClean="0">
                              <a:latin typeface="Cambria Math"/>
                            </a:rPr>
                          </m:ctrlPr>
                        </m:dPr>
                        <m:e>
                          <m:r>
                            <a:rPr lang="en-US" b="1" i="1" smtClean="0">
                              <a:solidFill>
                                <a:srgbClr val="FF0000"/>
                              </a:solidFill>
                              <a:latin typeface="Cambria Math"/>
                            </a:rPr>
                            <m:t>−</m:t>
                          </m:r>
                          <m:r>
                            <a:rPr lang="en-US" b="1" i="1" smtClean="0">
                              <a:solidFill>
                                <a:srgbClr val="FF0000"/>
                              </a:solidFill>
                              <a:latin typeface="Cambria Math"/>
                            </a:rPr>
                            <m:t>𝟏</m:t>
                          </m:r>
                        </m:e>
                      </m:d>
                      <m:r>
                        <a:rPr lang="en-US" b="0" i="1" smtClean="0">
                          <a:latin typeface="Cambria Math"/>
                          <a:ea typeface="Cambria Math"/>
                        </a:rPr>
                        <m:t>∙</m:t>
                      </m:r>
                      <m:r>
                        <a:rPr lang="en-US" b="0" i="1" smtClean="0">
                          <a:latin typeface="Cambria Math"/>
                          <a:ea typeface="Cambria Math"/>
                        </a:rPr>
                        <m:t>𝑘</m:t>
                      </m:r>
                    </m:oMath>
                  </m:oMathPara>
                </a14:m>
                <a:endParaRPr lang="en-US" b="0" dirty="0" smtClean="0">
                  <a:ea typeface="Cambria Math"/>
                </a:endParaRPr>
              </a:p>
            </p:txBody>
          </p:sp>
        </mc:Choice>
        <mc:Fallback xmlns="">
          <p:sp>
            <p:nvSpPr>
              <p:cNvPr id="15" name="Rectangle 14"/>
              <p:cNvSpPr>
                <a:spLocks noRot="1" noChangeAspect="1" noMove="1" noResize="1" noEditPoints="1" noAdjustHandles="1" noChangeArrowheads="1" noChangeShapeType="1" noTextEdit="1"/>
              </p:cNvSpPr>
              <p:nvPr/>
            </p:nvSpPr>
            <p:spPr>
              <a:xfrm>
                <a:off x="704124" y="5142216"/>
                <a:ext cx="1967911"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372315" y="5456569"/>
                <a:ext cx="672300" cy="369332"/>
              </a:xfrm>
              <a:prstGeom prst="rect">
                <a:avLst/>
              </a:prstGeom>
            </p:spPr>
            <p:txBody>
              <a:bodyPr wrap="none">
                <a:spAutoFit/>
              </a:bodyPr>
              <a:lstStyle/>
              <a:p>
                <a:r>
                  <a:rPr lang="en-US" b="0" dirty="0" smtClean="0"/>
                  <a:t>2</a:t>
                </a:r>
                <a14:m>
                  <m:oMath xmlns:m="http://schemas.openxmlformats.org/officeDocument/2006/math">
                    <m:r>
                      <a:rPr lang="en-US" b="0" i="1" smtClean="0">
                        <a:latin typeface="Cambria Math"/>
                      </a:rPr>
                      <m:t>=</m:t>
                    </m:r>
                    <m:r>
                      <a:rPr lang="en-US" b="0" i="1" smtClean="0">
                        <a:latin typeface="Cambria Math"/>
                        <a:ea typeface="Cambria Math"/>
                      </a:rPr>
                      <m:t>𝑘</m:t>
                    </m:r>
                  </m:oMath>
                </a14:m>
                <a:endParaRPr lang="en-US" b="0" dirty="0" smtClean="0">
                  <a:ea typeface="Cambria Math"/>
                </a:endParaRPr>
              </a:p>
            </p:txBody>
          </p:sp>
        </mc:Choice>
        <mc:Fallback xmlns="">
          <p:sp>
            <p:nvSpPr>
              <p:cNvPr id="16" name="Rectangle 15"/>
              <p:cNvSpPr>
                <a:spLocks noRot="1" noChangeAspect="1" noMove="1" noResize="1" noEditPoints="1" noAdjustHandles="1" noChangeArrowheads="1" noChangeShapeType="1" noTextEdit="1"/>
              </p:cNvSpPr>
              <p:nvPr/>
            </p:nvSpPr>
            <p:spPr>
              <a:xfrm>
                <a:off x="1372315" y="5456569"/>
                <a:ext cx="672300" cy="369332"/>
              </a:xfrm>
              <a:prstGeom prst="rect">
                <a:avLst/>
              </a:prstGeom>
              <a:blipFill rotWithShape="1">
                <a:blip r:embed="rId14"/>
                <a:stretch>
                  <a:fillRect l="-727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62000" y="5825901"/>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chemeClr val="tx1"/>
                              </a:solidFill>
                              <a:latin typeface="Cambria Math"/>
                            </a:rPr>
                          </m:ctrlPr>
                        </m:dPr>
                        <m:e>
                          <m:r>
                            <a:rPr lang="en-US" b="0" i="1" smtClean="0">
                              <a:solidFill>
                                <a:schemeClr val="tx1"/>
                              </a:solidFill>
                              <a:latin typeface="Cambria Math"/>
                            </a:rPr>
                            <m:t>1+</m:t>
                          </m:r>
                          <m:r>
                            <a:rPr lang="en-US" b="0" i="1" smtClean="0">
                              <a:solidFill>
                                <a:schemeClr val="tx1"/>
                              </a:solidFill>
                              <a:latin typeface="Cambria Math"/>
                            </a:rPr>
                            <m:t>𝑦</m:t>
                          </m:r>
                        </m:e>
                      </m:d>
                      <m:r>
                        <a:rPr lang="en-US" b="0" i="1" smtClean="0">
                          <a:solidFill>
                            <a:schemeClr val="tx1"/>
                          </a:solidFill>
                          <a:latin typeface="Cambria Math"/>
                        </a:rPr>
                        <m:t>=2</m:t>
                      </m:r>
                      <m:d>
                        <m:dPr>
                          <m:begChr m:val="|"/>
                          <m:endChr m:val="|"/>
                          <m:ctrlPr>
                            <a:rPr lang="en-US" b="0" i="1" smtClean="0">
                              <a:solidFill>
                                <a:schemeClr val="tx1"/>
                              </a:solidFill>
                              <a:latin typeface="Cambria Math"/>
                            </a:rPr>
                          </m:ctrlPr>
                        </m:dPr>
                        <m:e>
                          <m:r>
                            <a:rPr lang="en-US" b="0" i="1" smtClean="0">
                              <a:solidFill>
                                <a:schemeClr val="tx1"/>
                              </a:solidFill>
                              <a:latin typeface="Cambria Math"/>
                            </a:rPr>
                            <m:t>𝑥</m:t>
                          </m:r>
                        </m:e>
                      </m:d>
                    </m:oMath>
                  </m:oMathPara>
                </a14:m>
                <a:endParaRPr lang="en-US" b="0" dirty="0" smtClean="0">
                  <a:solidFill>
                    <a:schemeClr val="tx1"/>
                  </a:solidFill>
                  <a:ea typeface="Cambria Math"/>
                </a:endParaRPr>
              </a:p>
            </p:txBody>
          </p:sp>
        </mc:Choice>
        <mc:Fallback xmlns="">
          <p:sp>
            <p:nvSpPr>
              <p:cNvPr id="18" name="Rectangle 17"/>
              <p:cNvSpPr>
                <a:spLocks noRot="1" noChangeAspect="1" noMove="1" noResize="1" noEditPoints="1" noAdjustHandles="1" noChangeArrowheads="1" noChangeShapeType="1" noTextEdit="1"/>
              </p:cNvSpPr>
              <p:nvPr/>
            </p:nvSpPr>
            <p:spPr>
              <a:xfrm>
                <a:off x="762000" y="5825901"/>
                <a:ext cx="1905000" cy="369332"/>
              </a:xfrm>
              <a:prstGeom prst="rect">
                <a:avLst/>
              </a:prstGeom>
              <a:blipFill rotWithShape="1">
                <a:blip r:embed="rId15"/>
                <a:stretch>
                  <a:fillRect b="-6667"/>
                </a:stretch>
              </a:blipFill>
              <a:ln w="38100">
                <a:noFill/>
              </a:ln>
            </p:spPr>
            <p:txBody>
              <a:bodyPr/>
              <a:lstStyle/>
              <a:p>
                <a:r>
                  <a:rPr lang="en-US">
                    <a:noFill/>
                  </a:rPr>
                  <a:t> </a:t>
                </a:r>
              </a:p>
            </p:txBody>
          </p:sp>
        </mc:Fallback>
      </mc:AlternateContent>
      <p:sp>
        <p:nvSpPr>
          <p:cNvPr id="5" name="Pentagon 4"/>
          <p:cNvSpPr/>
          <p:nvPr/>
        </p:nvSpPr>
        <p:spPr>
          <a:xfrm flipH="1">
            <a:off x="2618964" y="1905000"/>
            <a:ext cx="1343436" cy="412529"/>
          </a:xfrm>
          <a:prstGeom prst="homePlate">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t>separate the variables</a:t>
            </a:r>
            <a:endParaRPr lang="en-US" sz="1400" b="1" dirty="0"/>
          </a:p>
        </p:txBody>
      </p:sp>
      <mc:AlternateContent xmlns:mc="http://schemas.openxmlformats.org/markup-compatibility/2006" xmlns:a14="http://schemas.microsoft.com/office/drawing/2010/main">
        <mc:Choice Requires="a14">
          <p:sp>
            <p:nvSpPr>
              <p:cNvPr id="21" name="Rectangle 20"/>
              <p:cNvSpPr/>
              <p:nvPr/>
            </p:nvSpPr>
            <p:spPr>
              <a:xfrm>
                <a:off x="2971800" y="5441595"/>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r>
                        <a:rPr lang="en-US" b="0" i="1" smtClean="0">
                          <a:solidFill>
                            <a:schemeClr val="tx1"/>
                          </a:solidFill>
                          <a:latin typeface="Cambria Math"/>
                        </a:rPr>
                        <m:t>𝑦</m:t>
                      </m:r>
                      <m:r>
                        <a:rPr lang="en-US" b="0" i="1" smtClean="0">
                          <a:solidFill>
                            <a:schemeClr val="tx1"/>
                          </a:solidFill>
                          <a:latin typeface="Cambria Math"/>
                        </a:rPr>
                        <m:t>=2</m:t>
                      </m:r>
                      <m:d>
                        <m:dPr>
                          <m:begChr m:val="|"/>
                          <m:endChr m:val="|"/>
                          <m:ctrlPr>
                            <a:rPr lang="en-US" b="0" i="1" smtClean="0">
                              <a:solidFill>
                                <a:schemeClr val="tx1"/>
                              </a:solidFill>
                              <a:latin typeface="Cambria Math"/>
                            </a:rPr>
                          </m:ctrlPr>
                        </m:dPr>
                        <m:e>
                          <m:r>
                            <a:rPr lang="en-US" b="0" i="1" smtClean="0">
                              <a:solidFill>
                                <a:schemeClr val="tx1"/>
                              </a:solidFill>
                              <a:latin typeface="Cambria Math"/>
                            </a:rPr>
                            <m:t>𝑥</m:t>
                          </m:r>
                        </m:e>
                      </m:d>
                    </m:oMath>
                  </m:oMathPara>
                </a14:m>
                <a:endParaRPr lang="en-US" b="0" dirty="0" smtClean="0">
                  <a:solidFill>
                    <a:schemeClr val="tx1"/>
                  </a:solidFill>
                  <a:ea typeface="Cambria Math"/>
                </a:endParaRPr>
              </a:p>
            </p:txBody>
          </p:sp>
        </mc:Choice>
        <mc:Fallback xmlns="">
          <p:sp>
            <p:nvSpPr>
              <p:cNvPr id="21" name="Rectangle 20"/>
              <p:cNvSpPr>
                <a:spLocks noRot="1" noChangeAspect="1" noMove="1" noResize="1" noEditPoints="1" noAdjustHandles="1" noChangeArrowheads="1" noChangeShapeType="1" noTextEdit="1"/>
              </p:cNvSpPr>
              <p:nvPr/>
            </p:nvSpPr>
            <p:spPr>
              <a:xfrm>
                <a:off x="2971800" y="5441595"/>
                <a:ext cx="1905000" cy="369332"/>
              </a:xfrm>
              <a:prstGeom prst="rect">
                <a:avLst/>
              </a:prstGeom>
              <a:blipFill rotWithShape="1">
                <a:blip r:embed="rId16"/>
                <a:stretch>
                  <a:fillRect b="-6667"/>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525207" y="5456855"/>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r>
                        <a:rPr lang="en-US" b="0" i="1" smtClean="0">
                          <a:solidFill>
                            <a:schemeClr val="tx1"/>
                          </a:solidFill>
                          <a:latin typeface="Cambria Math"/>
                        </a:rPr>
                        <m:t>𝑦</m:t>
                      </m:r>
                      <m:r>
                        <a:rPr lang="en-US" b="0" i="1" smtClean="0">
                          <a:solidFill>
                            <a:schemeClr val="tx1"/>
                          </a:solidFill>
                          <a:latin typeface="Cambria Math"/>
                        </a:rPr>
                        <m:t>=−2</m:t>
                      </m:r>
                      <m:d>
                        <m:dPr>
                          <m:begChr m:val="|"/>
                          <m:endChr m:val="|"/>
                          <m:ctrlPr>
                            <a:rPr lang="en-US" b="0" i="1" smtClean="0">
                              <a:solidFill>
                                <a:schemeClr val="tx1"/>
                              </a:solidFill>
                              <a:latin typeface="Cambria Math"/>
                            </a:rPr>
                          </m:ctrlPr>
                        </m:dPr>
                        <m:e>
                          <m:r>
                            <a:rPr lang="en-US" b="0" i="1" smtClean="0">
                              <a:solidFill>
                                <a:schemeClr val="tx1"/>
                              </a:solidFill>
                              <a:latin typeface="Cambria Math"/>
                            </a:rPr>
                            <m:t>𝑥</m:t>
                          </m:r>
                        </m:e>
                      </m:d>
                    </m:oMath>
                  </m:oMathPara>
                </a14:m>
                <a:endParaRPr lang="en-US" b="0" dirty="0" smtClean="0">
                  <a:solidFill>
                    <a:schemeClr val="tx1"/>
                  </a:solidFill>
                  <a:ea typeface="Cambria Math"/>
                </a:endParaRPr>
              </a:p>
            </p:txBody>
          </p:sp>
        </mc:Choice>
        <mc:Fallback xmlns="">
          <p:sp>
            <p:nvSpPr>
              <p:cNvPr id="22" name="Rectangle 21"/>
              <p:cNvSpPr>
                <a:spLocks noRot="1" noChangeAspect="1" noMove="1" noResize="1" noEditPoints="1" noAdjustHandles="1" noChangeArrowheads="1" noChangeShapeType="1" noTextEdit="1"/>
              </p:cNvSpPr>
              <p:nvPr/>
            </p:nvSpPr>
            <p:spPr>
              <a:xfrm>
                <a:off x="6525207" y="5456855"/>
                <a:ext cx="1905000" cy="369332"/>
              </a:xfrm>
              <a:prstGeom prst="rect">
                <a:avLst/>
              </a:prstGeom>
              <a:blipFill rotWithShape="1">
                <a:blip r:embed="rId17"/>
                <a:stretch>
                  <a:fillRect b="-4918"/>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81569" y="5792578"/>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𝑦</m:t>
                      </m:r>
                      <m:r>
                        <a:rPr lang="en-US" b="0" i="1" smtClean="0">
                          <a:solidFill>
                            <a:schemeClr val="tx1"/>
                          </a:solidFill>
                          <a:latin typeface="Cambria Math"/>
                        </a:rPr>
                        <m:t>=2</m:t>
                      </m:r>
                      <m:d>
                        <m:dPr>
                          <m:begChr m:val="|"/>
                          <m:endChr m:val="|"/>
                          <m:ctrlPr>
                            <a:rPr lang="en-US" b="0" i="1" smtClean="0">
                              <a:solidFill>
                                <a:schemeClr val="tx1"/>
                              </a:solidFill>
                              <a:latin typeface="Cambria Math"/>
                            </a:rPr>
                          </m:ctrlPr>
                        </m:dPr>
                        <m:e>
                          <m:r>
                            <a:rPr lang="en-US" b="0" i="1" smtClean="0">
                              <a:solidFill>
                                <a:schemeClr val="tx1"/>
                              </a:solidFill>
                              <a:latin typeface="Cambria Math"/>
                            </a:rPr>
                            <m:t>𝑥</m:t>
                          </m:r>
                        </m:e>
                      </m:d>
                      <m:r>
                        <a:rPr lang="en-US" b="0" i="1" smtClean="0">
                          <a:solidFill>
                            <a:schemeClr val="tx1"/>
                          </a:solidFill>
                          <a:latin typeface="Cambria Math"/>
                        </a:rPr>
                        <m:t>−1</m:t>
                      </m:r>
                    </m:oMath>
                  </m:oMathPara>
                </a14:m>
                <a:endParaRPr lang="en-US" b="0" dirty="0" smtClean="0">
                  <a:solidFill>
                    <a:schemeClr val="tx1"/>
                  </a:solidFill>
                  <a:ea typeface="Cambria Math"/>
                </a:endParaRPr>
              </a:p>
            </p:txBody>
          </p:sp>
        </mc:Choice>
        <mc:Fallback xmlns="">
          <p:sp>
            <p:nvSpPr>
              <p:cNvPr id="23" name="Rectangle 22"/>
              <p:cNvSpPr>
                <a:spLocks noRot="1" noChangeAspect="1" noMove="1" noResize="1" noEditPoints="1" noAdjustHandles="1" noChangeArrowheads="1" noChangeShapeType="1" noTextEdit="1"/>
              </p:cNvSpPr>
              <p:nvPr/>
            </p:nvSpPr>
            <p:spPr>
              <a:xfrm>
                <a:off x="3381569" y="5792578"/>
                <a:ext cx="1905000" cy="369332"/>
              </a:xfrm>
              <a:prstGeom prst="rect">
                <a:avLst/>
              </a:prstGeom>
              <a:blipFill rotWithShape="1">
                <a:blip r:embed="rId18"/>
                <a:stretch>
                  <a:fillRect b="-4918"/>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934200" y="5774875"/>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𝑦</m:t>
                      </m:r>
                      <m:r>
                        <a:rPr lang="en-US" b="0" i="1" smtClean="0">
                          <a:solidFill>
                            <a:schemeClr val="tx1"/>
                          </a:solidFill>
                          <a:latin typeface="Cambria Math"/>
                        </a:rPr>
                        <m:t>=−2</m:t>
                      </m:r>
                      <m:d>
                        <m:dPr>
                          <m:begChr m:val="|"/>
                          <m:endChr m:val="|"/>
                          <m:ctrlPr>
                            <a:rPr lang="en-US" b="0" i="1" smtClean="0">
                              <a:solidFill>
                                <a:schemeClr val="tx1"/>
                              </a:solidFill>
                              <a:latin typeface="Cambria Math"/>
                            </a:rPr>
                          </m:ctrlPr>
                        </m:dPr>
                        <m:e>
                          <m:r>
                            <a:rPr lang="en-US" b="0" i="1" smtClean="0">
                              <a:solidFill>
                                <a:schemeClr val="tx1"/>
                              </a:solidFill>
                              <a:latin typeface="Cambria Math"/>
                            </a:rPr>
                            <m:t>𝑥</m:t>
                          </m:r>
                        </m:e>
                      </m:d>
                      <m:r>
                        <a:rPr lang="en-US" b="0" i="1" smtClean="0">
                          <a:solidFill>
                            <a:schemeClr val="tx1"/>
                          </a:solidFill>
                          <a:latin typeface="Cambria Math"/>
                        </a:rPr>
                        <m:t>−1</m:t>
                      </m:r>
                    </m:oMath>
                  </m:oMathPara>
                </a14:m>
                <a:endParaRPr lang="en-US" b="0" dirty="0" smtClean="0">
                  <a:solidFill>
                    <a:schemeClr val="tx1"/>
                  </a:solidFill>
                  <a:ea typeface="Cambria Math"/>
                </a:endParaRPr>
              </a:p>
            </p:txBody>
          </p:sp>
        </mc:Choice>
        <mc:Fallback xmlns="">
          <p:sp>
            <p:nvSpPr>
              <p:cNvPr id="24" name="Rectangle 23"/>
              <p:cNvSpPr>
                <a:spLocks noRot="1" noChangeAspect="1" noMove="1" noResize="1" noEditPoints="1" noAdjustHandles="1" noChangeArrowheads="1" noChangeShapeType="1" noTextEdit="1"/>
              </p:cNvSpPr>
              <p:nvPr/>
            </p:nvSpPr>
            <p:spPr>
              <a:xfrm>
                <a:off x="6934200" y="5774875"/>
                <a:ext cx="1905000" cy="369332"/>
              </a:xfrm>
              <a:prstGeom prst="rect">
                <a:avLst/>
              </a:prstGeom>
              <a:blipFill rotWithShape="1">
                <a:blip r:embed="rId19"/>
                <a:stretch>
                  <a:fillRect b="-4918"/>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352800" y="6175130"/>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1</m:t>
                      </m:r>
                      <m:r>
                        <a:rPr lang="en-US" b="0" i="1" smtClean="0">
                          <a:solidFill>
                            <a:schemeClr val="tx1"/>
                          </a:solidFill>
                          <a:latin typeface="Cambria Math"/>
                        </a:rPr>
                        <m:t>=2</m:t>
                      </m:r>
                      <m:d>
                        <m:dPr>
                          <m:begChr m:val="|"/>
                          <m:endChr m:val="|"/>
                          <m:ctrlPr>
                            <a:rPr lang="en-US" b="0" i="1" smtClean="0">
                              <a:solidFill>
                                <a:schemeClr val="tx1"/>
                              </a:solidFill>
                              <a:latin typeface="Cambria Math"/>
                            </a:rPr>
                          </m:ctrlPr>
                        </m:dPr>
                        <m:e>
                          <m:r>
                            <a:rPr lang="en-US" b="0" i="1" smtClean="0">
                              <a:solidFill>
                                <a:srgbClr val="FF0000"/>
                              </a:solidFill>
                              <a:latin typeface="Cambria Math"/>
                            </a:rPr>
                            <m:t>−1</m:t>
                          </m:r>
                        </m:e>
                      </m:d>
                      <m:r>
                        <a:rPr lang="en-US" b="0" i="1" smtClean="0">
                          <a:solidFill>
                            <a:schemeClr val="tx1"/>
                          </a:solidFill>
                          <a:latin typeface="Cambria Math"/>
                        </a:rPr>
                        <m:t>−1</m:t>
                      </m:r>
                    </m:oMath>
                  </m:oMathPara>
                </a14:m>
                <a:endParaRPr lang="en-US" b="0" dirty="0" smtClean="0">
                  <a:solidFill>
                    <a:schemeClr val="tx1"/>
                  </a:solidFill>
                  <a:ea typeface="Cambria Math"/>
                </a:endParaRPr>
              </a:p>
            </p:txBody>
          </p:sp>
        </mc:Choice>
        <mc:Fallback xmlns="">
          <p:sp>
            <p:nvSpPr>
              <p:cNvPr id="25" name="Rectangle 24"/>
              <p:cNvSpPr>
                <a:spLocks noRot="1" noChangeAspect="1" noMove="1" noResize="1" noEditPoints="1" noAdjustHandles="1" noChangeArrowheads="1" noChangeShapeType="1" noTextEdit="1"/>
              </p:cNvSpPr>
              <p:nvPr/>
            </p:nvSpPr>
            <p:spPr>
              <a:xfrm>
                <a:off x="3352800" y="6175130"/>
                <a:ext cx="1905000" cy="369332"/>
              </a:xfrm>
              <a:prstGeom prst="rect">
                <a:avLst/>
              </a:prstGeom>
              <a:blipFill rotWithShape="1">
                <a:blip r:embed="rId20"/>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815812" y="6144207"/>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1</m:t>
                      </m:r>
                      <m:r>
                        <a:rPr lang="en-US" b="0" i="1" smtClean="0">
                          <a:solidFill>
                            <a:schemeClr val="tx1"/>
                          </a:solidFill>
                          <a:latin typeface="Cambria Math"/>
                          <a:ea typeface="Cambria Math"/>
                        </a:rPr>
                        <m:t>≠</m:t>
                      </m:r>
                      <m:r>
                        <a:rPr lang="en-US" b="0" i="1" smtClean="0">
                          <a:solidFill>
                            <a:schemeClr val="tx1"/>
                          </a:solidFill>
                          <a:latin typeface="Cambria Math"/>
                        </a:rPr>
                        <m:t>−2</m:t>
                      </m:r>
                      <m:d>
                        <m:dPr>
                          <m:begChr m:val="|"/>
                          <m:endChr m:val="|"/>
                          <m:ctrlPr>
                            <a:rPr lang="en-US" b="0" i="1" smtClean="0">
                              <a:solidFill>
                                <a:schemeClr val="tx1"/>
                              </a:solidFill>
                              <a:latin typeface="Cambria Math"/>
                            </a:rPr>
                          </m:ctrlPr>
                        </m:dPr>
                        <m:e>
                          <m:r>
                            <a:rPr lang="en-US" b="0" i="1" smtClean="0">
                              <a:solidFill>
                                <a:srgbClr val="FF0000"/>
                              </a:solidFill>
                              <a:latin typeface="Cambria Math"/>
                            </a:rPr>
                            <m:t>−1</m:t>
                          </m:r>
                        </m:e>
                      </m:d>
                      <m:r>
                        <a:rPr lang="en-US" b="0" i="1" smtClean="0">
                          <a:solidFill>
                            <a:schemeClr val="tx1"/>
                          </a:solidFill>
                          <a:latin typeface="Cambria Math"/>
                        </a:rPr>
                        <m:t>−1</m:t>
                      </m:r>
                    </m:oMath>
                  </m:oMathPara>
                </a14:m>
                <a:endParaRPr lang="en-US" b="0" dirty="0" smtClean="0">
                  <a:solidFill>
                    <a:schemeClr val="tx1"/>
                  </a:solidFill>
                  <a:ea typeface="Cambria Math"/>
                </a:endParaRPr>
              </a:p>
            </p:txBody>
          </p:sp>
        </mc:Choice>
        <mc:Fallback xmlns="">
          <p:sp>
            <p:nvSpPr>
              <p:cNvPr id="26" name="Rectangle 25"/>
              <p:cNvSpPr>
                <a:spLocks noRot="1" noChangeAspect="1" noMove="1" noResize="1" noEditPoints="1" noAdjustHandles="1" noChangeArrowheads="1" noChangeShapeType="1" noTextEdit="1"/>
              </p:cNvSpPr>
              <p:nvPr/>
            </p:nvSpPr>
            <p:spPr>
              <a:xfrm>
                <a:off x="6815812" y="6144207"/>
                <a:ext cx="1905000" cy="369332"/>
              </a:xfrm>
              <a:prstGeom prst="rect">
                <a:avLst/>
              </a:prstGeom>
              <a:blipFill rotWithShape="1">
                <a:blip r:embed="rId21"/>
                <a:stretch>
                  <a:fillRect/>
                </a:stretch>
              </a:blipFill>
              <a:ln w="38100">
                <a:noFill/>
              </a:ln>
            </p:spPr>
            <p:txBody>
              <a:bodyPr/>
              <a:lstStyle/>
              <a:p>
                <a:r>
                  <a:rPr lang="en-US">
                    <a:noFill/>
                  </a:rPr>
                  <a:t> </a:t>
                </a:r>
              </a:p>
            </p:txBody>
          </p:sp>
        </mc:Fallback>
      </mc:AlternateContent>
      <p:sp>
        <p:nvSpPr>
          <p:cNvPr id="33" name="TextBox 32"/>
          <p:cNvSpPr txBox="1"/>
          <p:nvPr/>
        </p:nvSpPr>
        <p:spPr>
          <a:xfrm>
            <a:off x="5038531" y="5638800"/>
            <a:ext cx="1841532" cy="523220"/>
          </a:xfrm>
          <a:prstGeom prst="rect">
            <a:avLst/>
          </a:prstGeom>
          <a:noFill/>
        </p:spPr>
        <p:txBody>
          <a:bodyPr wrap="square" rtlCol="0">
            <a:spAutoFit/>
          </a:bodyPr>
          <a:lstStyle/>
          <a:p>
            <a:pPr algn="ctr"/>
            <a:r>
              <a:rPr lang="en-US" sz="1400" b="1" dirty="0" smtClean="0">
                <a:solidFill>
                  <a:srgbClr val="FF0000"/>
                </a:solidFill>
              </a:rPr>
              <a:t>Test to see if</a:t>
            </a:r>
            <a:br>
              <a:rPr lang="en-US" sz="1400" b="1" dirty="0" smtClean="0">
                <a:solidFill>
                  <a:srgbClr val="FF0000"/>
                </a:solidFill>
              </a:rPr>
            </a:br>
            <a:r>
              <a:rPr lang="en-US" sz="1400" b="1" dirty="0" smtClean="0">
                <a:solidFill>
                  <a:srgbClr val="FF0000"/>
                </a:solidFill>
              </a:rPr>
              <a:t>initial value works!</a:t>
            </a:r>
            <a:endParaRPr lang="en-US" sz="1400" b="1" dirty="0">
              <a:solidFill>
                <a:srgbClr val="FF0000"/>
              </a:solidFill>
            </a:endParaRPr>
          </a:p>
        </p:txBody>
      </p:sp>
      <p:sp>
        <p:nvSpPr>
          <p:cNvPr id="34" name="Multiply 33"/>
          <p:cNvSpPr/>
          <p:nvPr/>
        </p:nvSpPr>
        <p:spPr>
          <a:xfrm>
            <a:off x="7108663" y="5181600"/>
            <a:ext cx="1578137" cy="1879692"/>
          </a:xfrm>
          <a:prstGeom prst="mathMultiply">
            <a:avLst>
              <a:gd name="adj1" fmla="val 38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p:cNvSpPr txBox="1"/>
          <p:nvPr/>
        </p:nvSpPr>
        <p:spPr>
          <a:xfrm>
            <a:off x="4953000" y="6266097"/>
            <a:ext cx="483438" cy="646331"/>
          </a:xfrm>
          <a:prstGeom prst="rect">
            <a:avLst/>
          </a:prstGeom>
          <a:noFill/>
        </p:spPr>
        <p:txBody>
          <a:bodyPr wrap="square" rtlCol="0">
            <a:spAutoFit/>
          </a:bodyPr>
          <a:lstStyle/>
          <a:p>
            <a:r>
              <a:rPr lang="en-US" sz="3600" b="1" dirty="0" smtClean="0">
                <a:solidFill>
                  <a:srgbClr val="00CC00"/>
                </a:solidFill>
                <a:sym typeface="Wingdings"/>
              </a:rPr>
              <a:t></a:t>
            </a:r>
            <a:endParaRPr lang="en-US" sz="3600" b="1" dirty="0">
              <a:solidFill>
                <a:srgbClr val="00CC00"/>
              </a:solidFill>
            </a:endParaRPr>
          </a:p>
        </p:txBody>
      </p:sp>
      <p:sp>
        <p:nvSpPr>
          <p:cNvPr id="37" name="Flowchart: Alternate Process 36"/>
          <p:cNvSpPr/>
          <p:nvPr/>
        </p:nvSpPr>
        <p:spPr>
          <a:xfrm>
            <a:off x="3581400" y="5810927"/>
            <a:ext cx="1457131" cy="351093"/>
          </a:xfrm>
          <a:prstGeom prst="flowChartAlternateProcess">
            <a:avLst/>
          </a:prstGeom>
          <a:noFill/>
          <a:ln>
            <a:solidFill>
              <a:srgbClr val="00CC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66726" y="2762459"/>
            <a:ext cx="2676656" cy="369332"/>
          </a:xfrm>
          <a:prstGeom prst="rect">
            <a:avLst/>
          </a:prstGeom>
          <a:noFill/>
        </p:spPr>
        <p:txBody>
          <a:bodyPr wrap="square" rtlCol="0">
            <a:spAutoFit/>
          </a:bodyPr>
          <a:lstStyle/>
          <a:p>
            <a:r>
              <a:rPr lang="en-US" b="1" dirty="0" smtClean="0">
                <a:solidFill>
                  <a:srgbClr val="0037A4"/>
                </a:solidFill>
              </a:rPr>
              <a:t>Domain:</a:t>
            </a:r>
            <a:endParaRPr lang="en-US" b="1" dirty="0">
              <a:solidFill>
                <a:srgbClr val="0037A4"/>
              </a:solidFill>
            </a:endParaRPr>
          </a:p>
        </p:txBody>
      </p:sp>
      <p:grpSp>
        <p:nvGrpSpPr>
          <p:cNvPr id="45" name="Group 44"/>
          <p:cNvGrpSpPr/>
          <p:nvPr/>
        </p:nvGrpSpPr>
        <p:grpSpPr>
          <a:xfrm>
            <a:off x="535784" y="6175130"/>
            <a:ext cx="2512216" cy="378070"/>
            <a:chOff x="535784" y="6175130"/>
            <a:chExt cx="2512216" cy="378070"/>
          </a:xfrm>
        </p:grpSpPr>
        <p:sp>
          <p:nvSpPr>
            <p:cNvPr id="39" name="TextBox 38"/>
            <p:cNvSpPr txBox="1"/>
            <p:nvPr/>
          </p:nvSpPr>
          <p:spPr>
            <a:xfrm>
              <a:off x="535784" y="6245423"/>
              <a:ext cx="2345362" cy="307777"/>
            </a:xfrm>
            <a:prstGeom prst="rect">
              <a:avLst/>
            </a:prstGeom>
            <a:noFill/>
          </p:spPr>
          <p:txBody>
            <a:bodyPr wrap="square" rtlCol="0">
              <a:spAutoFit/>
            </a:bodyPr>
            <a:lstStyle/>
            <a:p>
              <a:pPr algn="ctr"/>
              <a:r>
                <a:rPr lang="en-US" sz="1400" b="1" dirty="0" smtClean="0">
                  <a:solidFill>
                    <a:srgbClr val="FF0000"/>
                  </a:solidFill>
                </a:rPr>
                <a:t>To solve for y, set up 2 cases</a:t>
              </a:r>
              <a:endParaRPr lang="en-US" sz="1400" b="1" dirty="0">
                <a:solidFill>
                  <a:srgbClr val="FF0000"/>
                </a:solidFill>
              </a:endParaRPr>
            </a:p>
          </p:txBody>
        </p:sp>
        <p:grpSp>
          <p:nvGrpSpPr>
            <p:cNvPr id="44" name="Group 43"/>
            <p:cNvGrpSpPr/>
            <p:nvPr/>
          </p:nvGrpSpPr>
          <p:grpSpPr>
            <a:xfrm>
              <a:off x="2730415" y="6175130"/>
              <a:ext cx="317585" cy="187260"/>
              <a:chOff x="2730415" y="6175130"/>
              <a:chExt cx="317585" cy="187260"/>
            </a:xfrm>
          </p:grpSpPr>
          <p:cxnSp>
            <p:nvCxnSpPr>
              <p:cNvPr id="41" name="Straight Arrow Connector 40"/>
              <p:cNvCxnSpPr/>
              <p:nvPr/>
            </p:nvCxnSpPr>
            <p:spPr>
              <a:xfrm flipV="1">
                <a:off x="2730415" y="6175130"/>
                <a:ext cx="241385" cy="184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flipV="1">
                <a:off x="2735080" y="6270057"/>
                <a:ext cx="312920" cy="923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mc:AlternateContent xmlns:mc="http://schemas.openxmlformats.org/markup-compatibility/2006" xmlns:a14="http://schemas.microsoft.com/office/drawing/2010/main">
        <mc:Choice Requires="a14">
          <p:sp>
            <p:nvSpPr>
              <p:cNvPr id="46" name="TextBox 45"/>
              <p:cNvSpPr txBox="1"/>
              <p:nvPr/>
            </p:nvSpPr>
            <p:spPr>
              <a:xfrm>
                <a:off x="3962400" y="3048000"/>
                <a:ext cx="5015118" cy="1323439"/>
              </a:xfrm>
              <a:prstGeom prst="rect">
                <a:avLst/>
              </a:prstGeom>
              <a:noFill/>
            </p:spPr>
            <p:txBody>
              <a:bodyPr wrap="square" rtlCol="0">
                <a:spAutoFit/>
              </a:bodyPr>
              <a:lstStyle/>
              <a:p>
                <a:pPr algn="ctr"/>
                <a:r>
                  <a:rPr lang="en-US" sz="1600" b="1" dirty="0" smtClean="0">
                    <a:solidFill>
                      <a:srgbClr val="0000FF"/>
                    </a:solidFill>
                  </a:rPr>
                  <a:t>The domain of a particular solution to a diff. eq. is defined as the largest open interval containing the initial value over which the function is defined.  Since </a:t>
                </a:r>
                <a14:m>
                  <m:oMath xmlns:m="http://schemas.openxmlformats.org/officeDocument/2006/math">
                    <m:r>
                      <a:rPr lang="en-US" sz="1600" b="1" i="1" smtClean="0">
                        <a:solidFill>
                          <a:srgbClr val="0000FF"/>
                        </a:solidFill>
                        <a:latin typeface="Cambria Math"/>
                      </a:rPr>
                      <m:t>𝒙</m:t>
                    </m:r>
                    <m:r>
                      <a:rPr lang="en-US" sz="1600" b="1" i="1" smtClean="0">
                        <a:solidFill>
                          <a:srgbClr val="0000FF"/>
                        </a:solidFill>
                        <a:latin typeface="Cambria Math"/>
                        <a:ea typeface="Cambria Math"/>
                      </a:rPr>
                      <m:t>≠</m:t>
                    </m:r>
                    <m:r>
                      <a:rPr lang="en-US" sz="1600" b="1" i="1" smtClean="0">
                        <a:solidFill>
                          <a:srgbClr val="0000FF"/>
                        </a:solidFill>
                        <a:latin typeface="Cambria Math"/>
                        <a:ea typeface="Cambria Math"/>
                      </a:rPr>
                      <m:t>𝟎</m:t>
                    </m:r>
                  </m:oMath>
                </a14:m>
                <a:r>
                  <a:rPr lang="en-US" sz="1600" b="1" dirty="0" smtClean="0">
                    <a:solidFill>
                      <a:srgbClr val="0000FF"/>
                    </a:solidFill>
                  </a:rPr>
                  <a:t>, then our domain must be </a:t>
                </a:r>
                <a14:m>
                  <m:oMath xmlns:m="http://schemas.openxmlformats.org/officeDocument/2006/math">
                    <m:d>
                      <m:dPr>
                        <m:ctrlPr>
                          <a:rPr lang="en-US" sz="1600" b="1" i="1" smtClean="0">
                            <a:solidFill>
                              <a:srgbClr val="0000FF"/>
                            </a:solidFill>
                            <a:latin typeface="Cambria Math"/>
                          </a:rPr>
                        </m:ctrlPr>
                      </m:dPr>
                      <m:e>
                        <m:r>
                          <a:rPr lang="en-US" sz="1600" b="1" i="1" smtClean="0">
                            <a:solidFill>
                              <a:srgbClr val="0000FF"/>
                            </a:solidFill>
                            <a:latin typeface="Cambria Math"/>
                          </a:rPr>
                          <m:t>−</m:t>
                        </m:r>
                        <m:r>
                          <a:rPr lang="en-US" sz="1600" b="1" i="1" smtClean="0">
                            <a:solidFill>
                              <a:srgbClr val="0000FF"/>
                            </a:solidFill>
                            <a:latin typeface="Cambria Math"/>
                            <a:ea typeface="Cambria Math"/>
                          </a:rPr>
                          <m:t>∞,</m:t>
                        </m:r>
                        <m:r>
                          <a:rPr lang="en-US" sz="1600" b="1" i="1" smtClean="0">
                            <a:solidFill>
                              <a:srgbClr val="0000FF"/>
                            </a:solidFill>
                            <a:latin typeface="Cambria Math"/>
                            <a:ea typeface="Cambria Math"/>
                          </a:rPr>
                          <m:t>𝟎</m:t>
                        </m:r>
                      </m:e>
                    </m:d>
                    <m:r>
                      <a:rPr lang="en-US" sz="1600" b="1" i="1" smtClean="0">
                        <a:solidFill>
                          <a:srgbClr val="0000FF"/>
                        </a:solidFill>
                        <a:latin typeface="Cambria Math"/>
                        <a:ea typeface="Cambria Math"/>
                      </a:rPr>
                      <m:t>.</m:t>
                    </m:r>
                  </m:oMath>
                </a14:m>
                <a:r>
                  <a:rPr lang="en-US" sz="1600" b="1" dirty="0" smtClean="0">
                    <a:solidFill>
                      <a:srgbClr val="0000FF"/>
                    </a:solidFill>
                  </a:rPr>
                  <a:t>  We can also see that the rule falls apart at 0 by looking at the slope field.</a:t>
                </a:r>
                <a:endParaRPr lang="en-US" sz="1600" b="1" dirty="0">
                  <a:solidFill>
                    <a:srgbClr val="0000FF"/>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962400" y="3048000"/>
                <a:ext cx="5015118" cy="1323439"/>
              </a:xfrm>
              <a:prstGeom prst="rect">
                <a:avLst/>
              </a:prstGeom>
              <a:blipFill rotWithShape="1">
                <a:blip r:embed="rId22"/>
                <a:stretch>
                  <a:fillRect t="-1382" r="-972" b="-5069"/>
                </a:stretch>
              </a:blipFill>
            </p:spPr>
            <p:txBody>
              <a:bodyPr/>
              <a:lstStyle/>
              <a:p>
                <a:r>
                  <a:rPr lang="en-US">
                    <a:noFill/>
                  </a:rPr>
                  <a:t> </a:t>
                </a:r>
              </a:p>
            </p:txBody>
          </p:sp>
        </mc:Fallback>
      </mc:AlternateContent>
      <p:sp>
        <p:nvSpPr>
          <p:cNvPr id="48" name="Oval 47"/>
          <p:cNvSpPr/>
          <p:nvPr/>
        </p:nvSpPr>
        <p:spPr>
          <a:xfrm>
            <a:off x="5638800" y="1295399"/>
            <a:ext cx="152400" cy="153441"/>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5747110" y="1426369"/>
            <a:ext cx="479518" cy="9467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37514" y="2347336"/>
            <a:ext cx="2795588" cy="307777"/>
          </a:xfrm>
          <a:prstGeom prst="rect">
            <a:avLst/>
          </a:prstGeom>
          <a:noFill/>
        </p:spPr>
        <p:txBody>
          <a:bodyPr wrap="square" rtlCol="0">
            <a:spAutoFit/>
          </a:bodyPr>
          <a:lstStyle/>
          <a:p>
            <a:r>
              <a:rPr lang="en-US" sz="1400" b="1" dirty="0" smtClean="0">
                <a:solidFill>
                  <a:srgbClr val="FF0000"/>
                </a:solidFill>
              </a:rPr>
              <a:t>the rule no longer applies at x = 0</a:t>
            </a:r>
            <a:endParaRPr lang="en-US" sz="1400" b="1" dirty="0">
              <a:solidFill>
                <a:srgbClr val="FF0000"/>
              </a:solidFill>
            </a:endParaRPr>
          </a:p>
        </p:txBody>
      </p:sp>
      <p:sp>
        <p:nvSpPr>
          <p:cNvPr id="60" name="Flowchart: Alternate Process 59"/>
          <p:cNvSpPr/>
          <p:nvPr/>
        </p:nvSpPr>
        <p:spPr>
          <a:xfrm>
            <a:off x="3924300" y="2725856"/>
            <a:ext cx="5108802" cy="1715516"/>
          </a:xfrm>
          <a:prstGeom prst="flowChartAlternateProcess">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flipH="1">
            <a:off x="2643277" y="2635147"/>
            <a:ext cx="1343436" cy="412529"/>
          </a:xfrm>
          <a:prstGeom prst="homePlate">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smtClean="0"/>
              <a:t>integrate </a:t>
            </a:r>
          </a:p>
          <a:p>
            <a:pPr algn="ctr"/>
            <a:r>
              <a:rPr lang="en-US" sz="1400" b="1" dirty="0" smtClean="0"/>
              <a:t>both sides</a:t>
            </a:r>
            <a:endParaRPr lang="en-US" sz="1400" b="1" dirty="0"/>
          </a:p>
        </p:txBody>
      </p:sp>
      <mc:AlternateContent xmlns:mc="http://schemas.openxmlformats.org/markup-compatibility/2006" xmlns:a14="http://schemas.microsoft.com/office/drawing/2010/main">
        <mc:Choice Requires="a14">
          <p:sp>
            <p:nvSpPr>
              <p:cNvPr id="61" name="Rectangle 60"/>
              <p:cNvSpPr/>
              <p:nvPr/>
            </p:nvSpPr>
            <p:spPr>
              <a:xfrm>
                <a:off x="6150652" y="2762459"/>
                <a:ext cx="8098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0037A4"/>
                          </a:solidFill>
                          <a:latin typeface="Cambria Math"/>
                        </a:rPr>
                        <m:t>𝒙</m:t>
                      </m:r>
                      <m:r>
                        <a:rPr lang="en-US" b="1" i="1">
                          <a:solidFill>
                            <a:srgbClr val="0037A4"/>
                          </a:solidFill>
                          <a:latin typeface="Cambria Math"/>
                        </a:rPr>
                        <m:t>&lt;</m:t>
                      </m:r>
                      <m:r>
                        <a:rPr lang="en-US" b="1" i="1">
                          <a:solidFill>
                            <a:srgbClr val="0037A4"/>
                          </a:solidFill>
                          <a:latin typeface="Cambria Math"/>
                        </a:rPr>
                        <m:t>𝟎</m:t>
                      </m:r>
                    </m:oMath>
                  </m:oMathPara>
                </a14:m>
                <a:endParaRPr lang="en-US" b="1" dirty="0">
                  <a:solidFill>
                    <a:srgbClr val="0037A4"/>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6150652" y="2762459"/>
                <a:ext cx="809837" cy="369332"/>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3352800" y="6488668"/>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1=2−1</m:t>
                      </m:r>
                    </m:oMath>
                  </m:oMathPara>
                </a14:m>
                <a:endParaRPr lang="en-US" b="0" dirty="0" smtClean="0">
                  <a:solidFill>
                    <a:schemeClr val="tx1"/>
                  </a:solidFill>
                  <a:ea typeface="Cambria Math"/>
                </a:endParaRPr>
              </a:p>
            </p:txBody>
          </p:sp>
        </mc:Choice>
        <mc:Fallback xmlns="">
          <p:sp>
            <p:nvSpPr>
              <p:cNvPr id="63" name="Rectangle 62"/>
              <p:cNvSpPr>
                <a:spLocks noRot="1" noChangeAspect="1" noMove="1" noResize="1" noEditPoints="1" noAdjustHandles="1" noChangeArrowheads="1" noChangeShapeType="1" noTextEdit="1"/>
              </p:cNvSpPr>
              <p:nvPr/>
            </p:nvSpPr>
            <p:spPr>
              <a:xfrm>
                <a:off x="3352800" y="6488668"/>
                <a:ext cx="1905000" cy="369332"/>
              </a:xfrm>
              <a:prstGeom prst="rect">
                <a:avLst/>
              </a:prstGeom>
              <a:blipFill rotWithShape="1">
                <a:blip r:embed="rId24"/>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6890882" y="6404596"/>
                <a:ext cx="1905000" cy="369332"/>
              </a:xfrm>
              <a:prstGeom prst="rect">
                <a:avLst/>
              </a:prstGeom>
              <a:no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ea typeface="Cambria Math"/>
                        </a:rPr>
                        <m:t>1≠</m:t>
                      </m:r>
                      <m:r>
                        <a:rPr lang="en-US" b="0" i="1" smtClean="0">
                          <a:solidFill>
                            <a:schemeClr val="tx1"/>
                          </a:solidFill>
                          <a:latin typeface="Cambria Math"/>
                        </a:rPr>
                        <m:t>−2−1</m:t>
                      </m:r>
                    </m:oMath>
                  </m:oMathPara>
                </a14:m>
                <a:endParaRPr lang="en-US" b="0" dirty="0" smtClean="0">
                  <a:solidFill>
                    <a:schemeClr val="tx1"/>
                  </a:solidFill>
                  <a:ea typeface="Cambria Math"/>
                </a:endParaRPr>
              </a:p>
            </p:txBody>
          </p:sp>
        </mc:Choice>
        <mc:Fallback xmlns="">
          <p:sp>
            <p:nvSpPr>
              <p:cNvPr id="64" name="Rectangle 63"/>
              <p:cNvSpPr>
                <a:spLocks noRot="1" noChangeAspect="1" noMove="1" noResize="1" noEditPoints="1" noAdjustHandles="1" noChangeArrowheads="1" noChangeShapeType="1" noTextEdit="1"/>
              </p:cNvSpPr>
              <p:nvPr/>
            </p:nvSpPr>
            <p:spPr>
              <a:xfrm>
                <a:off x="6890882" y="6404596"/>
                <a:ext cx="1905000" cy="369332"/>
              </a:xfrm>
              <a:prstGeom prst="rect">
                <a:avLst/>
              </a:prstGeom>
              <a:blipFill rotWithShape="1">
                <a:blip r:embed="rId25"/>
                <a:stretch>
                  <a:fillRect/>
                </a:stretch>
              </a:blipFill>
              <a:ln w="38100">
                <a:noFill/>
              </a:ln>
            </p:spPr>
            <p:txBody>
              <a:bodyPr/>
              <a:lstStyle/>
              <a:p>
                <a:r>
                  <a:rPr lang="en-US">
                    <a:noFill/>
                  </a:rPr>
                  <a:t> </a:t>
                </a:r>
              </a:p>
            </p:txBody>
          </p:sp>
        </mc:Fallback>
      </mc:AlternateContent>
      <p:grpSp>
        <p:nvGrpSpPr>
          <p:cNvPr id="2053" name="Group 2052"/>
          <p:cNvGrpSpPr/>
          <p:nvPr/>
        </p:nvGrpSpPr>
        <p:grpSpPr>
          <a:xfrm>
            <a:off x="-4572000" y="1256015"/>
            <a:ext cx="4310890" cy="4070867"/>
            <a:chOff x="-4267200" y="1188690"/>
            <a:chExt cx="3947239" cy="3886201"/>
          </a:xfrm>
        </p:grpSpPr>
        <p:pic>
          <p:nvPicPr>
            <p:cNvPr id="2051" name="Picture 3"/>
            <p:cNvPicPr>
              <a:picLocks noChangeAspect="1" noChangeArrowheads="1"/>
            </p:cNvPicPr>
            <p:nvPr/>
          </p:nvPicPr>
          <p:blipFill rotWithShape="1">
            <a:blip r:embed="rId26">
              <a:extLst>
                <a:ext uri="{28A0092B-C50C-407E-A947-70E740481C1C}">
                  <a14:useLocalDpi xmlns:a14="http://schemas.microsoft.com/office/drawing/2010/main" val="0"/>
                </a:ext>
              </a:extLst>
            </a:blip>
            <a:srcRect l="29725" t="32739" r="30170" b="17905"/>
            <a:stretch/>
          </p:blipFill>
          <p:spPr bwMode="auto">
            <a:xfrm>
              <a:off x="-4267200" y="1188690"/>
              <a:ext cx="3947239" cy="38862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9" name="Oval 68"/>
            <p:cNvSpPr/>
            <p:nvPr/>
          </p:nvSpPr>
          <p:spPr>
            <a:xfrm>
              <a:off x="-2992163" y="2484091"/>
              <a:ext cx="108310" cy="111411"/>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597490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right)">
                                      <p:cBhvr>
                                        <p:cTn id="23" dur="500"/>
                                        <p:tgtEl>
                                          <p:spTgt spid="2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anim calcmode="lin" valueType="num">
                                      <p:cBhvr>
                                        <p:cTn id="73" dur="500" fill="hold"/>
                                        <p:tgtEl>
                                          <p:spTgt spid="45"/>
                                        </p:tgtEl>
                                        <p:attrNameLst>
                                          <p:attrName>ppt_x</p:attrName>
                                        </p:attrNameLst>
                                      </p:cBhvr>
                                      <p:tavLst>
                                        <p:tav tm="0">
                                          <p:val>
                                            <p:strVal val="#ppt_x"/>
                                          </p:val>
                                        </p:tav>
                                        <p:tav tm="100000">
                                          <p:val>
                                            <p:strVal val="#ppt_x"/>
                                          </p:val>
                                        </p:tav>
                                      </p:tavLst>
                                    </p:anim>
                                    <p:anim calcmode="lin" valueType="num">
                                      <p:cBhvr>
                                        <p:cTn id="7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32"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strVal val="4*#ppt_w"/>
                                          </p:val>
                                        </p:tav>
                                        <p:tav tm="100000">
                                          <p:val>
                                            <p:strVal val="#ppt_w"/>
                                          </p:val>
                                        </p:tav>
                                      </p:tavLst>
                                    </p:anim>
                                    <p:anim calcmode="lin" valueType="num">
                                      <p:cBhvr>
                                        <p:cTn id="96"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anim calcmode="lin" valueType="num">
                                      <p:cBhvr>
                                        <p:cTn id="102" dur="500" fill="hold"/>
                                        <p:tgtEl>
                                          <p:spTgt spid="25"/>
                                        </p:tgtEl>
                                        <p:attrNameLst>
                                          <p:attrName>ppt_x</p:attrName>
                                        </p:attrNameLst>
                                      </p:cBhvr>
                                      <p:tavLst>
                                        <p:tav tm="0">
                                          <p:val>
                                            <p:strVal val="#ppt_x"/>
                                          </p:val>
                                        </p:tav>
                                        <p:tav tm="100000">
                                          <p:val>
                                            <p:strVal val="#ppt_x"/>
                                          </p:val>
                                        </p:tav>
                                      </p:tavLst>
                                    </p:anim>
                                    <p:anim calcmode="lin" valueType="num">
                                      <p:cBhvr>
                                        <p:cTn id="10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500"/>
                                        <p:tgtEl>
                                          <p:spTgt spid="63"/>
                                        </p:tgtEl>
                                      </p:cBhvr>
                                    </p:animEffect>
                                    <p:anim calcmode="lin" valueType="num">
                                      <p:cBhvr>
                                        <p:cTn id="109" dur="500" fill="hold"/>
                                        <p:tgtEl>
                                          <p:spTgt spid="63"/>
                                        </p:tgtEl>
                                        <p:attrNameLst>
                                          <p:attrName>ppt_x</p:attrName>
                                        </p:attrNameLst>
                                      </p:cBhvr>
                                      <p:tavLst>
                                        <p:tav tm="0">
                                          <p:val>
                                            <p:strVal val="#ppt_x"/>
                                          </p:val>
                                        </p:tav>
                                        <p:tav tm="100000">
                                          <p:val>
                                            <p:strVal val="#ppt_x"/>
                                          </p:val>
                                        </p:tav>
                                      </p:tavLst>
                                    </p:anim>
                                    <p:anim calcmode="lin" valueType="num">
                                      <p:cBhvr>
                                        <p:cTn id="11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strVal val="4*#ppt_w"/>
                                          </p:val>
                                        </p:tav>
                                        <p:tav tm="100000">
                                          <p:val>
                                            <p:strVal val="#ppt_w"/>
                                          </p:val>
                                        </p:tav>
                                      </p:tavLst>
                                    </p:anim>
                                    <p:anim calcmode="lin" valueType="num">
                                      <p:cBhvr>
                                        <p:cTn id="116" dur="5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anim calcmode="lin" valueType="num">
                                      <p:cBhvr>
                                        <p:cTn id="122" dur="500" fill="hold"/>
                                        <p:tgtEl>
                                          <p:spTgt spid="26"/>
                                        </p:tgtEl>
                                        <p:attrNameLst>
                                          <p:attrName>ppt_x</p:attrName>
                                        </p:attrNameLst>
                                      </p:cBhvr>
                                      <p:tavLst>
                                        <p:tav tm="0">
                                          <p:val>
                                            <p:strVal val="#ppt_x"/>
                                          </p:val>
                                        </p:tav>
                                        <p:tav tm="100000">
                                          <p:val>
                                            <p:strVal val="#ppt_x"/>
                                          </p:val>
                                        </p:tav>
                                      </p:tavLst>
                                    </p:anim>
                                    <p:anim calcmode="lin" valueType="num">
                                      <p:cBhvr>
                                        <p:cTn id="1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anim calcmode="lin" valueType="num">
                                      <p:cBhvr>
                                        <p:cTn id="129" dur="500" fill="hold"/>
                                        <p:tgtEl>
                                          <p:spTgt spid="64"/>
                                        </p:tgtEl>
                                        <p:attrNameLst>
                                          <p:attrName>ppt_x</p:attrName>
                                        </p:attrNameLst>
                                      </p:cBhvr>
                                      <p:tavLst>
                                        <p:tav tm="0">
                                          <p:val>
                                            <p:strVal val="#ppt_x"/>
                                          </p:val>
                                        </p:tav>
                                        <p:tav tm="100000">
                                          <p:val>
                                            <p:strVal val="#ppt_x"/>
                                          </p:val>
                                        </p:tav>
                                      </p:tavLst>
                                    </p:anim>
                                    <p:anim calcmode="lin" valueType="num">
                                      <p:cBhvr>
                                        <p:cTn id="130" dur="5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3" presetClass="entr" presetSubtype="32"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p:cTn id="135" dur="500" fill="hold"/>
                                        <p:tgtEl>
                                          <p:spTgt spid="34"/>
                                        </p:tgtEl>
                                        <p:attrNameLst>
                                          <p:attrName>ppt_w</p:attrName>
                                        </p:attrNameLst>
                                      </p:cBhvr>
                                      <p:tavLst>
                                        <p:tav tm="0">
                                          <p:val>
                                            <p:strVal val="4*#ppt_w"/>
                                          </p:val>
                                        </p:tav>
                                        <p:tav tm="100000">
                                          <p:val>
                                            <p:strVal val="#ppt_w"/>
                                          </p:val>
                                        </p:tav>
                                      </p:tavLst>
                                    </p:anim>
                                    <p:anim calcmode="lin" valueType="num">
                                      <p:cBhvr>
                                        <p:cTn id="136" dur="500" fill="hold"/>
                                        <p:tgtEl>
                                          <p:spTgt spid="34"/>
                                        </p:tgtEl>
                                        <p:attrNameLst>
                                          <p:attrName>ppt_h</p:attrName>
                                        </p:attrNameLst>
                                      </p:cBhvr>
                                      <p:tavLst>
                                        <p:tav tm="0">
                                          <p:val>
                                            <p:strVal val="4*#ppt_h"/>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45" presetClass="entr" presetSubtype="0" fill="hold" grpId="0"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2000"/>
                                        <p:tgtEl>
                                          <p:spTgt spid="37"/>
                                        </p:tgtEl>
                                      </p:cBhvr>
                                    </p:animEffect>
                                    <p:anim calcmode="lin" valueType="num">
                                      <p:cBhvr>
                                        <p:cTn id="142" dur="2000" fill="hold"/>
                                        <p:tgtEl>
                                          <p:spTgt spid="37"/>
                                        </p:tgtEl>
                                        <p:attrNameLst>
                                          <p:attrName>ppt_w</p:attrName>
                                        </p:attrNameLst>
                                      </p:cBhvr>
                                      <p:tavLst>
                                        <p:tav tm="0" fmla="#ppt_w*sin(2.5*pi*$)">
                                          <p:val>
                                            <p:fltVal val="0"/>
                                          </p:val>
                                        </p:tav>
                                        <p:tav tm="100000">
                                          <p:val>
                                            <p:fltVal val="1"/>
                                          </p:val>
                                        </p:tav>
                                      </p:tavLst>
                                    </p:anim>
                                    <p:anim calcmode="lin" valueType="num">
                                      <p:cBhvr>
                                        <p:cTn id="14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p:cTn id="148" dur="500" fill="hold"/>
                                        <p:tgtEl>
                                          <p:spTgt spid="60"/>
                                        </p:tgtEl>
                                        <p:attrNameLst>
                                          <p:attrName>ppt_w</p:attrName>
                                        </p:attrNameLst>
                                      </p:cBhvr>
                                      <p:tavLst>
                                        <p:tav tm="0">
                                          <p:val>
                                            <p:fltVal val="0"/>
                                          </p:val>
                                        </p:tav>
                                        <p:tav tm="100000">
                                          <p:val>
                                            <p:strVal val="#ppt_w"/>
                                          </p:val>
                                        </p:tav>
                                      </p:tavLst>
                                    </p:anim>
                                    <p:anim calcmode="lin" valueType="num">
                                      <p:cBhvr>
                                        <p:cTn id="149" dur="500" fill="hold"/>
                                        <p:tgtEl>
                                          <p:spTgt spid="60"/>
                                        </p:tgtEl>
                                        <p:attrNameLst>
                                          <p:attrName>ppt_h</p:attrName>
                                        </p:attrNameLst>
                                      </p:cBhvr>
                                      <p:tavLst>
                                        <p:tav tm="0">
                                          <p:val>
                                            <p:fltVal val="0"/>
                                          </p:val>
                                        </p:tav>
                                        <p:tav tm="100000">
                                          <p:val>
                                            <p:strVal val="#ppt_h"/>
                                          </p:val>
                                        </p:tav>
                                      </p:tavLst>
                                    </p:anim>
                                    <p:animEffect transition="in" filter="fade">
                                      <p:cBhvr>
                                        <p:cTn id="150" dur="500"/>
                                        <p:tgtEl>
                                          <p:spTgt spid="6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8"/>
                                        </p:tgtEl>
                                        <p:attrNameLst>
                                          <p:attrName>style.visibility</p:attrName>
                                        </p:attrNameLst>
                                      </p:cBhvr>
                                      <p:to>
                                        <p:strVal val="visible"/>
                                      </p:to>
                                    </p:set>
                                    <p:animEffect transition="in" filter="fade">
                                      <p:cBhvr>
                                        <p:cTn id="153" dur="500"/>
                                        <p:tgtEl>
                                          <p:spTgt spid="38"/>
                                        </p:tgtEl>
                                      </p:cBhvr>
                                    </p:animEffect>
                                  </p:childTnLst>
                                </p:cTn>
                              </p:par>
                            </p:childTnLst>
                          </p:cTn>
                        </p:par>
                      </p:childTnLst>
                    </p:cTn>
                  </p:par>
                  <p:par>
                    <p:cTn id="154" fill="hold">
                      <p:stCondLst>
                        <p:cond delay="indefinite"/>
                      </p:stCondLst>
                      <p:childTnLst>
                        <p:par>
                          <p:cTn id="155" fill="hold">
                            <p:stCondLst>
                              <p:cond delay="0"/>
                            </p:stCondLst>
                            <p:childTnLst>
                              <p:par>
                                <p:cTn id="156" presetID="16" presetClass="entr" presetSubtype="37" fill="hold" grpId="0" nodeType="click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barn(outVertical)">
                                      <p:cBhvr>
                                        <p:cTn id="158" dur="500"/>
                                        <p:tgtEl>
                                          <p:spTgt spid="46"/>
                                        </p:tgtEl>
                                      </p:cBhvr>
                                    </p:animEffect>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wipe(down)">
                                      <p:cBhvr>
                                        <p:cTn id="163" dur="580">
                                          <p:stCondLst>
                                            <p:cond delay="0"/>
                                          </p:stCondLst>
                                        </p:cTn>
                                        <p:tgtEl>
                                          <p:spTgt spid="48"/>
                                        </p:tgtEl>
                                      </p:cBhvr>
                                    </p:animEffect>
                                    <p:anim calcmode="lin" valueType="num">
                                      <p:cBhvr>
                                        <p:cTn id="164"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69" dur="26">
                                          <p:stCondLst>
                                            <p:cond delay="650"/>
                                          </p:stCondLst>
                                        </p:cTn>
                                        <p:tgtEl>
                                          <p:spTgt spid="48"/>
                                        </p:tgtEl>
                                      </p:cBhvr>
                                      <p:to x="100000" y="60000"/>
                                    </p:animScale>
                                    <p:animScale>
                                      <p:cBhvr>
                                        <p:cTn id="170" dur="166" decel="50000">
                                          <p:stCondLst>
                                            <p:cond delay="676"/>
                                          </p:stCondLst>
                                        </p:cTn>
                                        <p:tgtEl>
                                          <p:spTgt spid="48"/>
                                        </p:tgtEl>
                                      </p:cBhvr>
                                      <p:to x="100000" y="100000"/>
                                    </p:animScale>
                                    <p:animScale>
                                      <p:cBhvr>
                                        <p:cTn id="171" dur="26">
                                          <p:stCondLst>
                                            <p:cond delay="1312"/>
                                          </p:stCondLst>
                                        </p:cTn>
                                        <p:tgtEl>
                                          <p:spTgt spid="48"/>
                                        </p:tgtEl>
                                      </p:cBhvr>
                                      <p:to x="100000" y="80000"/>
                                    </p:animScale>
                                    <p:animScale>
                                      <p:cBhvr>
                                        <p:cTn id="172" dur="166" decel="50000">
                                          <p:stCondLst>
                                            <p:cond delay="1338"/>
                                          </p:stCondLst>
                                        </p:cTn>
                                        <p:tgtEl>
                                          <p:spTgt spid="48"/>
                                        </p:tgtEl>
                                      </p:cBhvr>
                                      <p:to x="100000" y="100000"/>
                                    </p:animScale>
                                    <p:animScale>
                                      <p:cBhvr>
                                        <p:cTn id="173" dur="26">
                                          <p:stCondLst>
                                            <p:cond delay="1642"/>
                                          </p:stCondLst>
                                        </p:cTn>
                                        <p:tgtEl>
                                          <p:spTgt spid="48"/>
                                        </p:tgtEl>
                                      </p:cBhvr>
                                      <p:to x="100000" y="90000"/>
                                    </p:animScale>
                                    <p:animScale>
                                      <p:cBhvr>
                                        <p:cTn id="174" dur="166" decel="50000">
                                          <p:stCondLst>
                                            <p:cond delay="1668"/>
                                          </p:stCondLst>
                                        </p:cTn>
                                        <p:tgtEl>
                                          <p:spTgt spid="48"/>
                                        </p:tgtEl>
                                      </p:cBhvr>
                                      <p:to x="100000" y="100000"/>
                                    </p:animScale>
                                    <p:animScale>
                                      <p:cBhvr>
                                        <p:cTn id="175" dur="26">
                                          <p:stCondLst>
                                            <p:cond delay="1808"/>
                                          </p:stCondLst>
                                        </p:cTn>
                                        <p:tgtEl>
                                          <p:spTgt spid="48"/>
                                        </p:tgtEl>
                                      </p:cBhvr>
                                      <p:to x="100000" y="95000"/>
                                    </p:animScale>
                                    <p:animScale>
                                      <p:cBhvr>
                                        <p:cTn id="176" dur="166" decel="50000">
                                          <p:stCondLst>
                                            <p:cond delay="1834"/>
                                          </p:stCondLst>
                                        </p:cTn>
                                        <p:tgtEl>
                                          <p:spTgt spid="48"/>
                                        </p:tgtEl>
                                      </p:cBhvr>
                                      <p:to x="100000" y="100000"/>
                                    </p:animScale>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childTnLst>
                                    <p:set>
                                      <p:cBhvr>
                                        <p:cTn id="180" dur="1" fill="hold">
                                          <p:stCondLst>
                                            <p:cond delay="0"/>
                                          </p:stCondLst>
                                        </p:cTn>
                                        <p:tgtEl>
                                          <p:spTgt spid="50"/>
                                        </p:tgtEl>
                                        <p:attrNameLst>
                                          <p:attrName>style.visibility</p:attrName>
                                        </p:attrNameLst>
                                      </p:cBhvr>
                                      <p:to>
                                        <p:strVal val="visible"/>
                                      </p:to>
                                    </p:set>
                                    <p:animEffect transition="in" filter="wipe(left)">
                                      <p:cBhvr>
                                        <p:cTn id="181" dur="3750"/>
                                        <p:tgtEl>
                                          <p:spTgt spid="50"/>
                                        </p:tgtEl>
                                      </p:cBhvr>
                                    </p:animEffect>
                                  </p:childTnLst>
                                </p:cTn>
                              </p:par>
                            </p:childTnLst>
                          </p:cTn>
                        </p:par>
                      </p:childTnLst>
                    </p:cTn>
                  </p:par>
                  <p:par>
                    <p:cTn id="182" fill="hold">
                      <p:stCondLst>
                        <p:cond delay="indefinite"/>
                      </p:stCondLst>
                      <p:childTnLst>
                        <p:par>
                          <p:cTn id="183" fill="hold">
                            <p:stCondLst>
                              <p:cond delay="0"/>
                            </p:stCondLst>
                            <p:childTnLst>
                              <p:par>
                                <p:cTn id="184" presetID="47" presetClass="entr" presetSubtype="0" fill="hold" grpId="0" nodeType="clickEffect">
                                  <p:stCondLst>
                                    <p:cond delay="0"/>
                                  </p:stCondLst>
                                  <p:childTnLst>
                                    <p:set>
                                      <p:cBhvr>
                                        <p:cTn id="185" dur="1" fill="hold">
                                          <p:stCondLst>
                                            <p:cond delay="0"/>
                                          </p:stCondLst>
                                        </p:cTn>
                                        <p:tgtEl>
                                          <p:spTgt spid="59"/>
                                        </p:tgtEl>
                                        <p:attrNameLst>
                                          <p:attrName>style.visibility</p:attrName>
                                        </p:attrNameLst>
                                      </p:cBhvr>
                                      <p:to>
                                        <p:strVal val="visible"/>
                                      </p:to>
                                    </p:set>
                                    <p:animEffect transition="in" filter="fade">
                                      <p:cBhvr>
                                        <p:cTn id="186" dur="1000"/>
                                        <p:tgtEl>
                                          <p:spTgt spid="59"/>
                                        </p:tgtEl>
                                      </p:cBhvr>
                                    </p:animEffect>
                                    <p:anim calcmode="lin" valueType="num">
                                      <p:cBhvr>
                                        <p:cTn id="187" dur="1000" fill="hold"/>
                                        <p:tgtEl>
                                          <p:spTgt spid="59"/>
                                        </p:tgtEl>
                                        <p:attrNameLst>
                                          <p:attrName>ppt_x</p:attrName>
                                        </p:attrNameLst>
                                      </p:cBhvr>
                                      <p:tavLst>
                                        <p:tav tm="0">
                                          <p:val>
                                            <p:strVal val="#ppt_x"/>
                                          </p:val>
                                        </p:tav>
                                        <p:tav tm="100000">
                                          <p:val>
                                            <p:strVal val="#ppt_x"/>
                                          </p:val>
                                        </p:tav>
                                      </p:tavLst>
                                    </p:anim>
                                    <p:anim calcmode="lin" valueType="num">
                                      <p:cBhvr>
                                        <p:cTn id="18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fade">
                                      <p:cBhvr>
                                        <p:cTn id="193" dur="500"/>
                                        <p:tgtEl>
                                          <p:spTgt spid="61"/>
                                        </p:tgtEl>
                                      </p:cBhvr>
                                    </p:animEffect>
                                  </p:childTnLst>
                                </p:cTn>
                              </p:par>
                            </p:childTnLst>
                          </p:cTn>
                        </p:par>
                      </p:childTnLst>
                    </p:cTn>
                  </p:par>
                  <p:par>
                    <p:cTn id="194" fill="hold">
                      <p:stCondLst>
                        <p:cond delay="indefinite"/>
                      </p:stCondLst>
                      <p:childTnLst>
                        <p:par>
                          <p:cTn id="195" fill="hold">
                            <p:stCondLst>
                              <p:cond delay="0"/>
                            </p:stCondLst>
                            <p:childTnLst>
                              <p:par>
                                <p:cTn id="196" presetID="6" presetClass="emph" presetSubtype="0" fill="hold" grpId="1" nodeType="clickEffect">
                                  <p:stCondLst>
                                    <p:cond delay="0"/>
                                  </p:stCondLst>
                                  <p:childTnLst>
                                    <p:animScale>
                                      <p:cBhvr>
                                        <p:cTn id="197" dur="2000" fill="hold"/>
                                        <p:tgtEl>
                                          <p:spTgt spid="61"/>
                                        </p:tgtEl>
                                      </p:cBhvr>
                                      <p:by x="150000" y="150000"/>
                                    </p:animScale>
                                  </p:childTnLst>
                                </p:cTn>
                              </p:par>
                            </p:childTnLst>
                          </p:cTn>
                        </p:par>
                      </p:childTnLst>
                    </p:cTn>
                  </p:par>
                  <p:par>
                    <p:cTn id="198" fill="hold">
                      <p:stCondLst>
                        <p:cond delay="indefinite"/>
                      </p:stCondLst>
                      <p:childTnLst>
                        <p:par>
                          <p:cTn id="199" fill="hold">
                            <p:stCondLst>
                              <p:cond delay="0"/>
                            </p:stCondLst>
                            <p:childTnLst>
                              <p:par>
                                <p:cTn id="200" presetID="42" presetClass="path" presetSubtype="0" accel="50000" decel="50000" fill="hold" nodeType="clickEffect">
                                  <p:stCondLst>
                                    <p:cond delay="0"/>
                                  </p:stCondLst>
                                  <p:childTnLst>
                                    <p:animMotion origin="layout" path="M -3.88889E-6 -1.11022E-16 L 0.48507 -0.00139 " pathEditMode="relative" rAng="0" ptsTypes="AA">
                                      <p:cBhvr>
                                        <p:cTn id="201" dur="2000" fill="hold"/>
                                        <p:tgtEl>
                                          <p:spTgt spid="2053"/>
                                        </p:tgtEl>
                                        <p:attrNameLst>
                                          <p:attrName>ppt_x</p:attrName>
                                          <p:attrName>ppt_y</p:attrName>
                                        </p:attrNameLst>
                                      </p:cBhvr>
                                      <p:rCtr x="2425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P spid="16" grpId="0"/>
      <p:bldP spid="18" grpId="0"/>
      <p:bldP spid="5" grpId="0" animBg="1"/>
      <p:bldP spid="21" grpId="0"/>
      <p:bldP spid="22" grpId="0"/>
      <p:bldP spid="23" grpId="0"/>
      <p:bldP spid="24" grpId="0"/>
      <p:bldP spid="25" grpId="0"/>
      <p:bldP spid="26" grpId="0"/>
      <p:bldP spid="33" grpId="0"/>
      <p:bldP spid="34" grpId="0" animBg="1"/>
      <p:bldP spid="36" grpId="0"/>
      <p:bldP spid="37" grpId="0" animBg="1"/>
      <p:bldP spid="38" grpId="0"/>
      <p:bldP spid="46" grpId="0"/>
      <p:bldP spid="48" grpId="0" animBg="1"/>
      <p:bldP spid="59" grpId="0"/>
      <p:bldP spid="60" grpId="0" animBg="1"/>
      <p:bldP spid="20" grpId="0" animBg="1"/>
      <p:bldP spid="61" grpId="0"/>
      <p:bldP spid="61" grpId="1"/>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929" t="68078" r="23036" b="9151"/>
          <a:stretch/>
        </p:blipFill>
        <p:spPr bwMode="auto">
          <a:xfrm>
            <a:off x="3276600" y="1752600"/>
            <a:ext cx="5562600" cy="439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206829"/>
            <a:ext cx="3581400" cy="830997"/>
          </a:xfrm>
          <a:prstGeom prst="rect">
            <a:avLst/>
          </a:prstGeom>
          <a:noFill/>
        </p:spPr>
        <p:txBody>
          <a:bodyPr wrap="square" rtlCol="0">
            <a:spAutoFit/>
          </a:bodyPr>
          <a:lstStyle/>
          <a:p>
            <a:r>
              <a:rPr lang="en-US" sz="2400" dirty="0" smtClean="0">
                <a:solidFill>
                  <a:srgbClr val="00CC00"/>
                </a:solidFill>
                <a:latin typeface="AdLib BT" pitchFamily="82" charset="0"/>
              </a:rPr>
              <a:t>Scoring Guide for this problem</a:t>
            </a:r>
            <a:endParaRPr lang="en-US" sz="2400" dirty="0">
              <a:solidFill>
                <a:srgbClr val="00CC00"/>
              </a:solidFill>
              <a:latin typeface="AdLib BT" pitchFamily="82"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929" t="48214" r="23036" b="45041"/>
          <a:stretch/>
        </p:blipFill>
        <p:spPr bwMode="auto">
          <a:xfrm>
            <a:off x="3717471" y="217715"/>
            <a:ext cx="5464629" cy="128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1825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TotalTime>
  <Words>979</Words>
  <Application>Microsoft Office PowerPoint</Application>
  <PresentationFormat>On-screen Show (4:3)</PresentationFormat>
  <Paragraphs>124</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Differential Equations  &amp; Slope 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Jeff</cp:lastModifiedBy>
  <cp:revision>35</cp:revision>
  <cp:lastPrinted>2014-04-15T12:33:00Z</cp:lastPrinted>
  <dcterms:created xsi:type="dcterms:W3CDTF">2014-04-14T01:27:23Z</dcterms:created>
  <dcterms:modified xsi:type="dcterms:W3CDTF">2014-04-16T15:19:01Z</dcterms:modified>
</cp:coreProperties>
</file>