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7" r:id="rId2"/>
    <p:sldId id="283" r:id="rId3"/>
    <p:sldId id="284" r:id="rId4"/>
    <p:sldId id="285" r:id="rId5"/>
    <p:sldId id="286" r:id="rId6"/>
    <p:sldId id="287" r:id="rId7"/>
    <p:sldId id="288" r:id="rId8"/>
    <p:sldId id="292" r:id="rId9"/>
    <p:sldId id="289" r:id="rId10"/>
    <p:sldId id="290" r:id="rId11"/>
    <p:sldId id="293" r:id="rId12"/>
    <p:sldId id="294" r:id="rId13"/>
    <p:sldId id="295" r:id="rId14"/>
    <p:sldId id="296" r:id="rId1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00"/>
    <a:srgbClr val="0000CC"/>
    <a:srgbClr val="99FFCC"/>
    <a:srgbClr val="FF66FF"/>
    <a:srgbClr val="33CC33"/>
    <a:srgbClr val="003300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382" autoAdjust="0"/>
  </p:normalViewPr>
  <p:slideViewPr>
    <p:cSldViewPr>
      <p:cViewPr varScale="1">
        <p:scale>
          <a:sx n="91" d="100"/>
          <a:sy n="91" d="100"/>
        </p:scale>
        <p:origin x="4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183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183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67788B9-5F7F-4603-9B43-651BF95E8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9082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6" rIns="93671" bIns="468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905"/>
            <a:ext cx="5618480" cy="4189258"/>
          </a:xfrm>
          <a:prstGeom prst="rect">
            <a:avLst/>
          </a:prstGeom>
        </p:spPr>
        <p:txBody>
          <a:bodyPr vert="horz" lIns="93671" tIns="46836" rIns="93671" bIns="468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183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183"/>
            <a:ext cx="3043343" cy="465292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r">
              <a:defRPr sz="1200"/>
            </a:lvl1pPr>
          </a:lstStyle>
          <a:p>
            <a:fld id="{A01C036E-FFCE-4E01-AC7D-DF0390E9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4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1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C427-AC23-4437-8CA4-F8F1EE234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8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CD71-AE6B-4576-A625-A0ED24BB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29D2-CB01-4F9D-9F87-DB8407F72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5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D3BA6-96B7-45AC-8FC1-3FA2B484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2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7F1D-C7EF-40B4-8573-7E9268096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6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742E4-4727-45E7-A65A-B607EB268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4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EABD-86E2-48F5-9C4F-A2C88D322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5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D5F3-D130-472B-93E0-809572CD6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152400" y="197068"/>
            <a:ext cx="8839200" cy="6477000"/>
          </a:xfrm>
          <a:prstGeom prst="roundRect">
            <a:avLst>
              <a:gd name="adj" fmla="val 8940"/>
            </a:avLst>
          </a:prstGeom>
          <a:solidFill>
            <a:schemeClr val="bg1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>
            <a:glow rad="139700">
              <a:schemeClr val="accent4">
                <a:lumMod val="75000"/>
                <a:lumOff val="2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1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A59C-67AA-4349-A632-18C22C8D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A2CD-E3F1-4E13-A9AE-FA2506DF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95B69B8-F404-46BD-A8BD-C76AD07AC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gi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26.pn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3" descr="yellow spiraling th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35259"/>
            <a:ext cx="566191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950393" y="1828800"/>
            <a:ext cx="781260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>
                <a:latin typeface="Abadi MT Condensed Extra Bold" pitchFamily="34" charset="0"/>
              </a:rPr>
              <a:t>Definition of a Limit:   </a:t>
            </a:r>
            <a:r>
              <a:rPr lang="en-US" sz="2400" dirty="0" smtClean="0">
                <a:solidFill>
                  <a:srgbClr val="000080"/>
                </a:solidFill>
                <a:latin typeface="Abadi MT Condensed Extra Bold" pitchFamily="34" charset="0"/>
              </a:rPr>
              <a:t>If f(x) becomes “</a:t>
            </a:r>
            <a:r>
              <a:rPr lang="en-US" sz="2400" u="sng" dirty="0" smtClean="0">
                <a:solidFill>
                  <a:srgbClr val="000080"/>
                </a:solidFill>
                <a:latin typeface="Abadi MT Condensed Extra Bold" pitchFamily="34" charset="0"/>
              </a:rPr>
              <a:t>arbitrarily close</a:t>
            </a:r>
            <a:r>
              <a:rPr lang="en-US" sz="2400" dirty="0" smtClean="0">
                <a:solidFill>
                  <a:srgbClr val="000080"/>
                </a:solidFill>
                <a:latin typeface="Abadi MT Condensed Extra Bold" pitchFamily="34" charset="0"/>
              </a:rPr>
              <a:t>” to a unique real number L as x approaches c from </a:t>
            </a:r>
            <a:r>
              <a:rPr lang="en-US" sz="2400" u="sng" dirty="0" smtClean="0">
                <a:solidFill>
                  <a:srgbClr val="000080"/>
                </a:solidFill>
                <a:latin typeface="Abadi MT Condensed Extra Bold" pitchFamily="34" charset="0"/>
              </a:rPr>
              <a:t>either side</a:t>
            </a:r>
            <a:r>
              <a:rPr lang="en-US" sz="2400" dirty="0" smtClean="0">
                <a:solidFill>
                  <a:srgbClr val="000080"/>
                </a:solidFill>
                <a:latin typeface="Abadi MT Condensed Extra Bold" pitchFamily="34" charset="0"/>
              </a:rPr>
              <a:t>, the </a:t>
            </a:r>
            <a:r>
              <a:rPr lang="en-US" sz="2400" u="sng" dirty="0" smtClean="0">
                <a:solidFill>
                  <a:srgbClr val="000080"/>
                </a:solidFill>
                <a:latin typeface="Abadi MT Condensed Extra Bold" pitchFamily="34" charset="0"/>
              </a:rPr>
              <a:t>limit</a:t>
            </a:r>
            <a:r>
              <a:rPr lang="en-US" sz="2400" dirty="0" smtClean="0">
                <a:solidFill>
                  <a:srgbClr val="000080"/>
                </a:solidFill>
                <a:latin typeface="Abadi MT Condensed Extra Bold" pitchFamily="34" charset="0"/>
              </a:rPr>
              <a:t> of f(x) as x approaches c is L.</a:t>
            </a:r>
            <a:endParaRPr lang="en-US" sz="2400" i="1" dirty="0">
              <a:solidFill>
                <a:schemeClr val="accent2"/>
              </a:solidFill>
              <a:latin typeface="Abadi MT Condensed Extra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4536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Lesson: ____</a:t>
            </a:r>
          </a:p>
          <a:p>
            <a:r>
              <a:rPr lang="en-US" sz="2400" dirty="0" smtClean="0">
                <a:latin typeface="Abadi MT Condensed Extra Bold" pitchFamily="34" charset="0"/>
                <a:cs typeface="Aharoni" pitchFamily="2" charset="-79"/>
              </a:rPr>
              <a:t>Section: 1.8</a:t>
            </a:r>
          </a:p>
        </p:txBody>
      </p:sp>
      <p:sp>
        <p:nvSpPr>
          <p:cNvPr id="2" name="Rectangle 1"/>
          <p:cNvSpPr/>
          <p:nvPr/>
        </p:nvSpPr>
        <p:spPr>
          <a:xfrm>
            <a:off x="1396404" y="304800"/>
            <a:ext cx="7991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Introduction to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gency FB" pitchFamily="34" charset="0"/>
              </a:rPr>
              <a:t>Limits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457611"/>
              </p:ext>
            </p:extLst>
          </p:nvPr>
        </p:nvGraphicFramePr>
        <p:xfrm>
          <a:off x="2953768" y="3048000"/>
          <a:ext cx="2438400" cy="824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9" name="Equation" r:id="rId6" imgW="812520" imgH="279360" progId="Equation.3">
                  <p:embed/>
                </p:oleObj>
              </mc:Choice>
              <mc:Fallback>
                <p:oleObj name="Equation" r:id="rId6" imgW="81252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768" y="3048000"/>
                        <a:ext cx="2438400" cy="824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6934200" y="1143000"/>
            <a:ext cx="1371600" cy="599724"/>
          </a:xfrm>
          <a:prstGeom prst="wedgeRoundRectCallout">
            <a:avLst>
              <a:gd name="adj1" fmla="val 1812"/>
              <a:gd name="adj2" fmla="val 82101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As close as we please</a:t>
            </a: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143000" y="4038600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 smtClean="0">
                <a:latin typeface="Calisto MT" pitchFamily="18" charset="0"/>
              </a:rPr>
              <a:t>If, while approaching a specific input value from either side, your outputs also approach a particular value, </a:t>
            </a:r>
            <a:br>
              <a:rPr lang="en-US" sz="2000" dirty="0" smtClean="0">
                <a:latin typeface="Calisto MT" pitchFamily="18" charset="0"/>
              </a:rPr>
            </a:br>
            <a:r>
              <a:rPr lang="en-US" sz="2000" dirty="0" smtClean="0">
                <a:latin typeface="Calisto MT" pitchFamily="18" charset="0"/>
              </a:rPr>
              <a:t>that output value is called the “limit.”  </a:t>
            </a:r>
            <a:endParaRPr lang="en-US" sz="2000" i="1" dirty="0">
              <a:solidFill>
                <a:schemeClr val="accent2"/>
              </a:solidFill>
              <a:latin typeface="Calisto MT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19071" y="5437667"/>
            <a:ext cx="83512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Note: We can have a limit at c even if the function is undefined at c.</a:t>
            </a:r>
            <a:endParaRPr lang="en-US" sz="2000" b="1" i="1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33400" y="5770836"/>
            <a:ext cx="83512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</a:rPr>
              <a:t>The limit describes the behavior of the function </a:t>
            </a:r>
            <a:b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</a:rPr>
            </a:br>
            <a:r>
              <a:rPr lang="en-US" sz="2000" b="1" i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near</a:t>
            </a:r>
            <a:r>
              <a:rPr lang="en-US" sz="20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</a:rPr>
              <a:t>a point, not </a:t>
            </a:r>
            <a:r>
              <a:rPr lang="en-US" sz="2000" b="1" i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at 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sto MT" panose="02040603050505030304" pitchFamily="18" charset="0"/>
              </a:rPr>
              <a:t>the point.</a:t>
            </a:r>
            <a:endParaRPr lang="en-US" sz="2000" b="1" i="1" dirty="0">
              <a:solidFill>
                <a:schemeClr val="accent6">
                  <a:lumMod val="50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5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erris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5" grpId="0"/>
      <p:bldP spid="2" grpId="0"/>
      <p:bldP spid="4" grpId="0" animBg="1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75"/>
          <a:stretch/>
        </p:blipFill>
        <p:spPr bwMode="auto">
          <a:xfrm>
            <a:off x="555315" y="577701"/>
            <a:ext cx="1473082" cy="1401473"/>
          </a:xfrm>
          <a:prstGeom prst="roundRect">
            <a:avLst>
              <a:gd name="adj" fmla="val 3237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362200"/>
                <a:ext cx="8001000" cy="904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Ex.2    By graphing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 smtClean="0"/>
                  <a:t>  in an appropriate viewing window,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find how close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 should be to 0 in order to make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𝑠𝑖𝑛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 smtClean="0"/>
                  <a:t> within 0.01 of 1.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62200"/>
                <a:ext cx="8001000" cy="904735"/>
              </a:xfrm>
              <a:prstGeom prst="rect">
                <a:avLst/>
              </a:prstGeom>
              <a:blipFill rotWithShape="1">
                <a:blip r:embed="rId3"/>
                <a:stretch>
                  <a:fillRect l="-686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6018" name="Picture 2" descr="sin-theta-on-theta.png (474×183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451485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3669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509794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67965" y="577701"/>
            <a:ext cx="223837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62610" y="4424182"/>
            <a:ext cx="1776635" cy="1018284"/>
          </a:xfrm>
          <a:custGeom>
            <a:avLst/>
            <a:gdLst>
              <a:gd name="connsiteX0" fmla="*/ 22263 w 1776635"/>
              <a:gd name="connsiteY0" fmla="*/ 1361782 h 1397031"/>
              <a:gd name="connsiteX1" fmla="*/ 43528 w 1776635"/>
              <a:gd name="connsiteY1" fmla="*/ 1266089 h 1397031"/>
              <a:gd name="connsiteX2" fmla="*/ 415668 w 1776635"/>
              <a:gd name="connsiteY2" fmla="*/ 298526 h 1397031"/>
              <a:gd name="connsiteX3" fmla="*/ 840970 w 1776635"/>
              <a:gd name="connsiteY3" fmla="*/ 814 h 1397031"/>
              <a:gd name="connsiteX4" fmla="*/ 1351333 w 1776635"/>
              <a:gd name="connsiteY4" fmla="*/ 255996 h 1397031"/>
              <a:gd name="connsiteX5" fmla="*/ 1776635 w 1776635"/>
              <a:gd name="connsiteY5" fmla="*/ 1361782 h 1397031"/>
              <a:gd name="connsiteX6" fmla="*/ 1776635 w 1776635"/>
              <a:gd name="connsiteY6" fmla="*/ 1361782 h 139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635" h="1397031">
                <a:moveTo>
                  <a:pt x="22263" y="1361782"/>
                </a:moveTo>
                <a:cubicBezTo>
                  <a:pt x="111" y="1402540"/>
                  <a:pt x="-22040" y="1443298"/>
                  <a:pt x="43528" y="1266089"/>
                </a:cubicBezTo>
                <a:cubicBezTo>
                  <a:pt x="109096" y="1088880"/>
                  <a:pt x="282761" y="509405"/>
                  <a:pt x="415668" y="298526"/>
                </a:cubicBezTo>
                <a:cubicBezTo>
                  <a:pt x="548575" y="87647"/>
                  <a:pt x="685026" y="7902"/>
                  <a:pt x="840970" y="814"/>
                </a:cubicBezTo>
                <a:cubicBezTo>
                  <a:pt x="996914" y="-6274"/>
                  <a:pt x="1195389" y="29168"/>
                  <a:pt x="1351333" y="255996"/>
                </a:cubicBezTo>
                <a:cubicBezTo>
                  <a:pt x="1507277" y="482824"/>
                  <a:pt x="1776635" y="1361782"/>
                  <a:pt x="1776635" y="1361782"/>
                </a:cubicBezTo>
                <a:lnTo>
                  <a:pt x="1776635" y="136178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016" name="Group 86015"/>
          <p:cNvGrpSpPr/>
          <p:nvPr/>
        </p:nvGrpSpPr>
        <p:grpSpPr>
          <a:xfrm>
            <a:off x="1291856" y="5407217"/>
            <a:ext cx="2518144" cy="917383"/>
            <a:chOff x="1291856" y="5407217"/>
            <a:chExt cx="2518144" cy="917383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291856" y="5407217"/>
              <a:ext cx="382385" cy="917383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439246" y="5407217"/>
              <a:ext cx="370754" cy="917383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017" name="Group 86016"/>
          <p:cNvGrpSpPr/>
          <p:nvPr/>
        </p:nvGrpSpPr>
        <p:grpSpPr>
          <a:xfrm>
            <a:off x="4917356" y="3374066"/>
            <a:ext cx="3124200" cy="2397533"/>
            <a:chOff x="4917356" y="3374066"/>
            <a:chExt cx="3124200" cy="2397533"/>
          </a:xfrm>
        </p:grpSpPr>
        <p:grpSp>
          <p:nvGrpSpPr>
            <p:cNvPr id="25" name="Group 24"/>
            <p:cNvGrpSpPr/>
            <p:nvPr/>
          </p:nvGrpSpPr>
          <p:grpSpPr>
            <a:xfrm>
              <a:off x="5222156" y="3512289"/>
              <a:ext cx="2819400" cy="2259310"/>
              <a:chOff x="5222156" y="3512289"/>
              <a:chExt cx="2819400" cy="225931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523412" y="3512289"/>
                <a:ext cx="2518144" cy="193726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22156" y="4246605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5523412" y="4431271"/>
                <a:ext cx="166577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6599270" y="5402267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flipV="1">
                <a:off x="6751670" y="5298190"/>
                <a:ext cx="0" cy="155102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4917356" y="337406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17356" y="5167423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0.99</a:t>
              </a:r>
              <a:endParaRPr lang="en-US" dirty="0"/>
            </a:p>
          </p:txBody>
        </p:sp>
      </p:grpSp>
      <p:sp>
        <p:nvSpPr>
          <p:cNvPr id="30" name="Freeform 29"/>
          <p:cNvSpPr/>
          <p:nvPr/>
        </p:nvSpPr>
        <p:spPr>
          <a:xfrm>
            <a:off x="5523412" y="4436254"/>
            <a:ext cx="2518143" cy="686501"/>
          </a:xfrm>
          <a:custGeom>
            <a:avLst/>
            <a:gdLst>
              <a:gd name="connsiteX0" fmla="*/ 22263 w 1776635"/>
              <a:gd name="connsiteY0" fmla="*/ 1361782 h 1397031"/>
              <a:gd name="connsiteX1" fmla="*/ 43528 w 1776635"/>
              <a:gd name="connsiteY1" fmla="*/ 1266089 h 1397031"/>
              <a:gd name="connsiteX2" fmla="*/ 415668 w 1776635"/>
              <a:gd name="connsiteY2" fmla="*/ 298526 h 1397031"/>
              <a:gd name="connsiteX3" fmla="*/ 840970 w 1776635"/>
              <a:gd name="connsiteY3" fmla="*/ 814 h 1397031"/>
              <a:gd name="connsiteX4" fmla="*/ 1351333 w 1776635"/>
              <a:gd name="connsiteY4" fmla="*/ 255996 h 1397031"/>
              <a:gd name="connsiteX5" fmla="*/ 1776635 w 1776635"/>
              <a:gd name="connsiteY5" fmla="*/ 1361782 h 1397031"/>
              <a:gd name="connsiteX6" fmla="*/ 1776635 w 1776635"/>
              <a:gd name="connsiteY6" fmla="*/ 1361782 h 139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6635" h="1397031">
                <a:moveTo>
                  <a:pt x="22263" y="1361782"/>
                </a:moveTo>
                <a:cubicBezTo>
                  <a:pt x="111" y="1402540"/>
                  <a:pt x="-22040" y="1443298"/>
                  <a:pt x="43528" y="1266089"/>
                </a:cubicBezTo>
                <a:cubicBezTo>
                  <a:pt x="109096" y="1088880"/>
                  <a:pt x="282761" y="509405"/>
                  <a:pt x="415668" y="298526"/>
                </a:cubicBezTo>
                <a:cubicBezTo>
                  <a:pt x="548575" y="87647"/>
                  <a:pt x="685026" y="7902"/>
                  <a:pt x="840970" y="814"/>
                </a:cubicBezTo>
                <a:cubicBezTo>
                  <a:pt x="996914" y="-6274"/>
                  <a:pt x="1195389" y="29168"/>
                  <a:pt x="1351333" y="255996"/>
                </a:cubicBezTo>
                <a:cubicBezTo>
                  <a:pt x="1507277" y="482824"/>
                  <a:pt x="1776635" y="1361782"/>
                  <a:pt x="1776635" y="1361782"/>
                </a:cubicBezTo>
                <a:lnTo>
                  <a:pt x="1776635" y="136178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59516" y="541047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56596" y="541009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75320" y="540926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-0.2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772400" y="540888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1523999" y="6080310"/>
            <a:ext cx="2895601" cy="701490"/>
          </a:xfrm>
          <a:prstGeom prst="wedgeRoundRectCallout">
            <a:avLst>
              <a:gd name="adj1" fmla="val -47293"/>
              <a:gd name="adj2" fmla="val -9899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Nope!  Some y-values are more than 0.01 units from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ular Callout 43"/>
              <p:cNvSpPr/>
              <p:nvPr/>
            </p:nvSpPr>
            <p:spPr>
              <a:xfrm>
                <a:off x="1821516" y="6087398"/>
                <a:ext cx="2895601" cy="701490"/>
              </a:xfrm>
              <a:prstGeom prst="wedgeRoundRectCallout">
                <a:avLst>
                  <a:gd name="adj1" fmla="val 15865"/>
                  <a:gd name="adj2" fmla="val -98990"/>
                  <a:gd name="adj3" fmla="val 16667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Let’s see if it works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−0.5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≤0.5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ounded Rectangular Callout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516" y="6087398"/>
                <a:ext cx="2895601" cy="701490"/>
              </a:xfrm>
              <a:prstGeom prst="wedgeRoundRectCallout">
                <a:avLst>
                  <a:gd name="adj1" fmla="val 15865"/>
                  <a:gd name="adj2" fmla="val -98990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ounded Rectangular Callout 44"/>
          <p:cNvSpPr/>
          <p:nvPr/>
        </p:nvSpPr>
        <p:spPr>
          <a:xfrm>
            <a:off x="4876799" y="6087398"/>
            <a:ext cx="2895601" cy="701490"/>
          </a:xfrm>
          <a:prstGeom prst="wedgeRoundRectCallout">
            <a:avLst>
              <a:gd name="adj1" fmla="val -24527"/>
              <a:gd name="adj2" fmla="val -1005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revise and try again!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ular Callout 45"/>
              <p:cNvSpPr/>
              <p:nvPr/>
            </p:nvSpPr>
            <p:spPr>
              <a:xfrm>
                <a:off x="3037367" y="5771599"/>
                <a:ext cx="4724400" cy="1009082"/>
              </a:xfrm>
              <a:prstGeom prst="wedgeRoundRectCallout">
                <a:avLst>
                  <a:gd name="adj1" fmla="val 10238"/>
                  <a:gd name="adj2" fmla="val -93722"/>
                  <a:gd name="adj3" fmla="val 16667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Nice!  We can see that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𝑤𝑖𝑡h𝑖𝑛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0.2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0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𝑠𝑖𝑛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𝑤𝑖𝑡h𝑖𝑛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0.01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1.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46" name="Rounded Rectangular Callout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367" y="5771599"/>
                <a:ext cx="4724400" cy="1009082"/>
              </a:xfrm>
              <a:prstGeom prst="wedgeRoundRectCallout">
                <a:avLst>
                  <a:gd name="adj1" fmla="val 10238"/>
                  <a:gd name="adj2" fmla="val -93722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990600" y="3505200"/>
            <a:ext cx="2819400" cy="2267608"/>
            <a:chOff x="990600" y="3505200"/>
            <a:chExt cx="2819400" cy="2267608"/>
          </a:xfrm>
        </p:grpSpPr>
        <p:sp>
          <p:nvSpPr>
            <p:cNvPr id="3" name="Rectangle 2"/>
            <p:cNvSpPr/>
            <p:nvPr/>
          </p:nvSpPr>
          <p:spPr>
            <a:xfrm>
              <a:off x="1291856" y="3505200"/>
              <a:ext cx="2518144" cy="19372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0600" y="423951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1856" y="4424182"/>
              <a:ext cx="166577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383466" y="5403476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2535866" y="5299399"/>
              <a:ext cx="0" cy="15510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17 -0.57639 L 0 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8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6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8" grpId="0" animBg="1"/>
      <p:bldP spid="30" grpId="0" animBg="1"/>
      <p:bldP spid="34" grpId="0"/>
      <p:bldP spid="35" grpId="0"/>
      <p:bldP spid="39" grpId="0"/>
      <p:bldP spid="40" grpId="0"/>
      <p:bldP spid="23" grpId="0" animBg="1"/>
      <p:bldP spid="23" grpId="1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6897164" cy="5715000"/>
          </a:xfrm>
          <a:prstGeom prst="rect">
            <a:avLst/>
          </a:prstGeom>
        </p:spPr>
      </p:pic>
      <p:pic>
        <p:nvPicPr>
          <p:cNvPr id="83970" name="Picture 2" descr="Image result for ap exam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1984375" cy="203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665519" y="5661026"/>
            <a:ext cx="595313" cy="641350"/>
            <a:chOff x="4088" y="3346"/>
            <a:chExt cx="375" cy="404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4131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C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7399612" y="5645150"/>
            <a:ext cx="1127125" cy="673101"/>
            <a:chOff x="4944" y="3744"/>
            <a:chExt cx="662" cy="376"/>
          </a:xfrm>
        </p:grpSpPr>
        <p:sp>
          <p:nvSpPr>
            <p:cNvPr id="8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6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8259981" cy="1390650"/>
          </a:xfrm>
          <a:prstGeom prst="rect">
            <a:avLst/>
          </a:prstGeom>
        </p:spPr>
      </p:pic>
      <p:pic>
        <p:nvPicPr>
          <p:cNvPr id="8294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5012"/>
            <a:ext cx="1812925" cy="234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665519" y="5661026"/>
            <a:ext cx="595313" cy="641350"/>
            <a:chOff x="4088" y="3346"/>
            <a:chExt cx="375" cy="404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131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B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7399612" y="5629275"/>
            <a:ext cx="1127125" cy="673101"/>
            <a:chOff x="4944" y="3744"/>
            <a:chExt cx="662" cy="376"/>
          </a:xfrm>
        </p:grpSpPr>
        <p:sp>
          <p:nvSpPr>
            <p:cNvPr id="9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53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65" y="896952"/>
            <a:ext cx="8140583" cy="16938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886200"/>
            <a:ext cx="7750969" cy="1600200"/>
          </a:xfrm>
          <a:prstGeom prst="rect">
            <a:avLst/>
          </a:prstGeom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581400" y="4038600"/>
            <a:ext cx="595313" cy="641350"/>
            <a:chOff x="4088" y="3346"/>
            <a:chExt cx="375" cy="404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109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A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309937" y="3990269"/>
            <a:ext cx="1127125" cy="673101"/>
            <a:chOff x="4944" y="3744"/>
            <a:chExt cx="662" cy="376"/>
          </a:xfrm>
        </p:grpSpPr>
        <p:sp>
          <p:nvSpPr>
            <p:cNvPr id="9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  <p:pic>
        <p:nvPicPr>
          <p:cNvPr id="11" name="Picture 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329" y="533400"/>
            <a:ext cx="990600" cy="62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4015582" y="1069460"/>
            <a:ext cx="595313" cy="641350"/>
            <a:chOff x="4088" y="3346"/>
            <a:chExt cx="375" cy="404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131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C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3776899" y="1037709"/>
            <a:ext cx="1127125" cy="673101"/>
            <a:chOff x="4944" y="3744"/>
            <a:chExt cx="662" cy="376"/>
          </a:xfrm>
        </p:grpSpPr>
        <p:sp>
          <p:nvSpPr>
            <p:cNvPr id="16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114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" b="24390"/>
          <a:stretch/>
        </p:blipFill>
        <p:spPr>
          <a:xfrm>
            <a:off x="762000" y="304800"/>
            <a:ext cx="8107006" cy="541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29" r="78120"/>
          <a:stretch/>
        </p:blipFill>
        <p:spPr>
          <a:xfrm>
            <a:off x="4267200" y="4419600"/>
            <a:ext cx="2133600" cy="2026920"/>
          </a:xfrm>
          <a:prstGeom prst="rect">
            <a:avLst/>
          </a:prstGeom>
          <a:ln w="38100">
            <a:solidFill>
              <a:srgbClr val="009900"/>
            </a:solidFill>
          </a:ln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2045366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391400" y="5073650"/>
            <a:ext cx="595313" cy="641350"/>
            <a:chOff x="4088" y="3346"/>
            <a:chExt cx="375" cy="404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088" y="3360"/>
              <a:ext cx="375" cy="35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4109" y="3346"/>
              <a:ext cx="3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C</a:t>
              </a:r>
              <a:endParaRPr lang="en-US" altLang="en-US" sz="36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7119937" y="5041899"/>
            <a:ext cx="1127125" cy="673101"/>
            <a:chOff x="4944" y="3744"/>
            <a:chExt cx="662" cy="376"/>
          </a:xfrm>
        </p:grpSpPr>
        <p:sp>
          <p:nvSpPr>
            <p:cNvPr id="9" name="AutoShape 12" descr="Papyrus"/>
            <p:cNvSpPr>
              <a:spLocks noChangeArrowheads="1"/>
            </p:cNvSpPr>
            <p:nvPr/>
          </p:nvSpPr>
          <p:spPr bwMode="auto">
            <a:xfrm>
              <a:off x="4944" y="3744"/>
              <a:ext cx="662" cy="376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018" y="3860"/>
              <a:ext cx="528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100" dirty="0">
                  <a:solidFill>
                    <a:srgbClr val="4A0000"/>
                  </a:solidFill>
                  <a:latin typeface="Copperplate Gothic Bold" panose="020E0705020206020404" pitchFamily="34" charset="0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087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62000" y="458788"/>
            <a:ext cx="7543860" cy="838200"/>
            <a:chOff x="480" y="504"/>
            <a:chExt cx="4832" cy="528"/>
          </a:xfrm>
        </p:grpSpPr>
        <p:sp>
          <p:nvSpPr>
            <p:cNvPr id="7268" name="Text Box 10"/>
            <p:cNvSpPr txBox="1">
              <a:spLocks noChangeArrowheads="1"/>
            </p:cNvSpPr>
            <p:nvPr/>
          </p:nvSpPr>
          <p:spPr bwMode="auto">
            <a:xfrm>
              <a:off x="759" y="504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rgbClr val="000080"/>
                  </a:solidFill>
                  <a:latin typeface="Abadi MT Condensed Extra Bold" pitchFamily="34" charset="0"/>
                </a:rPr>
                <a:t>If the value is defined, and it seems reasonable to do so, we can often find the limit at c, by simply plugging in.  This is called evaluating a limit by </a:t>
              </a:r>
              <a:r>
                <a:rPr lang="en-US" sz="2000" dirty="0" smtClean="0">
                  <a:solidFill>
                    <a:srgbClr val="C00000"/>
                  </a:solidFill>
                  <a:latin typeface="Abadi MT Condensed Extra Bold" pitchFamily="34" charset="0"/>
                </a:rPr>
                <a:t>“direct substitution.”</a:t>
              </a:r>
              <a:endParaRPr lang="en-US" sz="2000" i="1" dirty="0">
                <a:solidFill>
                  <a:srgbClr val="C00000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7269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46954"/>
              </p:ext>
            </p:extLst>
          </p:nvPr>
        </p:nvGraphicFramePr>
        <p:xfrm>
          <a:off x="1324251" y="1632334"/>
          <a:ext cx="3020803" cy="80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Equation" r:id="rId4" imgW="1028520" imgH="279360" progId="Equation.3">
                  <p:embed/>
                </p:oleObj>
              </mc:Choice>
              <mc:Fallback>
                <p:oleObj name="Equation" r:id="rId4" imgW="1028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251" y="1632334"/>
                        <a:ext cx="3020803" cy="806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1580427" y="3103842"/>
            <a:ext cx="2895599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FF0000"/>
                </a:solidFill>
                <a:latin typeface="Abadi MT Condensed Extra Bold" pitchFamily="34" charset="0"/>
              </a:rPr>
              <a:t>Can you think of an example where direct substitution wouldn’t work?</a:t>
            </a:r>
            <a:endParaRPr lang="en-US" sz="1600" i="1" dirty="0">
              <a:solidFill>
                <a:srgbClr val="FF0000"/>
              </a:solidFill>
              <a:latin typeface="Abadi MT Condensed Extra Bold" pitchFamily="34" charset="0"/>
            </a:endParaRPr>
          </a:p>
        </p:txBody>
      </p:sp>
      <p:sp>
        <p:nvSpPr>
          <p:cNvPr id="104" name="Text Box 14"/>
          <p:cNvSpPr txBox="1">
            <a:spLocks noChangeArrowheads="1"/>
          </p:cNvSpPr>
          <p:nvPr/>
        </p:nvSpPr>
        <p:spPr bwMode="auto">
          <a:xfrm>
            <a:off x="1406761" y="5275542"/>
            <a:ext cx="3276599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FF0000"/>
                </a:solidFill>
                <a:latin typeface="Abadi MT Condensed Extra Bold" pitchFamily="34" charset="0"/>
              </a:rPr>
              <a:t>Can you think of an example where f(c) is defined, but  the value of f(c) is </a:t>
            </a:r>
            <a:r>
              <a:rPr lang="en-US" sz="1600" i="1" dirty="0" smtClean="0">
                <a:solidFill>
                  <a:srgbClr val="FF0000"/>
                </a:solidFill>
                <a:latin typeface="Abadi MT Condensed Extra Bold" pitchFamily="34" charset="0"/>
              </a:rPr>
              <a:t>not</a:t>
            </a:r>
            <a:r>
              <a:rPr lang="en-US" sz="1600" dirty="0" smtClean="0">
                <a:solidFill>
                  <a:srgbClr val="FF0000"/>
                </a:solidFill>
                <a:latin typeface="Abadi MT Condensed Extra Bold" pitchFamily="34" charset="0"/>
              </a:rPr>
              <a:t> the limit?</a:t>
            </a:r>
            <a:endParaRPr lang="en-US" sz="1600" i="1" dirty="0">
              <a:solidFill>
                <a:srgbClr val="FF0000"/>
              </a:solidFill>
              <a:latin typeface="Abadi MT Condensed Extra Bold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65255" y="3261697"/>
            <a:ext cx="1295400" cy="3309245"/>
            <a:chOff x="6662245" y="2895600"/>
            <a:chExt cx="1295400" cy="3309245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7315200" y="2895600"/>
              <a:ext cx="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7309945" y="4833245"/>
              <a:ext cx="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6662245" y="3570890"/>
              <a:ext cx="1295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6662245" y="5505907"/>
              <a:ext cx="1295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714472" y="2580167"/>
            <a:ext cx="1219200" cy="1085850"/>
            <a:chOff x="6248400" y="2580290"/>
            <a:chExt cx="1219200" cy="1085850"/>
          </a:xfrm>
        </p:grpSpPr>
        <p:sp>
          <p:nvSpPr>
            <p:cNvPr id="9" name="Arc 8"/>
            <p:cNvSpPr/>
            <p:nvPr/>
          </p:nvSpPr>
          <p:spPr>
            <a:xfrm flipV="1">
              <a:off x="6248400" y="2580290"/>
              <a:ext cx="1219200" cy="1085850"/>
            </a:xfrm>
            <a:prstGeom prst="arc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223760" y="3489960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82941" y="5123142"/>
            <a:ext cx="2089459" cy="1028964"/>
            <a:chOff x="6216869" y="4909445"/>
            <a:chExt cx="2089459" cy="1028964"/>
          </a:xfrm>
        </p:grpSpPr>
        <p:sp>
          <p:nvSpPr>
            <p:cNvPr id="116" name="Arc 115"/>
            <p:cNvSpPr/>
            <p:nvPr/>
          </p:nvSpPr>
          <p:spPr>
            <a:xfrm flipV="1">
              <a:off x="6216869" y="5047129"/>
              <a:ext cx="1219200" cy="891280"/>
            </a:xfrm>
            <a:prstGeom prst="arc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/>
            <p:cNvSpPr/>
            <p:nvPr/>
          </p:nvSpPr>
          <p:spPr>
            <a:xfrm rot="16200000" flipV="1">
              <a:off x="7555888" y="4768605"/>
              <a:ext cx="609600" cy="891280"/>
            </a:xfrm>
            <a:prstGeom prst="arc">
              <a:avLst>
                <a:gd name="adj1" fmla="val 21299941"/>
                <a:gd name="adj2" fmla="val 5095226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394030" y="5165834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7391400" y="541020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Rounded Rectangular Callout 119"/>
          <p:cNvSpPr/>
          <p:nvPr/>
        </p:nvSpPr>
        <p:spPr>
          <a:xfrm>
            <a:off x="4795081" y="2971677"/>
            <a:ext cx="1270174" cy="580040"/>
          </a:xfrm>
          <a:prstGeom prst="wedgeRoundRectCallout">
            <a:avLst>
              <a:gd name="adj1" fmla="val 93344"/>
              <a:gd name="adj2" fmla="val 44618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f(c) is undefined</a:t>
            </a: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4704627" y="4436420"/>
            <a:ext cx="1705237" cy="824406"/>
          </a:xfrm>
          <a:prstGeom prst="wedgeRoundRectCallout">
            <a:avLst>
              <a:gd name="adj1" fmla="val 75728"/>
              <a:gd name="adj2" fmla="val 93071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f(c) is defined, but not </a:t>
            </a:r>
            <a:r>
              <a:rPr lang="en-US" sz="1600" i="1" dirty="0" smtClean="0">
                <a:solidFill>
                  <a:schemeClr val="tx1"/>
                </a:solidFill>
                <a:latin typeface="Arial Rounded MT Bold" pitchFamily="34" charset="0"/>
              </a:rPr>
              <a:t>reasonable</a:t>
            </a:r>
            <a:endParaRPr lang="en-US" sz="1600" i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7468" y="162539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c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80096" y="1773866"/>
                <a:ext cx="27301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096" y="1773866"/>
                <a:ext cx="273017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01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07334" y="2613835"/>
            <a:ext cx="86868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59419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20" grpId="0" animBg="1"/>
      <p:bldP spid="121" grpId="0" animBg="1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" t="5830" r="6766" b="10734"/>
          <a:stretch/>
        </p:blipFill>
        <p:spPr bwMode="auto">
          <a:xfrm>
            <a:off x="990600" y="533400"/>
            <a:ext cx="7512871" cy="561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24660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62000" y="517526"/>
            <a:ext cx="7489217" cy="838200"/>
            <a:chOff x="480" y="541"/>
            <a:chExt cx="4797" cy="528"/>
          </a:xfrm>
        </p:grpSpPr>
        <p:sp>
          <p:nvSpPr>
            <p:cNvPr id="7268" name="Text Box 10"/>
            <p:cNvSpPr txBox="1">
              <a:spLocks noChangeArrowheads="1"/>
            </p:cNvSpPr>
            <p:nvPr/>
          </p:nvSpPr>
          <p:spPr bwMode="auto">
            <a:xfrm>
              <a:off x="724" y="541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CC"/>
                  </a:solidFill>
                  <a:latin typeface="Abadi MT Condensed Extra Bold" pitchFamily="34" charset="0"/>
                </a:rPr>
                <a:t>Techniques for Evaluating Limits</a:t>
              </a:r>
              <a:endParaRPr lang="en-US" sz="2800" i="1" dirty="0">
                <a:solidFill>
                  <a:srgbClr val="0000CC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7269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762000" y="1143000"/>
                <a:ext cx="7445002" cy="41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dirty="0" smtClean="0">
                    <a:latin typeface="Calibri" panose="020F0502020204030204" pitchFamily="34" charset="0"/>
                  </a:rPr>
                  <a:t>1.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Direct Substitution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(if appropriate)</a:t>
                </a:r>
              </a:p>
              <a:p>
                <a:endPara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r>
                  <a:rPr lang="en-US" sz="2000" dirty="0" smtClean="0">
                    <a:solidFill>
                      <a:srgbClr val="0000CC"/>
                    </a:solidFill>
                    <a:latin typeface="Calibri" panose="020F0502020204030204" pitchFamily="34" charset="0"/>
                  </a:rPr>
                  <a:t>If direct substitution yields an “indeterminate form” like 0/0… </a:t>
                </a:r>
              </a:p>
              <a:p>
                <a:endParaRPr lang="en-US" sz="400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 .  Remove the discontinuity (hole)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by </a:t>
                </a:r>
                <a:r>
                  <a:rPr lang="en-US" sz="20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cancellation</a:t>
                </a: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 </a:t>
                </a:r>
                <a:r>
                  <a:rPr lang="en-US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	Ex</a:t>
                </a:r>
                <a:r>
                  <a:rPr lang="en-US" dirty="0">
                    <a:latin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−4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US" sz="2000" dirty="0">
                  <a:latin typeface="Calibri" panose="020F0502020204030204" pitchFamily="34" charset="0"/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3.   Remove it </a:t>
                </a:r>
                <a:r>
                  <a:rPr lang="en-US" sz="20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by rationalizing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or other algebraic methods</a:t>
                </a:r>
              </a:p>
              <a:p>
                <a:r>
                  <a:rPr lang="en-US" sz="2000" dirty="0" smtClean="0">
                    <a:latin typeface="Calibri" panose="020F0502020204030204" pitchFamily="34" charset="0"/>
                  </a:rPr>
                  <a:t>	</a:t>
                </a:r>
                <a:r>
                  <a:rPr lang="en-US" dirty="0" smtClean="0">
                    <a:latin typeface="Calibri" panose="020F0502020204030204" pitchFamily="34" charset="0"/>
                  </a:rPr>
                  <a:t>Ex</a:t>
                </a:r>
                <a:r>
                  <a:rPr lang="en-US" dirty="0">
                    <a:latin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+1</m:t>
                                </m:r>
                              </m:e>
                            </m:rad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 smtClean="0">
                  <a:latin typeface="Calibri" panose="020F0502020204030204" pitchFamily="34" charset="0"/>
                </a:endParaRPr>
              </a:p>
              <a:p>
                <a:endParaRPr lang="en-US" sz="2000" dirty="0" smtClean="0">
                  <a:latin typeface="Calibri" panose="020F0502020204030204" pitchFamily="34" charset="0"/>
                </a:endParaRPr>
              </a:p>
              <a:p>
                <a:r>
                  <a:rPr lang="en-US" sz="2000" dirty="0" smtClean="0">
                    <a:latin typeface="Calibri" panose="020F0502020204030204" pitchFamily="34" charset="0"/>
                  </a:rPr>
                  <a:t>4.   Analyze an absolute value by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setting up two cases</a:t>
                </a:r>
              </a:p>
              <a:p>
                <a:r>
                  <a:rPr lang="en-US" dirty="0" smtClean="0">
                    <a:latin typeface="Calibri" panose="020F0502020204030204" pitchFamily="34" charset="0"/>
                  </a:rPr>
                  <a:t>	Ex</a:t>
                </a:r>
                <a:r>
                  <a:rPr lang="en-US" dirty="0">
                    <a:latin typeface="Calibri" panose="020F050202020403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latin typeface="Calibri" panose="020F0502020204030204" pitchFamily="34" charset="0"/>
                </a:endParaRPr>
              </a:p>
              <a:p>
                <a:endParaRPr lang="en-US" sz="2800" dirty="0">
                  <a:latin typeface="Calibri" panose="020F0502020204030204" pitchFamily="34" charset="0"/>
                </a:endParaRPr>
              </a:p>
              <a:p>
                <a:r>
                  <a:rPr lang="en-US" sz="2000" dirty="0">
                    <a:latin typeface="Calibri" panose="020F0502020204030204" pitchFamily="34" charset="0"/>
                  </a:rPr>
                  <a:t>5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.    If the discontinuity can’t be removed, </a:t>
                </a:r>
                <a:r>
                  <a:rPr lang="en-US" sz="20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use your calculator </a:t>
                </a:r>
                <a:br>
                  <a:rPr lang="en-US" sz="20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</a:br>
                <a:r>
                  <a:rPr lang="en-US" sz="2000" b="1" i="1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      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to approximate the limit </a:t>
                </a:r>
                <a:r>
                  <a:rPr lang="en-US" sz="2000" i="1" dirty="0" smtClean="0">
                    <a:latin typeface="Calibri" panose="020F0502020204030204" pitchFamily="34" charset="0"/>
                  </a:rPr>
                  <a:t>by interpolation </a:t>
                </a:r>
                <a:r>
                  <a:rPr lang="en-US" sz="2000" dirty="0" smtClean="0">
                    <a:latin typeface="Calibri" panose="020F0502020204030204" pitchFamily="34" charset="0"/>
                  </a:rPr>
                  <a:t>(plug in values </a:t>
                </a:r>
                <a:br>
                  <a:rPr lang="en-US" sz="2000" dirty="0" smtClean="0">
                    <a:latin typeface="Calibri" panose="020F0502020204030204" pitchFamily="34" charset="0"/>
                  </a:rPr>
                </a:br>
                <a:r>
                  <a:rPr lang="en-US" sz="2000" dirty="0" smtClean="0">
                    <a:latin typeface="Calibri" panose="020F0502020204030204" pitchFamily="34" charset="0"/>
                  </a:rPr>
                  <a:t>       that are very close on either side and average them!)</a:t>
                </a:r>
                <a:endParaRPr lang="en-US" sz="2000" dirty="0">
                  <a:latin typeface="Calibri" panose="020F0502020204030204" pitchFamily="34" charset="0"/>
                </a:endParaRPr>
              </a:p>
              <a:p>
                <a:pPr marL="457200" indent="-457200">
                  <a:buAutoNum type="arabicPeriod" startAt="3"/>
                </a:pPr>
                <a:endPara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4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143000"/>
                <a:ext cx="7445002" cy="419100"/>
              </a:xfrm>
              <a:prstGeom prst="rect">
                <a:avLst/>
              </a:prstGeom>
              <a:blipFill rotWithShape="1">
                <a:blip r:embed="rId3"/>
                <a:stretch>
                  <a:fillRect l="-819" t="-7353" b="-11970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97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75"/>
          <a:stretch/>
        </p:blipFill>
        <p:spPr bwMode="auto">
          <a:xfrm>
            <a:off x="7620000" y="5486400"/>
            <a:ext cx="1066800" cy="1014941"/>
          </a:xfrm>
          <a:prstGeom prst="roundRect">
            <a:avLst>
              <a:gd name="adj" fmla="val 3237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12217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62000" y="457200"/>
            <a:ext cx="7924800" cy="838200"/>
            <a:chOff x="480" y="504"/>
            <a:chExt cx="5076" cy="528"/>
          </a:xfrm>
        </p:grpSpPr>
        <p:sp>
          <p:nvSpPr>
            <p:cNvPr id="12387" name="Text Box 10"/>
            <p:cNvSpPr txBox="1">
              <a:spLocks noChangeArrowheads="1"/>
            </p:cNvSpPr>
            <p:nvPr/>
          </p:nvSpPr>
          <p:spPr bwMode="auto">
            <a:xfrm>
              <a:off x="804" y="504"/>
              <a:ext cx="475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80"/>
                  </a:solidFill>
                  <a:latin typeface="Franklin Gothic" pitchFamily="34" charset="0"/>
                </a:rPr>
                <a:t>Properties of Limits</a:t>
              </a:r>
              <a:endParaRPr lang="en-US" sz="2800" i="1" dirty="0">
                <a:solidFill>
                  <a:srgbClr val="000080"/>
                </a:solidFill>
                <a:latin typeface="Franklin Gothic" pitchFamily="34" charset="0"/>
              </a:endParaRPr>
            </a:p>
          </p:txBody>
        </p:sp>
        <p:pic>
          <p:nvPicPr>
            <p:cNvPr id="12388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0898" name="Picture 2" descr="http://www.nabla.hr/LimFLawsA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20"/>
          <a:stretch/>
        </p:blipFill>
        <p:spPr bwMode="auto">
          <a:xfrm>
            <a:off x="1143292" y="1143000"/>
            <a:ext cx="6689436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638800" y="4495800"/>
            <a:ext cx="3657600" cy="1905000"/>
            <a:chOff x="4867275" y="962025"/>
            <a:chExt cx="3657600" cy="1905000"/>
          </a:xfrm>
        </p:grpSpPr>
        <p:sp>
          <p:nvSpPr>
            <p:cNvPr id="3" name="Oval 2"/>
            <p:cNvSpPr/>
            <p:nvPr/>
          </p:nvSpPr>
          <p:spPr>
            <a:xfrm>
              <a:off x="5695950" y="962025"/>
              <a:ext cx="2057400" cy="1905000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867275" y="1222451"/>
                  <a:ext cx="3657600" cy="12828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dirty="0" smtClean="0"/>
                    <a:t>                 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Random fact:</a:t>
                  </a:r>
                  <a:br>
                    <a:rPr lang="en-US" dirty="0" smtClean="0">
                      <a:solidFill>
                        <a:srgbClr val="C00000"/>
                      </a:solidFill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7275" y="1222451"/>
                  <a:ext cx="3657600" cy="128285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98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62000" y="517526"/>
            <a:ext cx="7489217" cy="838200"/>
            <a:chOff x="480" y="541"/>
            <a:chExt cx="4797" cy="528"/>
          </a:xfrm>
        </p:grpSpPr>
        <p:sp>
          <p:nvSpPr>
            <p:cNvPr id="7268" name="Text Box 10"/>
            <p:cNvSpPr txBox="1">
              <a:spLocks noChangeArrowheads="1"/>
            </p:cNvSpPr>
            <p:nvPr/>
          </p:nvSpPr>
          <p:spPr bwMode="auto">
            <a:xfrm>
              <a:off x="724" y="541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  <a:t>Limits at Infinity</a:t>
              </a:r>
              <a:endParaRPr lang="en-US" sz="2800" i="1" dirty="0">
                <a:solidFill>
                  <a:srgbClr val="000080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7269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036139"/>
              </p:ext>
            </p:extLst>
          </p:nvPr>
        </p:nvGraphicFramePr>
        <p:xfrm>
          <a:off x="1598613" y="2362201"/>
          <a:ext cx="2592387" cy="87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0" name="Equation" r:id="rId4" imgW="812520" imgH="279360" progId="Equation.3">
                  <p:embed/>
                </p:oleObj>
              </mc:Choice>
              <mc:Fallback>
                <p:oleObj name="Equation" r:id="rId4" imgW="812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362201"/>
                        <a:ext cx="2592387" cy="87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5255" y="3276600"/>
            <a:ext cx="47022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FF0000"/>
                </a:solidFill>
                <a:latin typeface="Abadi MT Condensed Extra Bold" pitchFamily="34" charset="0"/>
              </a:rPr>
              <a:t>similarly…</a:t>
            </a:r>
            <a:endParaRPr lang="en-US" sz="2400" i="1" dirty="0">
              <a:solidFill>
                <a:srgbClr val="FF0000"/>
              </a:solidFill>
              <a:latin typeface="Abadi MT Condensed Extra Bold" pitchFamily="34" charset="0"/>
            </a:endParaRPr>
          </a:p>
        </p:txBody>
      </p:sp>
      <p:sp>
        <p:nvSpPr>
          <p:cNvPr id="104" name="Text Box 14"/>
          <p:cNvSpPr txBox="1">
            <a:spLocks noChangeArrowheads="1"/>
          </p:cNvSpPr>
          <p:nvPr/>
        </p:nvSpPr>
        <p:spPr bwMode="auto">
          <a:xfrm>
            <a:off x="1076722" y="5358105"/>
            <a:ext cx="6934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FF0000"/>
                </a:solidFill>
                <a:latin typeface="Abadi MT Condensed Extra Bold" pitchFamily="34" charset="0"/>
              </a:rPr>
              <a:t>This occurs when </a:t>
            </a:r>
            <a:r>
              <a:rPr lang="en-US" sz="2400" i="1" dirty="0" smtClean="0">
                <a:solidFill>
                  <a:srgbClr val="FF0000"/>
                </a:solidFill>
                <a:latin typeface="Abadi MT Condensed Extra Bold" pitchFamily="34" charset="0"/>
              </a:rPr>
              <a:t>y = L  </a:t>
            </a:r>
            <a:r>
              <a:rPr lang="en-US" sz="2400" dirty="0" smtClean="0">
                <a:solidFill>
                  <a:srgbClr val="FF0000"/>
                </a:solidFill>
                <a:latin typeface="Abadi MT Condensed Extra Bold" pitchFamily="34" charset="0"/>
              </a:rPr>
              <a:t>is a _______________</a:t>
            </a:r>
            <a:endParaRPr lang="en-US" sz="2400" i="1" dirty="0">
              <a:solidFill>
                <a:srgbClr val="FF0000"/>
              </a:solidFill>
              <a:latin typeface="Abadi MT Condensed Extra Bold" pitchFamily="34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066800" y="1066800"/>
            <a:ext cx="6412984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FF0000"/>
                </a:solidFill>
                <a:latin typeface="Abadi MT Condensed Extra Bold" pitchFamily="34" charset="0"/>
              </a:rPr>
              <a:t>If f(x) gets as close to a number L as we please when x gets sufficiently large, then…</a:t>
            </a:r>
            <a:endParaRPr lang="en-US" sz="2400" i="1" dirty="0">
              <a:solidFill>
                <a:srgbClr val="FF0000"/>
              </a:solidFill>
              <a:latin typeface="Abadi MT Condensed Extra Bold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97429"/>
              </p:ext>
            </p:extLst>
          </p:nvPr>
        </p:nvGraphicFramePr>
        <p:xfrm>
          <a:off x="1589567" y="3799367"/>
          <a:ext cx="2673092" cy="84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1" name="Equation" r:id="rId6" imgW="863280" imgH="279360" progId="Equation.3">
                  <p:embed/>
                </p:oleObj>
              </mc:Choice>
              <mc:Fallback>
                <p:oleObj name="Equation" r:id="rId6" imgW="863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567" y="3799367"/>
                        <a:ext cx="2673092" cy="849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705600" y="2810660"/>
            <a:ext cx="3286522" cy="2019500"/>
            <a:chOff x="6172200" y="2184937"/>
            <a:chExt cx="2438400" cy="1561479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6825155" y="2184937"/>
              <a:ext cx="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6172200" y="2860227"/>
              <a:ext cx="1295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 flipH="1">
              <a:off x="6324600" y="2660566"/>
              <a:ext cx="2286000" cy="1085850"/>
            </a:xfrm>
            <a:prstGeom prst="arc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6172200" y="2626425"/>
              <a:ext cx="1295400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029553" y="5411534"/>
            <a:ext cx="2397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badi MT Condensed Extra Bold" pitchFamily="34" charset="0"/>
                <a:sym typeface="Wingdings" panose="05000000000000000000" pitchFamily="2" charset="2"/>
              </a:rPr>
              <a:t>HORIZONTAL ASYMPTOTE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70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2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533400" y="517526"/>
            <a:ext cx="7717817" cy="838200"/>
            <a:chOff x="480" y="541"/>
            <a:chExt cx="4797" cy="528"/>
          </a:xfrm>
        </p:grpSpPr>
        <p:sp>
          <p:nvSpPr>
            <p:cNvPr id="7268" name="Text Box 10"/>
            <p:cNvSpPr txBox="1">
              <a:spLocks noChangeArrowheads="1"/>
            </p:cNvSpPr>
            <p:nvPr/>
          </p:nvSpPr>
          <p:spPr bwMode="auto">
            <a:xfrm>
              <a:off x="724" y="541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  <a:t>Limits at Infinity </a:t>
              </a:r>
              <a:b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</a:br>
              <a:r>
                <a:rPr lang="en-US" sz="2400" dirty="0" smtClean="0">
                  <a:solidFill>
                    <a:srgbClr val="C00000"/>
                  </a:solidFill>
                  <a:latin typeface="Abadi MT Condensed Extra Bold" pitchFamily="34" charset="0"/>
                  <a:sym typeface="Wingdings" panose="05000000000000000000" pitchFamily="2" charset="2"/>
                </a:rPr>
                <a:t> Think “End Behavior” &amp; “Horizontal Asymptote!”</a:t>
              </a:r>
              <a:endParaRPr lang="en-US" sz="2800" i="1" dirty="0">
                <a:solidFill>
                  <a:srgbClr val="C00000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7269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9800" y="1524000"/>
                <a:ext cx="3429000" cy="717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+7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−5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−7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524000"/>
                <a:ext cx="3429000" cy="7173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1887" y="3820097"/>
                <a:ext cx="3429000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+7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87" y="3820097"/>
                <a:ext cx="3429000" cy="7418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5800" y="3855842"/>
                <a:ext cx="3429000" cy="716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+7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55842"/>
                <a:ext cx="3429000" cy="7161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95600" y="3938901"/>
                <a:ext cx="646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sz="2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38901"/>
                <a:ext cx="64681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3049" y="3200400"/>
            <a:ext cx="7717817" cy="838200"/>
            <a:chOff x="480" y="541"/>
            <a:chExt cx="4797" cy="528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724" y="541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  <a:t>Limits at Infinity &amp; Infinite Limits</a:t>
              </a:r>
              <a:b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</a:br>
              <a:endParaRPr lang="en-US" sz="2800" i="1" dirty="0">
                <a:solidFill>
                  <a:srgbClr val="C00000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11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322288" y="3972455"/>
                <a:ext cx="646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−∞</m:t>
                      </m:r>
                    </m:oMath>
                  </m:oMathPara>
                </a14:m>
                <a:endParaRPr lang="en-US" sz="2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288" y="3972455"/>
                <a:ext cx="646814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/>
          <p:cNvSpPr/>
          <p:nvPr/>
        </p:nvSpPr>
        <p:spPr>
          <a:xfrm>
            <a:off x="311887" y="4949456"/>
            <a:ext cx="3612413" cy="1298944"/>
          </a:xfrm>
          <a:prstGeom prst="wedgeRoundRectCallout">
            <a:avLst>
              <a:gd name="adj1" fmla="val -9224"/>
              <a:gd name="adj2" fmla="val -7845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Since the numerator dominates, this has no </a:t>
            </a:r>
            <a:r>
              <a:rPr lang="en-US" sz="1600" dirty="0" err="1" smtClean="0">
                <a:latin typeface="Candara" panose="020E0502030303020204" pitchFamily="34" charset="0"/>
              </a:rPr>
              <a:t>horiz.asy</a:t>
            </a:r>
            <a:r>
              <a:rPr lang="en-US" sz="1600" dirty="0" smtClean="0">
                <a:latin typeface="Candara" panose="020E0502030303020204" pitchFamily="34" charset="0"/>
              </a:rPr>
              <a:t>.  It is “unbounded” (No Limit!)  …but where is it </a:t>
            </a:r>
            <a:r>
              <a:rPr lang="en-US" sz="1600" b="1" dirty="0" smtClean="0">
                <a:latin typeface="Candara" panose="020E0502030303020204" pitchFamily="34" charset="0"/>
              </a:rPr>
              <a:t>heading</a:t>
            </a:r>
            <a:r>
              <a:rPr lang="en-US" sz="1600" dirty="0" smtClean="0">
                <a:latin typeface="Candara" panose="020E0502030303020204" pitchFamily="34" charset="0"/>
              </a:rPr>
              <a:t>?                 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. </a:t>
            </a:r>
            <a:r>
              <a:rPr lang="en-US" sz="1600" dirty="0" smtClean="0">
                <a:latin typeface="Candara" panose="020E0502030303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ular Callout 14"/>
              <p:cNvSpPr/>
              <p:nvPr/>
            </p:nvSpPr>
            <p:spPr>
              <a:xfrm>
                <a:off x="4191000" y="4949456"/>
                <a:ext cx="4495800" cy="1298944"/>
              </a:xfrm>
              <a:prstGeom prst="wedgeRoundRectCallout">
                <a:avLst>
                  <a:gd name="adj1" fmla="val -23984"/>
                  <a:gd name="adj2" fmla="val -84185"/>
                  <a:gd name="adj3" fmla="val 16667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latin typeface="Candara" panose="020E0502030303020204" pitchFamily="34" charset="0"/>
                  </a:rPr>
                  <a:t>As we approach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60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1600" dirty="0" smtClean="0">
                    <a:latin typeface="Candara" panose="020E0502030303020204" pitchFamily="34" charset="0"/>
                  </a:rPr>
                  <a:t>, this function would produce a big </a:t>
                </a:r>
                <a:r>
                  <a:rPr lang="en-US" sz="1600" i="1" dirty="0" smtClean="0">
                    <a:latin typeface="Candara" panose="020E0502030303020204" pitchFamily="34" charset="0"/>
                  </a:rPr>
                  <a:t>negative</a:t>
                </a:r>
                <a:r>
                  <a:rPr lang="en-US" sz="1600" dirty="0" smtClean="0">
                    <a:latin typeface="Candara" panose="020E0502030303020204" pitchFamily="34" charset="0"/>
                  </a:rPr>
                  <a:t> in the denominator, and an even bigger </a:t>
                </a:r>
                <a:r>
                  <a:rPr lang="en-US" sz="1600" i="1" dirty="0" smtClean="0">
                    <a:latin typeface="Candara" panose="020E0502030303020204" pitchFamily="34" charset="0"/>
                  </a:rPr>
                  <a:t>positive</a:t>
                </a:r>
                <a:r>
                  <a:rPr lang="en-US" sz="1600" dirty="0" smtClean="0">
                    <a:latin typeface="Candara" panose="020E0502030303020204" pitchFamily="34" charset="0"/>
                  </a:rPr>
                  <a:t> in the numerator.  </a:t>
                </a:r>
                <a:br>
                  <a:rPr lang="en-US" sz="1600" dirty="0" smtClean="0">
                    <a:latin typeface="Candara" panose="020E0502030303020204" pitchFamily="34" charset="0"/>
                  </a:rPr>
                </a:br>
                <a:endParaRPr lang="en-US" sz="2000" b="1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Rounded Rectangular Callou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949456"/>
                <a:ext cx="4495800" cy="1298944"/>
              </a:xfrm>
              <a:prstGeom prst="wedgeRoundRectCallout">
                <a:avLst>
                  <a:gd name="adj1" fmla="val -23984"/>
                  <a:gd name="adj2" fmla="val -84185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90332" y="5846134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Candara" panose="020E0502030303020204" pitchFamily="34" charset="0"/>
              </a:rPr>
              <a:t>To infinity</a:t>
            </a:r>
            <a:r>
              <a:rPr lang="en-US" sz="1600" b="1" dirty="0" smtClean="0">
                <a:solidFill>
                  <a:srgbClr val="008000"/>
                </a:solidFill>
                <a:latin typeface="Candara" panose="020E0502030303020204" pitchFamily="34" charset="0"/>
              </a:rPr>
              <a:t>!</a:t>
            </a:r>
            <a:endParaRPr lang="en-US" sz="1600" b="1" dirty="0">
              <a:solidFill>
                <a:srgbClr val="008000"/>
              </a:solidFill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35078" y="2313538"/>
                <a:ext cx="811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078" y="2313538"/>
                <a:ext cx="81161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17334" y="2286000"/>
                <a:ext cx="8116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334" y="2286000"/>
                <a:ext cx="81161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81153" y="2313538"/>
                <a:ext cx="81161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153" y="2313538"/>
                <a:ext cx="811617" cy="502766"/>
              </a:xfrm>
              <a:prstGeom prst="rect">
                <a:avLst/>
              </a:prstGeom>
              <a:blipFill rotWithShape="1">
                <a:blip r:embed="rId11"/>
                <a:stretch>
                  <a:fillRect l="-31579" t="-123171" r="-76692" b="-187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6789" y="2277584"/>
                <a:ext cx="81161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789" y="2277584"/>
                <a:ext cx="811617" cy="502766"/>
              </a:xfrm>
              <a:prstGeom prst="rect">
                <a:avLst/>
              </a:prstGeom>
              <a:blipFill rotWithShape="1">
                <a:blip r:embed="rId12"/>
                <a:stretch>
                  <a:fillRect l="-6015" t="-123171" r="-102256" b="-187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66091" y="615535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Graphs on </a:t>
            </a:r>
            <a:r>
              <a:rPr lang="en-US" sz="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Geogebra</a:t>
            </a:r>
            <a:r>
              <a:rPr lang="en-US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!</a:t>
            </a:r>
            <a:endParaRPr lang="en-US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11501" y="5791200"/>
                <a:ext cx="5181600" cy="6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Since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dirty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dirty="0">
                            <a:solidFill>
                              <a:srgbClr val="008000"/>
                            </a:solidFill>
                            <a:latin typeface="Cambria Math"/>
                          </a:rPr>
                          <m:t>+</m:t>
                        </m:r>
                      </m:num>
                      <m:den>
                        <m:r>
                          <a:rPr lang="en-US" sz="1600" b="1" i="1" dirty="0">
                            <a:solidFill>
                              <a:srgbClr val="008000"/>
                            </a:solidFill>
                            <a:latin typeface="Cambria Math"/>
                          </a:rPr>
                          <m:t>−</m:t>
                        </m:r>
                      </m:den>
                    </m:f>
                    <m:r>
                      <a:rPr lang="en-US" sz="1600" b="1" i="1" dirty="0">
                        <a:solidFill>
                          <a:srgbClr val="008000"/>
                        </a:solidFill>
                        <a:latin typeface="Cambria Math"/>
                      </a:rPr>
                      <m:t> = − </m:t>
                    </m:r>
                  </m:oMath>
                </a14:m>
                <a:r>
                  <a:rPr lang="en-US" sz="1600" b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, the function will approach 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008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sz="2000" b="1" dirty="0">
                  <a:solidFill>
                    <a:srgbClr val="008000"/>
                  </a:solidFill>
                  <a:latin typeface="Candara" panose="020E0502030303020204" pitchFamily="34" charset="0"/>
                </a:endParaRPr>
              </a:p>
              <a:p>
                <a:endParaRPr lang="en-US" sz="16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501" y="5791200"/>
                <a:ext cx="5181600" cy="678904"/>
              </a:xfrm>
              <a:prstGeom prst="rect">
                <a:avLst/>
              </a:prstGeom>
              <a:blipFill rotWithShape="1">
                <a:blip r:embed="rId13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96767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2" grpId="0"/>
      <p:bldP spid="2" grpId="0" animBg="1"/>
      <p:bldP spid="15" grpId="0" animBg="1"/>
      <p:bldP spid="4" grpId="0"/>
      <p:bldP spid="17" grpId="0"/>
      <p:bldP spid="18" grpId="0"/>
      <p:bldP spid="19" grpId="0"/>
      <p:bldP spid="20" grpId="0"/>
      <p:bldP spid="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1100" y="1219200"/>
                <a:ext cx="3429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1219200"/>
                <a:ext cx="3429000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28235" y="1335075"/>
                <a:ext cx="646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sz="2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235" y="1335075"/>
                <a:ext cx="64681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40137" y="533400"/>
            <a:ext cx="7717817" cy="838200"/>
            <a:chOff x="480" y="541"/>
            <a:chExt cx="4797" cy="528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724" y="541"/>
              <a:ext cx="455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  <a:t>Infinite Limits continued…</a:t>
              </a:r>
              <a:br>
                <a:rPr lang="en-US" sz="2800" dirty="0" smtClean="0">
                  <a:solidFill>
                    <a:srgbClr val="000080"/>
                  </a:solidFill>
                  <a:latin typeface="Abadi MT Condensed Extra Bold" pitchFamily="34" charset="0"/>
                </a:rPr>
              </a:br>
              <a:endParaRPr lang="en-US" sz="2800" i="1" dirty="0">
                <a:solidFill>
                  <a:srgbClr val="C00000"/>
                </a:solidFill>
                <a:latin typeface="Abadi MT Condensed Extra Bold" pitchFamily="34" charset="0"/>
              </a:endParaRPr>
            </a:p>
          </p:txBody>
        </p:sp>
        <p:pic>
          <p:nvPicPr>
            <p:cNvPr id="11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1" name="Straight Arrow Connector 40"/>
          <p:cNvCxnSpPr/>
          <p:nvPr/>
        </p:nvCxnSpPr>
        <p:spPr>
          <a:xfrm>
            <a:off x="6705600" y="3886200"/>
            <a:ext cx="0" cy="239727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75" name="Group 7274"/>
          <p:cNvGrpSpPr/>
          <p:nvPr/>
        </p:nvGrpSpPr>
        <p:grpSpPr>
          <a:xfrm>
            <a:off x="5105401" y="3886200"/>
            <a:ext cx="2501200" cy="2397273"/>
            <a:chOff x="5300627" y="1219200"/>
            <a:chExt cx="1938373" cy="174989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096000" y="1219200"/>
              <a:ext cx="0" cy="174989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300627" y="2007737"/>
              <a:ext cx="193837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72" name="TextBox 7271"/>
            <p:cNvSpPr txBox="1"/>
            <p:nvPr/>
          </p:nvSpPr>
          <p:spPr>
            <a:xfrm>
              <a:off x="6356568" y="1967590"/>
              <a:ext cx="2125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sp>
        <p:nvSpPr>
          <p:cNvPr id="7273" name="Left Arrow 7272"/>
          <p:cNvSpPr/>
          <p:nvPr/>
        </p:nvSpPr>
        <p:spPr>
          <a:xfrm>
            <a:off x="6791824" y="4806043"/>
            <a:ext cx="589953" cy="329778"/>
          </a:xfrm>
          <a:prstGeom prst="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74" name="Table 7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54971"/>
              </p:ext>
            </p:extLst>
          </p:nvPr>
        </p:nvGraphicFramePr>
        <p:xfrm>
          <a:off x="1676400" y="4038600"/>
          <a:ext cx="12192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anose="020F0704030504030204" pitchFamily="34" charset="0"/>
                        </a:rPr>
                        <a:t>x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anose="020F0704030504030204" pitchFamily="34" charset="0"/>
                        </a:rPr>
                        <a:t>y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76" name="TextBox 7275"/>
          <p:cNvSpPr txBox="1"/>
          <p:nvPr/>
        </p:nvSpPr>
        <p:spPr>
          <a:xfrm>
            <a:off x="547225" y="3160931"/>
            <a:ext cx="3441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Explore the limit </a:t>
            </a:r>
            <a:r>
              <a:rPr lang="en-US" b="1" i="1" dirty="0" smtClean="0">
                <a:solidFill>
                  <a:srgbClr val="FF0000"/>
                </a:solidFill>
              </a:rPr>
              <a:t>numerically </a:t>
            </a:r>
            <a:r>
              <a:rPr lang="en-US" dirty="0" smtClean="0"/>
              <a:t>(with a table)</a:t>
            </a:r>
            <a:endParaRPr lang="en-US" dirty="0"/>
          </a:p>
        </p:txBody>
      </p:sp>
      <p:sp>
        <p:nvSpPr>
          <p:cNvPr id="7277" name="TextBox 7276"/>
          <p:cNvSpPr txBox="1"/>
          <p:nvPr/>
        </p:nvSpPr>
        <p:spPr>
          <a:xfrm>
            <a:off x="2376247" y="4431268"/>
            <a:ext cx="6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½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420548" y="4790366"/>
            <a:ext cx="6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17134" y="5159698"/>
            <a:ext cx="6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62070" y="5535850"/>
            <a:ext cx="6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17899" y="5893242"/>
            <a:ext cx="6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940154" y="3200400"/>
            <a:ext cx="344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Explore the limit </a:t>
            </a:r>
            <a:r>
              <a:rPr lang="en-US" b="1" i="1" dirty="0" smtClean="0">
                <a:solidFill>
                  <a:srgbClr val="FF0000"/>
                </a:solidFill>
              </a:rPr>
              <a:t>graphically</a:t>
            </a:r>
            <a:endParaRPr lang="en-US" dirty="0"/>
          </a:p>
        </p:txBody>
      </p:sp>
      <p:sp>
        <p:nvSpPr>
          <p:cNvPr id="7280" name="Freeform 7279"/>
          <p:cNvSpPr/>
          <p:nvPr/>
        </p:nvSpPr>
        <p:spPr>
          <a:xfrm>
            <a:off x="5550194" y="4986670"/>
            <a:ext cx="1128295" cy="1116418"/>
          </a:xfrm>
          <a:custGeom>
            <a:avLst/>
            <a:gdLst>
              <a:gd name="connsiteX0" fmla="*/ 0 w 1128295"/>
              <a:gd name="connsiteY0" fmla="*/ 0 h 1116418"/>
              <a:gd name="connsiteX1" fmla="*/ 871870 w 1128295"/>
              <a:gd name="connsiteY1" fmla="*/ 74428 h 1116418"/>
              <a:gd name="connsiteX2" fmla="*/ 1105787 w 1128295"/>
              <a:gd name="connsiteY2" fmla="*/ 361507 h 1116418"/>
              <a:gd name="connsiteX3" fmla="*/ 1105787 w 1128295"/>
              <a:gd name="connsiteY3" fmla="*/ 111641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8295" h="1116418">
                <a:moveTo>
                  <a:pt x="0" y="0"/>
                </a:moveTo>
                <a:cubicBezTo>
                  <a:pt x="343786" y="7088"/>
                  <a:pt x="687572" y="14177"/>
                  <a:pt x="871870" y="74428"/>
                </a:cubicBezTo>
                <a:cubicBezTo>
                  <a:pt x="1056168" y="134679"/>
                  <a:pt x="1066801" y="187842"/>
                  <a:pt x="1105787" y="361507"/>
                </a:cubicBezTo>
                <a:cubicBezTo>
                  <a:pt x="1144773" y="535172"/>
                  <a:pt x="1125280" y="825795"/>
                  <a:pt x="1105787" y="111641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rot="10800000">
            <a:off x="6743340" y="3836581"/>
            <a:ext cx="1128295" cy="1116418"/>
          </a:xfrm>
          <a:custGeom>
            <a:avLst/>
            <a:gdLst>
              <a:gd name="connsiteX0" fmla="*/ 0 w 1128295"/>
              <a:gd name="connsiteY0" fmla="*/ 0 h 1116418"/>
              <a:gd name="connsiteX1" fmla="*/ 871870 w 1128295"/>
              <a:gd name="connsiteY1" fmla="*/ 74428 h 1116418"/>
              <a:gd name="connsiteX2" fmla="*/ 1105787 w 1128295"/>
              <a:gd name="connsiteY2" fmla="*/ 361507 h 1116418"/>
              <a:gd name="connsiteX3" fmla="*/ 1105787 w 1128295"/>
              <a:gd name="connsiteY3" fmla="*/ 111641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8295" h="1116418">
                <a:moveTo>
                  <a:pt x="0" y="0"/>
                </a:moveTo>
                <a:cubicBezTo>
                  <a:pt x="343786" y="7088"/>
                  <a:pt x="687572" y="14177"/>
                  <a:pt x="871870" y="74428"/>
                </a:cubicBezTo>
                <a:cubicBezTo>
                  <a:pt x="1056168" y="134679"/>
                  <a:pt x="1066801" y="187842"/>
                  <a:pt x="1105787" y="361507"/>
                </a:cubicBezTo>
                <a:cubicBezTo>
                  <a:pt x="1144773" y="535172"/>
                  <a:pt x="1125280" y="825795"/>
                  <a:pt x="1105787" y="111641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3236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273" grpId="0" animBg="1"/>
      <p:bldP spid="7273" grpId="1" animBg="1"/>
      <p:bldP spid="7276" grpId="0"/>
      <p:bldP spid="7277" grpId="0"/>
      <p:bldP spid="48" grpId="0"/>
      <p:bldP spid="49" grpId="0"/>
      <p:bldP spid="50" grpId="0"/>
      <p:bldP spid="51" grpId="0"/>
      <p:bldP spid="53" grpId="0"/>
      <p:bldP spid="7280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62000" y="533401"/>
            <a:ext cx="7859226" cy="838200"/>
            <a:chOff x="480" y="552"/>
            <a:chExt cx="5034" cy="528"/>
          </a:xfrm>
        </p:grpSpPr>
        <p:sp>
          <p:nvSpPr>
            <p:cNvPr id="12387" name="Text Box 10"/>
            <p:cNvSpPr txBox="1">
              <a:spLocks noChangeArrowheads="1"/>
            </p:cNvSpPr>
            <p:nvPr/>
          </p:nvSpPr>
          <p:spPr bwMode="auto">
            <a:xfrm>
              <a:off x="762" y="552"/>
              <a:ext cx="475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dirty="0">
                  <a:solidFill>
                    <a:srgbClr val="0000CC"/>
                  </a:solidFill>
                  <a:latin typeface="Abadi MT Condensed Extra Bold" pitchFamily="34" charset="0"/>
                </a:rPr>
                <a:t>The </a:t>
              </a:r>
              <a:r>
                <a:rPr lang="en-US" sz="2800" dirty="0" smtClean="0">
                  <a:solidFill>
                    <a:srgbClr val="0000CC"/>
                  </a:solidFill>
                  <a:latin typeface="Abadi MT Condensed Extra Bold" pitchFamily="34" charset="0"/>
                </a:rPr>
                <a:t>Formal </a:t>
              </a:r>
              <a:r>
                <a:rPr lang="en-US" sz="2800" dirty="0">
                  <a:solidFill>
                    <a:srgbClr val="0000CC"/>
                  </a:solidFill>
                  <a:latin typeface="Abadi MT Condensed Extra Bold" pitchFamily="34" charset="0"/>
                </a:rPr>
                <a:t>Definition of a Limit</a:t>
              </a:r>
            </a:p>
          </p:txBody>
        </p:sp>
        <p:pic>
          <p:nvPicPr>
            <p:cNvPr id="12388" name="Picture 11" descr="yelllow flaming bullet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76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1" y="990600"/>
                <a:ext cx="8077199" cy="1135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+mj-lt"/>
                  </a:rPr>
                  <a:t>We define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latin typeface="+mj-lt"/>
                  </a:rPr>
                  <a:t> to be the number L (if one exists) if</a:t>
                </a:r>
                <a:r>
                  <a:rPr lang="en-US" sz="2000" dirty="0">
                    <a:latin typeface="+mj-lt"/>
                  </a:rPr>
                  <a:t> </a:t>
                </a:r>
                <a:r>
                  <a:rPr lang="en-US" sz="2000" dirty="0" smtClean="0">
                    <a:latin typeface="+mj-lt"/>
                  </a:rPr>
                  <a:t/>
                </a:r>
                <a:br>
                  <a:rPr lang="en-US" sz="2000" dirty="0" smtClean="0">
                    <a:latin typeface="+mj-lt"/>
                  </a:rPr>
                </a:br>
                <a:r>
                  <a:rPr lang="en-US" sz="2000" dirty="0" smtClean="0">
                    <a:latin typeface="+mj-lt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 there is a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  <a:latin typeface="+mj-lt"/>
                  </a:rPr>
                  <a:t>(</a:t>
                </a:r>
                <a:r>
                  <a:rPr lang="en-US" sz="2000" dirty="0">
                    <a:solidFill>
                      <a:schemeClr val="accent1">
                        <a:lumMod val="75000"/>
                      </a:schemeClr>
                    </a:solidFill>
                    <a:latin typeface="+mj-lt"/>
                  </a:rPr>
                  <a:t>sufficiently small)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 </a:t>
                </a:r>
                <a:br>
                  <a:rPr lang="en-US" sz="2000" dirty="0" smtClean="0">
                    <a:latin typeface="+mj-lt"/>
                  </a:rPr>
                </a:br>
                <a:r>
                  <a:rPr lang="en-US" sz="2000" dirty="0" smtClean="0">
                    <a:latin typeface="+mj-lt"/>
                  </a:rPr>
                  <a:t>such that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2000" dirty="0" smtClean="0">
                    <a:latin typeface="+mj-lt"/>
                  </a:rPr>
                  <a:t>, then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1" y="990600"/>
                <a:ext cx="8077199" cy="1135632"/>
              </a:xfrm>
              <a:prstGeom prst="rect">
                <a:avLst/>
              </a:prstGeom>
              <a:blipFill rotWithShape="1">
                <a:blip r:embed="rId3"/>
                <a:stretch>
                  <a:fillRect l="-755" t="-2688" b="-5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735419" y="2501931"/>
            <a:ext cx="7072422" cy="3682258"/>
            <a:chOff x="735419" y="2501931"/>
            <a:chExt cx="7072422" cy="3682258"/>
          </a:xfrm>
        </p:grpSpPr>
        <p:pic>
          <p:nvPicPr>
            <p:cNvPr id="84994" name="Picture 2" descr="http://tutorial.math.lamar.edu/Classes/CalcI/DefnOfLimit_files/image001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419" y="2501931"/>
              <a:ext cx="7072422" cy="3682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65431" y="5631068"/>
                  <a:ext cx="2133600" cy="32316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 t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 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 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5431" y="5631068"/>
                  <a:ext cx="2133600" cy="3231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5000" name="Picture 8" descr="https://rpseawright.files.wordpress.com/2013/11/say-what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7" r="24377"/>
          <a:stretch/>
        </p:blipFill>
        <p:spPr bwMode="auto">
          <a:xfrm>
            <a:off x="7387851" y="655923"/>
            <a:ext cx="1233375" cy="1431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09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13098</TotalTime>
  <Words>465</Words>
  <Application>Microsoft Office PowerPoint</Application>
  <PresentationFormat>On-screen Show (4:3)</PresentationFormat>
  <Paragraphs>103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Abadi MT Condensed Extra Bold</vt:lpstr>
      <vt:lpstr>Agency FB</vt:lpstr>
      <vt:lpstr>Aharoni</vt:lpstr>
      <vt:lpstr>Arial</vt:lpstr>
      <vt:lpstr>Arial Rounded MT Bold</vt:lpstr>
      <vt:lpstr>Calibri</vt:lpstr>
      <vt:lpstr>Calisto MT</vt:lpstr>
      <vt:lpstr>Cambria Math</vt:lpstr>
      <vt:lpstr>Candara</vt:lpstr>
      <vt:lpstr>Copperplate Gothic Bold</vt:lpstr>
      <vt:lpstr>Franklin Gothic</vt:lpstr>
      <vt:lpstr>Times New Roman</vt:lpstr>
      <vt:lpstr>Wingdings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Gendron</dc:creator>
  <cp:lastModifiedBy>MICHAEL GENDRON</cp:lastModifiedBy>
  <cp:revision>117</cp:revision>
  <cp:lastPrinted>2015-10-14T13:32:34Z</cp:lastPrinted>
  <dcterms:created xsi:type="dcterms:W3CDTF">2005-04-25T18:19:35Z</dcterms:created>
  <dcterms:modified xsi:type="dcterms:W3CDTF">2018-12-13T14:31:25Z</dcterms:modified>
</cp:coreProperties>
</file>