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36" r:id="rId2"/>
  </p:sldMasterIdLst>
  <p:notesMasterIdLst>
    <p:notesMasterId r:id="rId17"/>
  </p:notesMasterIdLst>
  <p:handoutMasterIdLst>
    <p:handoutMasterId r:id="rId18"/>
  </p:handoutMasterIdLst>
  <p:sldIdLst>
    <p:sldId id="278" r:id="rId3"/>
    <p:sldId id="279" r:id="rId4"/>
    <p:sldId id="280" r:id="rId5"/>
    <p:sldId id="281" r:id="rId6"/>
    <p:sldId id="282" r:id="rId7"/>
    <p:sldId id="284" r:id="rId8"/>
    <p:sldId id="285" r:id="rId9"/>
    <p:sldId id="293" r:id="rId10"/>
    <p:sldId id="290" r:id="rId11"/>
    <p:sldId id="292" r:id="rId12"/>
    <p:sldId id="294" r:id="rId13"/>
    <p:sldId id="291" r:id="rId14"/>
    <p:sldId id="295" r:id="rId15"/>
    <p:sldId id="296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0000FF"/>
    <a:srgbClr val="B9FDC4"/>
    <a:srgbClr val="C7FDCC"/>
    <a:srgbClr val="007635"/>
    <a:srgbClr val="FFFF99"/>
    <a:srgbClr val="9900CC"/>
    <a:srgbClr val="FF66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80" d="100"/>
          <a:sy n="80" d="100"/>
        </p:scale>
        <p:origin x="13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208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72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479425"/>
            <a:ext cx="5511800" cy="4135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17" tIns="46858" rIns="93717" bIns="46858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48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741"/>
            <a:ext cx="5618480" cy="4188933"/>
          </a:xfrm>
          <a:prstGeom prst="rect">
            <a:avLst/>
          </a:prstGeom>
        </p:spPr>
        <p:txBody>
          <a:bodyPr lIns="93717" tIns="46858" rIns="93717" bIns="4685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8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4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D70C4D-ACB0-4DFE-95D3-C160D681E97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6.w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2.wmf"/><Relationship Id="rId5" Type="http://schemas.openxmlformats.org/officeDocument/2006/relationships/image" Target="../media/image50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.png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30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1447800"/>
            <a:ext cx="9372600" cy="5059363"/>
            <a:chOff x="-76200" y="1447800"/>
            <a:chExt cx="9372600" cy="5059363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4343400" y="5221069"/>
              <a:ext cx="30480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FF"/>
                  </a:solidFill>
                  <a:latin typeface="Arial Rounded MT Bold" pitchFamily="34" charset="0"/>
                </a:rPr>
                <a:t>arc length</a:t>
              </a:r>
              <a:endParaRPr lang="en-US" altLang="en-US" sz="4000" b="1" dirty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endParaRPr>
            </a:p>
          </p:txBody>
        </p:sp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4343400" y="5801641"/>
              <a:ext cx="30480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FF"/>
                  </a:solidFill>
                  <a:latin typeface="Arial Rounded MT Bold" pitchFamily="34" charset="0"/>
                </a:rPr>
                <a:t>radius</a:t>
              </a:r>
              <a:endParaRPr lang="en-US" altLang="en-US" sz="4000" b="1" dirty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endParaRPr>
            </a:p>
          </p:txBody>
        </p:sp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-76200" y="4937125"/>
              <a:ext cx="7251700" cy="1570038"/>
              <a:chOff x="-48" y="144"/>
              <a:chExt cx="4568" cy="989"/>
            </a:xfrm>
          </p:grpSpPr>
          <p:grpSp>
            <p:nvGrpSpPr>
              <p:cNvPr id="7192" name="Group 5"/>
              <p:cNvGrpSpPr>
                <a:grpSpLocks/>
              </p:cNvGrpSpPr>
              <p:nvPr/>
            </p:nvGrpSpPr>
            <p:grpSpPr bwMode="auto">
              <a:xfrm>
                <a:off x="-48" y="144"/>
                <a:ext cx="2880" cy="989"/>
                <a:chOff x="-48" y="144"/>
                <a:chExt cx="2880" cy="989"/>
              </a:xfrm>
            </p:grpSpPr>
            <p:sp>
              <p:nvSpPr>
                <p:cNvPr id="7194" name="Rectangle 6"/>
                <p:cNvSpPr>
                  <a:spLocks noChangeArrowheads="1"/>
                </p:cNvSpPr>
                <p:nvPr/>
              </p:nvSpPr>
              <p:spPr bwMode="auto">
                <a:xfrm>
                  <a:off x="-48" y="144"/>
                  <a:ext cx="2352" cy="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3200" dirty="0">
                      <a:solidFill>
                        <a:srgbClr val="0000FF"/>
                      </a:solidFill>
                      <a:latin typeface="Arial Rounded MT Bold" pitchFamily="34" charset="0"/>
                    </a:rPr>
                    <a:t>The radian measure of a central angle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Arial Rounded MT Bold" pitchFamily="34" charset="0"/>
                      <a:sym typeface="Symbol" pitchFamily="18" charset="2"/>
                    </a:rPr>
                    <a:t></a:t>
                  </a:r>
                </a:p>
              </p:txBody>
            </p:sp>
            <p:sp>
              <p:nvSpPr>
                <p:cNvPr id="71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208" y="252"/>
                  <a:ext cx="624" cy="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7200" dirty="0">
                      <a:latin typeface="Swiss 721 SWA" pitchFamily="34" charset="0"/>
                    </a:rPr>
                    <a:t>=</a:t>
                  </a:r>
                </a:p>
              </p:txBody>
            </p:sp>
          </p:grpSp>
          <p:sp>
            <p:nvSpPr>
              <p:cNvPr id="7193" name="Line 8"/>
              <p:cNvSpPr>
                <a:spLocks noChangeShapeType="1"/>
              </p:cNvSpPr>
              <p:nvPr/>
            </p:nvSpPr>
            <p:spPr bwMode="auto">
              <a:xfrm>
                <a:off x="2792" y="720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249" name="Group 9"/>
            <p:cNvGrpSpPr>
              <a:grpSpLocks/>
            </p:cNvGrpSpPr>
            <p:nvPr/>
          </p:nvGrpSpPr>
          <p:grpSpPr bwMode="auto">
            <a:xfrm>
              <a:off x="8096251" y="5097462"/>
              <a:ext cx="838200" cy="1365250"/>
              <a:chOff x="5100" y="245"/>
              <a:chExt cx="528" cy="860"/>
            </a:xfrm>
          </p:grpSpPr>
          <p:sp>
            <p:nvSpPr>
              <p:cNvPr id="7189" name="Rectangle 10"/>
              <p:cNvSpPr>
                <a:spLocks noChangeArrowheads="1"/>
              </p:cNvSpPr>
              <p:nvPr/>
            </p:nvSpPr>
            <p:spPr bwMode="auto">
              <a:xfrm>
                <a:off x="5126" y="245"/>
                <a:ext cx="480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4400" dirty="0">
                    <a:solidFill>
                      <a:srgbClr val="FF0000"/>
                    </a:solidFill>
                    <a:latin typeface="Arial Rounded MT Bold" pitchFamily="34" charset="0"/>
                  </a:rPr>
                  <a:t>s</a:t>
                </a:r>
                <a:endParaRPr lang="en-US" altLang="en-US" sz="4400" b="1" dirty="0">
                  <a:solidFill>
                    <a:srgbClr val="FF0000"/>
                  </a:solidFill>
                  <a:latin typeface="Arial Rounded MT Bold" pitchFamily="34" charset="0"/>
                  <a:sym typeface="Symbol" pitchFamily="18" charset="2"/>
                </a:endParaRPr>
              </a:p>
            </p:txBody>
          </p:sp>
          <p:sp>
            <p:nvSpPr>
              <p:cNvPr id="7190" name="Rectangle 11"/>
              <p:cNvSpPr>
                <a:spLocks noChangeArrowheads="1"/>
              </p:cNvSpPr>
              <p:nvPr/>
            </p:nvSpPr>
            <p:spPr bwMode="auto">
              <a:xfrm>
                <a:off x="5100" y="620"/>
                <a:ext cx="528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4400" dirty="0">
                    <a:solidFill>
                      <a:srgbClr val="FF0000"/>
                    </a:solidFill>
                    <a:latin typeface="Arial Rounded MT Bold" pitchFamily="34" charset="0"/>
                  </a:rPr>
                  <a:t>r</a:t>
                </a:r>
                <a:endParaRPr lang="en-US" altLang="en-US" sz="4400" b="1" dirty="0">
                  <a:solidFill>
                    <a:srgbClr val="FF0000"/>
                  </a:solidFill>
                  <a:latin typeface="Arial Rounded MT Bold" pitchFamily="34" charset="0"/>
                  <a:sym typeface="Symbol" pitchFamily="18" charset="2"/>
                </a:endParaRPr>
              </a:p>
            </p:txBody>
          </p:sp>
          <p:sp>
            <p:nvSpPr>
              <p:cNvPr id="7191" name="Line 12"/>
              <p:cNvSpPr>
                <a:spLocks noChangeShapeType="1"/>
              </p:cNvSpPr>
              <p:nvPr/>
            </p:nvSpPr>
            <p:spPr bwMode="auto">
              <a:xfrm>
                <a:off x="5136" y="716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7248525" y="5102225"/>
              <a:ext cx="9906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0" dirty="0">
                  <a:latin typeface="Swiss 721 SWA" pitchFamily="34" charset="0"/>
                </a:rPr>
                <a:t>=</a:t>
              </a:r>
            </a:p>
          </p:txBody>
        </p:sp>
        <p:grpSp>
          <p:nvGrpSpPr>
            <p:cNvPr id="10286" name="Group 46"/>
            <p:cNvGrpSpPr>
              <a:grpSpLocks/>
            </p:cNvGrpSpPr>
            <p:nvPr/>
          </p:nvGrpSpPr>
          <p:grpSpPr bwMode="auto">
            <a:xfrm>
              <a:off x="609600" y="1600200"/>
              <a:ext cx="3232150" cy="2971800"/>
              <a:chOff x="768" y="2208"/>
              <a:chExt cx="2036" cy="1872"/>
            </a:xfrm>
          </p:grpSpPr>
          <p:sp>
            <p:nvSpPr>
              <p:cNvPr id="7186" name="Oval 47" descr="Blue tissue paper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2016" cy="1872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7" name="Line 48"/>
              <p:cNvSpPr>
                <a:spLocks noChangeShapeType="1"/>
              </p:cNvSpPr>
              <p:nvPr/>
            </p:nvSpPr>
            <p:spPr bwMode="auto">
              <a:xfrm flipV="1">
                <a:off x="1748" y="3158"/>
                <a:ext cx="10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49"/>
              <p:cNvSpPr>
                <a:spLocks noChangeShapeType="1"/>
              </p:cNvSpPr>
              <p:nvPr/>
            </p:nvSpPr>
            <p:spPr bwMode="auto">
              <a:xfrm flipV="1">
                <a:off x="1756" y="2304"/>
                <a:ext cx="432" cy="8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2381250" y="2528888"/>
              <a:ext cx="2724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accent2"/>
                  </a:solidFill>
                  <a:latin typeface="Arial Rounded MT Bold" pitchFamily="34" charset="0"/>
                  <a:sym typeface="Symbol" pitchFamily="18" charset="2"/>
                </a:rPr>
                <a:t>1 rad.</a:t>
              </a:r>
            </a:p>
          </p:txBody>
        </p:sp>
        <p:sp>
          <p:nvSpPr>
            <p:cNvPr id="10291" name="Text Box 51"/>
            <p:cNvSpPr txBox="1">
              <a:spLocks noChangeArrowheads="1"/>
            </p:cNvSpPr>
            <p:nvPr/>
          </p:nvSpPr>
          <p:spPr bwMode="auto">
            <a:xfrm>
              <a:off x="2886075" y="3048000"/>
              <a:ext cx="7620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9900CC"/>
                  </a:solidFill>
                  <a:latin typeface="Arial Rounded MT Bold" pitchFamily="34" charset="0"/>
                  <a:sym typeface="Symbol" pitchFamily="18" charset="2"/>
                </a:rPr>
                <a:t>5</a:t>
              </a:r>
            </a:p>
          </p:txBody>
        </p:sp>
        <p:sp>
          <p:nvSpPr>
            <p:cNvPr id="10292" name="Text Box 52"/>
            <p:cNvSpPr txBox="1">
              <a:spLocks noChangeArrowheads="1"/>
            </p:cNvSpPr>
            <p:nvPr/>
          </p:nvSpPr>
          <p:spPr bwMode="auto">
            <a:xfrm>
              <a:off x="3549650" y="1746250"/>
              <a:ext cx="7620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99CCFF"/>
                  </a:solidFill>
                  <a:latin typeface="Arial Rounded MT Bold" pitchFamily="34" charset="0"/>
                  <a:sym typeface="Symbol" pitchFamily="18" charset="2"/>
                </a:rPr>
                <a:t>5</a:t>
              </a:r>
            </a:p>
          </p:txBody>
        </p:sp>
        <p:grpSp>
          <p:nvGrpSpPr>
            <p:cNvPr id="10300" name="Group 60"/>
            <p:cNvGrpSpPr>
              <a:grpSpLocks/>
            </p:cNvGrpSpPr>
            <p:nvPr/>
          </p:nvGrpSpPr>
          <p:grpSpPr bwMode="auto">
            <a:xfrm>
              <a:off x="5060950" y="1676400"/>
              <a:ext cx="3232150" cy="2971800"/>
              <a:chOff x="3140" y="384"/>
              <a:chExt cx="2036" cy="1872"/>
            </a:xfrm>
          </p:grpSpPr>
          <p:sp>
            <p:nvSpPr>
              <p:cNvPr id="7183" name="Oval 54" descr="Blue tissue paper"/>
              <p:cNvSpPr>
                <a:spLocks noChangeArrowheads="1"/>
              </p:cNvSpPr>
              <p:nvPr/>
            </p:nvSpPr>
            <p:spPr bwMode="auto">
              <a:xfrm>
                <a:off x="3140" y="384"/>
                <a:ext cx="2016" cy="1872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4" name="Line 55"/>
              <p:cNvSpPr>
                <a:spLocks noChangeShapeType="1"/>
              </p:cNvSpPr>
              <p:nvPr/>
            </p:nvSpPr>
            <p:spPr bwMode="auto">
              <a:xfrm flipV="1">
                <a:off x="4120" y="1334"/>
                <a:ext cx="10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56"/>
              <p:cNvSpPr>
                <a:spLocks noChangeShapeType="1"/>
              </p:cNvSpPr>
              <p:nvPr/>
            </p:nvSpPr>
            <p:spPr bwMode="auto">
              <a:xfrm flipH="1" flipV="1">
                <a:off x="3600" y="528"/>
                <a:ext cx="528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7" name="Text Box 57"/>
            <p:cNvSpPr txBox="1">
              <a:spLocks noChangeArrowheads="1"/>
            </p:cNvSpPr>
            <p:nvPr/>
          </p:nvSpPr>
          <p:spPr bwMode="auto">
            <a:xfrm>
              <a:off x="7337425" y="3124200"/>
              <a:ext cx="7620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9900CC"/>
                  </a:solidFill>
                  <a:latin typeface="Arial Rounded MT Bold" pitchFamily="34" charset="0"/>
                  <a:sym typeface="Symbol" pitchFamily="18" charset="2"/>
                </a:rPr>
                <a:t>5</a:t>
              </a:r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>
              <a:off x="7620000" y="1447800"/>
              <a:ext cx="11430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99CCFF"/>
                  </a:solidFill>
                  <a:latin typeface="Arial Rounded MT Bold" pitchFamily="34" charset="0"/>
                  <a:sym typeface="Symbol" pitchFamily="18" charset="2"/>
                </a:rPr>
                <a:t>10</a:t>
              </a:r>
            </a:p>
          </p:txBody>
        </p:sp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6572250" y="2590800"/>
              <a:ext cx="27241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accent2"/>
                  </a:solidFill>
                  <a:latin typeface="Arial Rounded MT Bold" pitchFamily="34" charset="0"/>
                  <a:sym typeface="Symbol" pitchFamily="18" charset="2"/>
                </a:rPr>
                <a:t>2 rad.</a:t>
              </a:r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Lesson: _____   Section 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1.5  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Review of Trigonometry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087688" y="1066800"/>
            <a:ext cx="1839912" cy="441325"/>
          </a:xfrm>
          <a:prstGeom prst="wedgeRoundRectCallout">
            <a:avLst>
              <a:gd name="adj1" fmla="val 36917"/>
              <a:gd name="adj2" fmla="val -13706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latin typeface="Arial Rounded MT Bold" pitchFamily="34" charset="0"/>
              </a:rPr>
              <a:t>Triangle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5105400" y="1066800"/>
            <a:ext cx="2501900" cy="441325"/>
          </a:xfrm>
          <a:prstGeom prst="wedgeRoundRectCallout">
            <a:avLst>
              <a:gd name="adj1" fmla="val -21911"/>
              <a:gd name="adj2" fmla="val -1349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latin typeface="Arial Rounded MT Bold" pitchFamily="34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347668344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98500" y="196850"/>
            <a:ext cx="7200900" cy="1228725"/>
            <a:chOff x="441" y="589"/>
            <a:chExt cx="11340" cy="1935"/>
          </a:xfrm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441" y="589"/>
              <a:ext cx="11160" cy="1875"/>
            </a:xfrm>
            <a:prstGeom prst="star16">
              <a:avLst>
                <a:gd name="adj" fmla="val 3949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881" y="904"/>
              <a:ext cx="9900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ea typeface="Times New Roman" pitchFamily="18" charset="0"/>
                  <a:cs typeface="Arial" pitchFamily="34" charset="0"/>
                </a:rPr>
                <a:t>y = d + a sin b(x  –  c)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AutoShape 9"/>
          <p:cNvSpPr>
            <a:spLocks noChangeArrowheads="1"/>
          </p:cNvSpPr>
          <p:nvPr/>
        </p:nvSpPr>
        <p:spPr bwMode="auto">
          <a:xfrm rot="15111145">
            <a:off x="6022975" y="1400666"/>
            <a:ext cx="1028700" cy="228600"/>
          </a:xfrm>
          <a:prstGeom prst="rightArrow">
            <a:avLst>
              <a:gd name="adj1" fmla="val 41667"/>
              <a:gd name="adj2" fmla="val 6666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4845813">
            <a:off x="4527550" y="1348073"/>
            <a:ext cx="1028700" cy="228600"/>
          </a:xfrm>
          <a:prstGeom prst="rightArrow">
            <a:avLst>
              <a:gd name="adj1" fmla="val 41667"/>
              <a:gd name="adj2" fmla="val 6666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7571308">
            <a:off x="2774950" y="1348537"/>
            <a:ext cx="1028700" cy="228600"/>
          </a:xfrm>
          <a:prstGeom prst="rightArrow">
            <a:avLst>
              <a:gd name="adj1" fmla="val 41667"/>
              <a:gd name="adj2" fmla="val 6666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9408469">
            <a:off x="1567207" y="1164118"/>
            <a:ext cx="1028700" cy="228600"/>
          </a:xfrm>
          <a:prstGeom prst="rightArrow">
            <a:avLst>
              <a:gd name="adj1" fmla="val 41667"/>
              <a:gd name="adj2" fmla="val 6666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301750"/>
            <a:ext cx="1371600" cy="9080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Vertical SHIFT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up(+) or down(-)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70600" y="1578465"/>
            <a:ext cx="1371600" cy="8731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Horizontal SHIFT of 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units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28800" y="1600200"/>
            <a:ext cx="2184400" cy="1295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Vertical Stretch/Shrink by a factor of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 = |a|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negative </a:t>
            </a:r>
            <a:r>
              <a:rPr kumimoji="0" lang="en-US" alt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values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vertical reflection over x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92" name="Picture 56" descr="http://www.designbolts.com/wp-content/uploads/2013/07/Despicable-Me-2-Phil-Cute-Minion-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r="11299" b="9799"/>
          <a:stretch/>
        </p:blipFill>
        <p:spPr bwMode="auto">
          <a:xfrm flipH="1">
            <a:off x="-4687" y="4848663"/>
            <a:ext cx="2086243" cy="19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41800" y="1600200"/>
            <a:ext cx="1701800" cy="1295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Horizontal Stretch/Shrink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PERIOD =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66587"/>
              </p:ext>
            </p:extLst>
          </p:nvPr>
        </p:nvGraphicFramePr>
        <p:xfrm>
          <a:off x="5308600" y="2013858"/>
          <a:ext cx="475164" cy="7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4" imgW="253800" imgH="393480" progId="Equation.3">
                  <p:embed/>
                </p:oleObj>
              </mc:Choice>
              <mc:Fallback>
                <p:oleObj name="Equation" r:id="rId4" imgW="2538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013858"/>
                        <a:ext cx="475164" cy="7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-260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990600" y="19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627" y="3714619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y = 1 + </a:t>
            </a:r>
            <a:r>
              <a:rPr lang="en-US" sz="2400" b="1" dirty="0" smtClean="0"/>
              <a:t>2sin </a:t>
            </a:r>
            <a:r>
              <a:rPr lang="en-US" sz="2400" b="1" dirty="0"/>
              <a:t>3</a:t>
            </a:r>
            <a:r>
              <a:rPr lang="en-US" sz="2400" b="1" dirty="0" smtClean="0"/>
              <a:t>x</a:t>
            </a:r>
            <a:endParaRPr lang="en-US" sz="2400" b="1" dirty="0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2819400" y="3630648"/>
            <a:ext cx="5562600" cy="2617752"/>
            <a:chOff x="2190" y="5044"/>
            <a:chExt cx="3300" cy="2700"/>
          </a:xfrm>
        </p:grpSpPr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2190" y="6345"/>
              <a:ext cx="3300" cy="1"/>
            </a:xfrm>
            <a:custGeom>
              <a:avLst/>
              <a:gdLst>
                <a:gd name="T0" fmla="*/ 0 w 3300"/>
                <a:gd name="T1" fmla="*/ 0 h 1"/>
                <a:gd name="T2" fmla="*/ 3300 w 330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00" h="1">
                  <a:moveTo>
                    <a:pt x="0" y="0"/>
                  </a:moveTo>
                  <a:lnTo>
                    <a:pt x="33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3501" y="630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797" y="630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4473" y="630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141" y="630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3177" y="630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5121" y="630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2853" y="630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2529" y="6304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3821" y="6311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3821" y="5044"/>
              <a:ext cx="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3777" y="5984"/>
              <a:ext cx="8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769" y="5592"/>
              <a:ext cx="8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81" y="5205"/>
              <a:ext cx="82" cy="4"/>
            </a:xfrm>
            <a:custGeom>
              <a:avLst/>
              <a:gdLst>
                <a:gd name="T0" fmla="*/ 82 w 82"/>
                <a:gd name="T1" fmla="*/ 0 h 4"/>
                <a:gd name="T2" fmla="*/ 0 w 8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4">
                  <a:moveTo>
                    <a:pt x="82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773" y="7467"/>
              <a:ext cx="8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765" y="7075"/>
              <a:ext cx="8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777" y="6688"/>
              <a:ext cx="82" cy="4"/>
            </a:xfrm>
            <a:custGeom>
              <a:avLst/>
              <a:gdLst>
                <a:gd name="T0" fmla="*/ 82 w 82"/>
                <a:gd name="T1" fmla="*/ 0 h 4"/>
                <a:gd name="T2" fmla="*/ 0 w 8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4">
                  <a:moveTo>
                    <a:pt x="82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3429000"/>
            <a:ext cx="8991600" cy="0"/>
          </a:xfrm>
          <a:prstGeom prst="line">
            <a:avLst/>
          </a:prstGeom>
          <a:ln w="15875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44071" y="152400"/>
            <a:ext cx="6295129" cy="3178175"/>
            <a:chOff x="6741" y="499"/>
            <a:chExt cx="4715" cy="324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741" y="2250"/>
              <a:ext cx="4680" cy="1"/>
            </a:xfrm>
            <a:custGeom>
              <a:avLst/>
              <a:gdLst>
                <a:gd name="T0" fmla="*/ 0 w 3300"/>
                <a:gd name="T1" fmla="*/ 0 h 1"/>
                <a:gd name="T2" fmla="*/ 3300 w 330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00" h="1">
                  <a:moveTo>
                    <a:pt x="0" y="0"/>
                  </a:moveTo>
                  <a:lnTo>
                    <a:pt x="33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5" name="Line 795"/>
            <p:cNvCxnSpPr/>
            <p:nvPr/>
          </p:nvCxnSpPr>
          <p:spPr bwMode="auto">
            <a:xfrm>
              <a:off x="8600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796"/>
            <p:cNvCxnSpPr/>
            <p:nvPr/>
          </p:nvCxnSpPr>
          <p:spPr bwMode="auto">
            <a:xfrm>
              <a:off x="10438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797"/>
            <p:cNvCxnSpPr/>
            <p:nvPr/>
          </p:nvCxnSpPr>
          <p:spPr bwMode="auto">
            <a:xfrm>
              <a:off x="9979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798"/>
            <p:cNvCxnSpPr/>
            <p:nvPr/>
          </p:nvCxnSpPr>
          <p:spPr bwMode="auto">
            <a:xfrm>
              <a:off x="9508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799"/>
            <p:cNvCxnSpPr/>
            <p:nvPr/>
          </p:nvCxnSpPr>
          <p:spPr bwMode="auto">
            <a:xfrm>
              <a:off x="8141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800"/>
            <p:cNvCxnSpPr/>
            <p:nvPr/>
          </p:nvCxnSpPr>
          <p:spPr bwMode="auto">
            <a:xfrm>
              <a:off x="10898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801"/>
            <p:cNvCxnSpPr/>
            <p:nvPr/>
          </p:nvCxnSpPr>
          <p:spPr bwMode="auto">
            <a:xfrm>
              <a:off x="7681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802"/>
            <p:cNvCxnSpPr/>
            <p:nvPr/>
          </p:nvCxnSpPr>
          <p:spPr bwMode="auto">
            <a:xfrm>
              <a:off x="7222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803"/>
            <p:cNvCxnSpPr/>
            <p:nvPr/>
          </p:nvCxnSpPr>
          <p:spPr bwMode="auto">
            <a:xfrm>
              <a:off x="9054" y="220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804"/>
            <p:cNvCxnSpPr/>
            <p:nvPr/>
          </p:nvCxnSpPr>
          <p:spPr bwMode="auto">
            <a:xfrm flipH="1">
              <a:off x="9051" y="499"/>
              <a:ext cx="0" cy="3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992" y="1457"/>
              <a:ext cx="124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75" y="3035"/>
              <a:ext cx="124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66" y="949"/>
              <a:ext cx="3600" cy="1587"/>
            </a:xfrm>
            <a:custGeom>
              <a:avLst/>
              <a:gdLst>
                <a:gd name="T0" fmla="*/ 0 w 3600"/>
                <a:gd name="T1" fmla="*/ 791 h 1587"/>
                <a:gd name="T2" fmla="*/ 139 w 3600"/>
                <a:gd name="T3" fmla="*/ 267 h 1587"/>
                <a:gd name="T4" fmla="*/ 419 w 3600"/>
                <a:gd name="T5" fmla="*/ 47 h 1587"/>
                <a:gd name="T6" fmla="*/ 719 w 3600"/>
                <a:gd name="T7" fmla="*/ 247 h 1587"/>
                <a:gd name="T8" fmla="*/ 900 w 3600"/>
                <a:gd name="T9" fmla="*/ 791 h 1587"/>
                <a:gd name="T10" fmla="*/ 1039 w 3600"/>
                <a:gd name="T11" fmla="*/ 1307 h 1587"/>
                <a:gd name="T12" fmla="*/ 1339 w 3600"/>
                <a:gd name="T13" fmla="*/ 1587 h 1587"/>
                <a:gd name="T14" fmla="*/ 1619 w 3600"/>
                <a:gd name="T15" fmla="*/ 1307 h 1587"/>
                <a:gd name="T16" fmla="*/ 1800 w 3600"/>
                <a:gd name="T17" fmla="*/ 791 h 1587"/>
                <a:gd name="T18" fmla="*/ 1919 w 3600"/>
                <a:gd name="T19" fmla="*/ 267 h 1587"/>
                <a:gd name="T20" fmla="*/ 2199 w 3600"/>
                <a:gd name="T21" fmla="*/ 7 h 1587"/>
                <a:gd name="T22" fmla="*/ 2519 w 3600"/>
                <a:gd name="T23" fmla="*/ 227 h 1587"/>
                <a:gd name="T24" fmla="*/ 2700 w 3600"/>
                <a:gd name="T25" fmla="*/ 791 h 1587"/>
                <a:gd name="T26" fmla="*/ 2879 w 3600"/>
                <a:gd name="T27" fmla="*/ 1307 h 1587"/>
                <a:gd name="T28" fmla="*/ 3199 w 3600"/>
                <a:gd name="T29" fmla="*/ 1587 h 1587"/>
                <a:gd name="T30" fmla="*/ 3459 w 3600"/>
                <a:gd name="T31" fmla="*/ 1307 h 1587"/>
                <a:gd name="T32" fmla="*/ 3600 w 3600"/>
                <a:gd name="T33" fmla="*/ 791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0" h="1587">
                  <a:moveTo>
                    <a:pt x="0" y="791"/>
                  </a:moveTo>
                  <a:cubicBezTo>
                    <a:pt x="23" y="704"/>
                    <a:pt x="69" y="391"/>
                    <a:pt x="139" y="267"/>
                  </a:cubicBezTo>
                  <a:cubicBezTo>
                    <a:pt x="209" y="143"/>
                    <a:pt x="322" y="50"/>
                    <a:pt x="419" y="47"/>
                  </a:cubicBezTo>
                  <a:cubicBezTo>
                    <a:pt x="516" y="44"/>
                    <a:pt x="639" y="123"/>
                    <a:pt x="719" y="247"/>
                  </a:cubicBezTo>
                  <a:cubicBezTo>
                    <a:pt x="799" y="371"/>
                    <a:pt x="847" y="614"/>
                    <a:pt x="900" y="791"/>
                  </a:cubicBezTo>
                  <a:cubicBezTo>
                    <a:pt x="953" y="968"/>
                    <a:pt x="966" y="1174"/>
                    <a:pt x="1039" y="1307"/>
                  </a:cubicBezTo>
                  <a:cubicBezTo>
                    <a:pt x="1112" y="1440"/>
                    <a:pt x="1242" y="1587"/>
                    <a:pt x="1339" y="1587"/>
                  </a:cubicBezTo>
                  <a:cubicBezTo>
                    <a:pt x="1436" y="1587"/>
                    <a:pt x="1542" y="1440"/>
                    <a:pt x="1619" y="1307"/>
                  </a:cubicBezTo>
                  <a:cubicBezTo>
                    <a:pt x="1696" y="1174"/>
                    <a:pt x="1750" y="964"/>
                    <a:pt x="1800" y="791"/>
                  </a:cubicBezTo>
                  <a:cubicBezTo>
                    <a:pt x="1850" y="618"/>
                    <a:pt x="1853" y="398"/>
                    <a:pt x="1919" y="267"/>
                  </a:cubicBezTo>
                  <a:cubicBezTo>
                    <a:pt x="1985" y="136"/>
                    <a:pt x="2099" y="14"/>
                    <a:pt x="2199" y="7"/>
                  </a:cubicBezTo>
                  <a:cubicBezTo>
                    <a:pt x="2299" y="0"/>
                    <a:pt x="2436" y="96"/>
                    <a:pt x="2519" y="227"/>
                  </a:cubicBezTo>
                  <a:cubicBezTo>
                    <a:pt x="2602" y="358"/>
                    <a:pt x="2640" y="611"/>
                    <a:pt x="2700" y="791"/>
                  </a:cubicBezTo>
                  <a:cubicBezTo>
                    <a:pt x="2760" y="971"/>
                    <a:pt x="2796" y="1174"/>
                    <a:pt x="2879" y="1307"/>
                  </a:cubicBezTo>
                  <a:cubicBezTo>
                    <a:pt x="2962" y="1440"/>
                    <a:pt x="3102" y="1587"/>
                    <a:pt x="3199" y="1587"/>
                  </a:cubicBezTo>
                  <a:cubicBezTo>
                    <a:pt x="3296" y="1587"/>
                    <a:pt x="3392" y="1440"/>
                    <a:pt x="3459" y="1307"/>
                  </a:cubicBezTo>
                  <a:cubicBezTo>
                    <a:pt x="3526" y="1174"/>
                    <a:pt x="3571" y="898"/>
                    <a:pt x="3600" y="79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8" name="Text Box 808"/>
            <p:cNvSpPr txBox="1">
              <a:spLocks noChangeArrowheads="1"/>
            </p:cNvSpPr>
            <p:nvPr/>
          </p:nvSpPr>
          <p:spPr bwMode="auto">
            <a:xfrm>
              <a:off x="8659" y="3109"/>
              <a:ext cx="57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/>
                  <a:ea typeface="Times New Roman"/>
                </a:rPr>
                <a:t>– 4</a:t>
              </a:r>
            </a:p>
          </p:txBody>
        </p:sp>
        <p:sp>
          <p:nvSpPr>
            <p:cNvPr id="19" name="Text Box 809"/>
            <p:cNvSpPr txBox="1">
              <a:spLocks noChangeArrowheads="1"/>
            </p:cNvSpPr>
            <p:nvPr/>
          </p:nvSpPr>
          <p:spPr bwMode="auto">
            <a:xfrm>
              <a:off x="8813" y="769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/>
                  <a:ea typeface="Times New Roman"/>
                </a:rPr>
                <a:t>5</a:t>
              </a:r>
            </a:p>
          </p:txBody>
        </p:sp>
        <p:sp>
          <p:nvSpPr>
            <p:cNvPr id="20" name="Text Box 810"/>
            <p:cNvSpPr txBox="1">
              <a:spLocks noChangeArrowheads="1"/>
            </p:cNvSpPr>
            <p:nvPr/>
          </p:nvSpPr>
          <p:spPr bwMode="auto">
            <a:xfrm>
              <a:off x="10736" y="2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/>
                  <a:ea typeface="Times New Roman"/>
                </a:rPr>
                <a:t>8</a:t>
              </a:r>
              <a:r>
                <a:rPr lang="en-US" dirty="0">
                  <a:effectLst/>
                  <a:latin typeface="Times New Roman"/>
                  <a:ea typeface="Times New Roman"/>
                  <a:sym typeface="Symbol"/>
                </a:rPr>
                <a:t>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976" y="1998"/>
              <a:ext cx="9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992" y="1726"/>
              <a:ext cx="9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9001" y="2507"/>
              <a:ext cx="91" cy="4"/>
            </a:xfrm>
            <a:custGeom>
              <a:avLst/>
              <a:gdLst>
                <a:gd name="T0" fmla="*/ 82 w 82"/>
                <a:gd name="T1" fmla="*/ 0 h 4"/>
                <a:gd name="T2" fmla="*/ 0 w 8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4">
                  <a:moveTo>
                    <a:pt x="82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976" y="1188"/>
              <a:ext cx="9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76" y="3300"/>
              <a:ext cx="91" cy="4"/>
            </a:xfrm>
            <a:custGeom>
              <a:avLst/>
              <a:gdLst>
                <a:gd name="T0" fmla="*/ 82 w 82"/>
                <a:gd name="T1" fmla="*/ 0 h 4"/>
                <a:gd name="T2" fmla="*/ 0 w 8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4">
                  <a:moveTo>
                    <a:pt x="82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991" y="2760"/>
              <a:ext cx="91" cy="4"/>
            </a:xfrm>
            <a:custGeom>
              <a:avLst/>
              <a:gdLst>
                <a:gd name="T0" fmla="*/ 82 w 82"/>
                <a:gd name="T1" fmla="*/ 0 h 4"/>
                <a:gd name="T2" fmla="*/ 0 w 8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4">
                  <a:moveTo>
                    <a:pt x="82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7" name="Text Box 817"/>
            <p:cNvSpPr txBox="1">
              <a:spLocks noChangeArrowheads="1"/>
            </p:cNvSpPr>
            <p:nvPr/>
          </p:nvSpPr>
          <p:spPr bwMode="auto">
            <a:xfrm>
              <a:off x="6912" y="223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/>
                  <a:ea typeface="Times New Roman"/>
                </a:rPr>
                <a:t>- 8</a:t>
              </a:r>
              <a:r>
                <a:rPr lang="en-US" dirty="0">
                  <a:effectLst/>
                  <a:latin typeface="Times New Roman"/>
                  <a:ea typeface="Times New Roman"/>
                  <a:sym typeface="Symbol"/>
                </a:rPr>
                <a:t>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991" y="949"/>
              <a:ext cx="9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</p:grpSp>
      <p:pic>
        <p:nvPicPr>
          <p:cNvPr id="15362" name="Picture 2" descr="http://vignette2.wikia.nocookie.net/despicableme/images/4/47/Minion.jpg/revision/latest?cb=20130510160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917962"/>
            <a:ext cx="2715879" cy="16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81000" y="2842772"/>
            <a:ext cx="6286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y = d + a sin b(x  –  c)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1422" y="3389055"/>
            <a:ext cx="2353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a =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b =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c =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d =</a:t>
            </a:r>
            <a:endParaRPr lang="en-US" sz="2000" b="1" dirty="0"/>
          </a:p>
        </p:txBody>
      </p:sp>
      <p:grpSp>
        <p:nvGrpSpPr>
          <p:cNvPr id="15361" name="Group 15360"/>
          <p:cNvGrpSpPr/>
          <p:nvPr/>
        </p:nvGrpSpPr>
        <p:grpSpPr>
          <a:xfrm>
            <a:off x="152400" y="152400"/>
            <a:ext cx="2619978" cy="676834"/>
            <a:chOff x="152400" y="152400"/>
            <a:chExt cx="2619978" cy="676834"/>
          </a:xfrm>
        </p:grpSpPr>
        <p:sp>
          <p:nvSpPr>
            <p:cNvPr id="15360" name="Rounded Rectangular Callout 15359"/>
            <p:cNvSpPr/>
            <p:nvPr/>
          </p:nvSpPr>
          <p:spPr>
            <a:xfrm>
              <a:off x="152400" y="152400"/>
              <a:ext cx="2619978" cy="676834"/>
            </a:xfrm>
            <a:prstGeom prst="wedgeRoundRectCallout">
              <a:avLst>
                <a:gd name="adj1" fmla="val 1326"/>
                <a:gd name="adj2" fmla="val 103556"/>
                <a:gd name="adj3" fmla="val 16667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400" y="152400"/>
              <a:ext cx="2619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Write the equation of the given function!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4494618" y="2901914"/>
            <a:ext cx="3601767" cy="962745"/>
          </a:xfrm>
          <a:prstGeom prst="wedgeRoundRectCallout">
            <a:avLst>
              <a:gd name="adj1" fmla="val -98937"/>
              <a:gd name="adj2" fmla="val -17255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down the generic model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363" name="TextBox 15362"/>
          <p:cNvSpPr txBox="1"/>
          <p:nvPr/>
        </p:nvSpPr>
        <p:spPr>
          <a:xfrm>
            <a:off x="4799044" y="3220498"/>
            <a:ext cx="351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then replace all unknown constants with numbers!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 animBg="1"/>
      <p:bldP spid="15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0" name="Picture 82" descr="http://www.minionland.com/wp-content/uploads/2015/06/taylor-swith-minion-14350755738n4g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1914704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04800" y="1143000"/>
            <a:ext cx="2743200" cy="685800"/>
          </a:xfrm>
          <a:prstGeom prst="wedgeRoundRectCallout">
            <a:avLst>
              <a:gd name="adj1" fmla="val 59193"/>
              <a:gd name="adj2" fmla="val 8578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What is the angle </a:t>
            </a:r>
            <a:br>
              <a:rPr lang="en-US" sz="2000" b="1" dirty="0" smtClean="0"/>
            </a:br>
            <a:r>
              <a:rPr lang="en-US" sz="2000" b="1" dirty="0" smtClean="0"/>
              <a:t>whose sine is ½ ?</a:t>
            </a:r>
            <a:endParaRPr lang="en-US" sz="2000" b="1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7628" y="2211841"/>
            <a:ext cx="7696200" cy="399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			                            ex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	   		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			                            ex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59871"/>
              </p:ext>
            </p:extLst>
          </p:nvPr>
        </p:nvGraphicFramePr>
        <p:xfrm>
          <a:off x="977899" y="2034041"/>
          <a:ext cx="1114425" cy="822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5" imgW="533169" imgH="393529" progId="Equation.3">
                  <p:embed/>
                </p:oleObj>
              </mc:Choice>
              <mc:Fallback>
                <p:oleObj name="Equation" r:id="rId5" imgW="533169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899" y="2034041"/>
                        <a:ext cx="1114425" cy="822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2914"/>
              </p:ext>
            </p:extLst>
          </p:nvPr>
        </p:nvGraphicFramePr>
        <p:xfrm>
          <a:off x="5899377" y="4349522"/>
          <a:ext cx="103482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7" imgW="494870" imgH="177646" progId="Equation.3">
                  <p:embed/>
                </p:oleObj>
              </mc:Choice>
              <mc:Fallback>
                <p:oleObj name="Equation" r:id="rId7" imgW="494870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377" y="4349522"/>
                        <a:ext cx="1034823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52427"/>
              </p:ext>
            </p:extLst>
          </p:nvPr>
        </p:nvGraphicFramePr>
        <p:xfrm>
          <a:off x="914400" y="4034519"/>
          <a:ext cx="1725613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9" imgW="825480" imgH="507960" progId="Equation.3">
                  <p:embed/>
                </p:oleObj>
              </mc:Choice>
              <mc:Fallback>
                <p:oleObj name="Equation" r:id="rId9" imgW="82548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4519"/>
                        <a:ext cx="1725613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24471"/>
              </p:ext>
            </p:extLst>
          </p:nvPr>
        </p:nvGraphicFramePr>
        <p:xfrm>
          <a:off x="5733369" y="1928813"/>
          <a:ext cx="1353231" cy="90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11" imgW="647700" imgH="431800" progId="Equation.3">
                  <p:embed/>
                </p:oleObj>
              </mc:Choice>
              <mc:Fallback>
                <p:oleObj name="Equation" r:id="rId11" imgW="6477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369" y="1928813"/>
                        <a:ext cx="1353231" cy="902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171450" y="133350"/>
            <a:ext cx="6496050" cy="523875"/>
            <a:chOff x="-171893" y="133290"/>
            <a:chExt cx="6496493" cy="523220"/>
          </a:xfrm>
        </p:grpSpPr>
        <p:sp>
          <p:nvSpPr>
            <p:cNvPr id="10" name="Pentagon 9"/>
            <p:cNvSpPr/>
            <p:nvPr/>
          </p:nvSpPr>
          <p:spPr bwMode="auto">
            <a:xfrm>
              <a:off x="-431" y="133290"/>
              <a:ext cx="5944005" cy="523220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-171893" y="133290"/>
              <a:ext cx="649649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  <a:latin typeface="DellaRobbia BT" pitchFamily="18" charset="0"/>
                </a:rPr>
                <a:t>        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DellaRobbia BT" pitchFamily="18" charset="0"/>
                </a:rPr>
                <a:t>Inverse Trig Functions</a:t>
              </a:r>
              <a:endParaRPr lang="en-US" altLang="en-US" sz="2800" b="1" dirty="0">
                <a:solidFill>
                  <a:schemeClr val="bg1"/>
                </a:solidFill>
                <a:latin typeface="DellaRobbia B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4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293914"/>
            <a:ext cx="9358086" cy="6291313"/>
            <a:chOff x="381000" y="293914"/>
            <a:chExt cx="9358086" cy="6291313"/>
          </a:xfrm>
        </p:grpSpPr>
        <p:pic>
          <p:nvPicPr>
            <p:cNvPr id="17410" name="Picture 2" descr="http://cdn.playbuzz.com/cdn/884657d7-dae7-42e2-85d4-86a2faa01a2a/729bed66-fec0-4de9-98e2-51574cd92c7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93914"/>
              <a:ext cx="4743450" cy="629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67086" y="565468"/>
              <a:ext cx="45720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>
                  <a:latin typeface="Abadi MT Condensed Extra Bold" panose="020B0A06030101010103" pitchFamily="34" charset="0"/>
                </a:rPr>
                <a:t>Trig!</a:t>
              </a:r>
              <a:endParaRPr lang="en-US" sz="13800" b="1" dirty="0">
                <a:latin typeface="Abadi MT Condensed Extra Bold" panose="020B0A060301010101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899947"/>
              </p:ext>
            </p:extLst>
          </p:nvPr>
        </p:nvGraphicFramePr>
        <p:xfrm>
          <a:off x="450056" y="777875"/>
          <a:ext cx="795423" cy="70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444240" imgH="393480" progId="Equation.3">
                  <p:embed/>
                </p:oleObj>
              </mc:Choice>
              <mc:Fallback>
                <p:oleObj name="Equation" r:id="rId4" imgW="444240" imgH="3934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" y="777875"/>
                        <a:ext cx="795423" cy="704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234860"/>
              </p:ext>
            </p:extLst>
          </p:nvPr>
        </p:nvGraphicFramePr>
        <p:xfrm>
          <a:off x="3853213" y="677069"/>
          <a:ext cx="817178" cy="70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457200" imgH="393480" progId="Equation.3">
                  <p:embed/>
                </p:oleObj>
              </mc:Choice>
              <mc:Fallback>
                <p:oleObj name="Equation" r:id="rId6" imgW="45720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213" y="677069"/>
                        <a:ext cx="817178" cy="705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59428"/>
              </p:ext>
            </p:extLst>
          </p:nvPr>
        </p:nvGraphicFramePr>
        <p:xfrm>
          <a:off x="3082704" y="2290762"/>
          <a:ext cx="147799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825480" imgH="507960" progId="Equation.3">
                  <p:embed/>
                </p:oleObj>
              </mc:Choice>
              <mc:Fallback>
                <p:oleObj name="Equation" r:id="rId8" imgW="825480" imgH="507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704" y="2290762"/>
                        <a:ext cx="1477992" cy="909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982737"/>
              </p:ext>
            </p:extLst>
          </p:nvPr>
        </p:nvGraphicFramePr>
        <p:xfrm>
          <a:off x="464916" y="2370931"/>
          <a:ext cx="1363776" cy="77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761760" imgH="431640" progId="Equation.3">
                  <p:embed/>
                </p:oleObj>
              </mc:Choice>
              <mc:Fallback>
                <p:oleObj name="Equation" r:id="rId10" imgW="76176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16" y="2370931"/>
                        <a:ext cx="1363776" cy="772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171450" y="90818"/>
            <a:ext cx="6496050" cy="523875"/>
            <a:chOff x="-171893" y="133290"/>
            <a:chExt cx="6496493" cy="523220"/>
          </a:xfrm>
        </p:grpSpPr>
        <p:sp>
          <p:nvSpPr>
            <p:cNvPr id="10" name="Pentagon 9"/>
            <p:cNvSpPr/>
            <p:nvPr/>
          </p:nvSpPr>
          <p:spPr bwMode="auto">
            <a:xfrm>
              <a:off x="-431" y="133290"/>
              <a:ext cx="5944005" cy="523220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-171893" y="133290"/>
              <a:ext cx="649649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  <a:latin typeface="DellaRobbia BT" pitchFamily="18" charset="0"/>
                </a:rPr>
                <a:t>        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DellaRobbia BT" pitchFamily="18" charset="0"/>
                </a:rPr>
                <a:t>Next Day Review Problems</a:t>
              </a:r>
              <a:endParaRPr lang="en-US" altLang="en-US" sz="2800" b="1" dirty="0">
                <a:solidFill>
                  <a:schemeClr val="bg1"/>
                </a:solidFill>
                <a:latin typeface="DellaRobbia BT" pitchFamily="18" charset="0"/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71861"/>
              </p:ext>
            </p:extLst>
          </p:nvPr>
        </p:nvGraphicFramePr>
        <p:xfrm>
          <a:off x="7086600" y="677069"/>
          <a:ext cx="817178" cy="70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2" imgW="457200" imgH="393480" progId="Equation.3">
                  <p:embed/>
                </p:oleObj>
              </mc:Choice>
              <mc:Fallback>
                <p:oleObj name="Equation" r:id="rId12" imgW="45720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677069"/>
                        <a:ext cx="817178" cy="705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-152400" y="4378468"/>
            <a:ext cx="5257800" cy="2579796"/>
            <a:chOff x="6741" y="415"/>
            <a:chExt cx="4715" cy="3324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741" y="2250"/>
              <a:ext cx="4680" cy="1"/>
            </a:xfrm>
            <a:custGeom>
              <a:avLst/>
              <a:gdLst>
                <a:gd name="T0" fmla="*/ 0 w 3300"/>
                <a:gd name="T1" fmla="*/ 0 h 1"/>
                <a:gd name="T2" fmla="*/ 3300 w 330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00" h="1">
                  <a:moveTo>
                    <a:pt x="0" y="0"/>
                  </a:moveTo>
                  <a:lnTo>
                    <a:pt x="33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17" name="Line 795"/>
            <p:cNvCxnSpPr/>
            <p:nvPr/>
          </p:nvCxnSpPr>
          <p:spPr bwMode="auto">
            <a:xfrm>
              <a:off x="8600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796"/>
            <p:cNvCxnSpPr/>
            <p:nvPr/>
          </p:nvCxnSpPr>
          <p:spPr bwMode="auto">
            <a:xfrm>
              <a:off x="10438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797"/>
            <p:cNvCxnSpPr/>
            <p:nvPr/>
          </p:nvCxnSpPr>
          <p:spPr bwMode="auto">
            <a:xfrm>
              <a:off x="9979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798"/>
            <p:cNvCxnSpPr/>
            <p:nvPr/>
          </p:nvCxnSpPr>
          <p:spPr bwMode="auto">
            <a:xfrm>
              <a:off x="9508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799"/>
            <p:cNvCxnSpPr/>
            <p:nvPr/>
          </p:nvCxnSpPr>
          <p:spPr bwMode="auto">
            <a:xfrm>
              <a:off x="8141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800"/>
            <p:cNvCxnSpPr/>
            <p:nvPr/>
          </p:nvCxnSpPr>
          <p:spPr bwMode="auto">
            <a:xfrm>
              <a:off x="10898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801"/>
            <p:cNvCxnSpPr/>
            <p:nvPr/>
          </p:nvCxnSpPr>
          <p:spPr bwMode="auto">
            <a:xfrm>
              <a:off x="7681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802"/>
            <p:cNvCxnSpPr/>
            <p:nvPr/>
          </p:nvCxnSpPr>
          <p:spPr bwMode="auto">
            <a:xfrm>
              <a:off x="7222" y="219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803"/>
            <p:cNvCxnSpPr/>
            <p:nvPr/>
          </p:nvCxnSpPr>
          <p:spPr bwMode="auto">
            <a:xfrm>
              <a:off x="9054" y="2200"/>
              <a:ext cx="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804"/>
            <p:cNvCxnSpPr/>
            <p:nvPr/>
          </p:nvCxnSpPr>
          <p:spPr bwMode="auto">
            <a:xfrm flipH="1">
              <a:off x="9051" y="499"/>
              <a:ext cx="0" cy="3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992" y="1457"/>
              <a:ext cx="124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975" y="3035"/>
              <a:ext cx="124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flipV="1">
              <a:off x="7246" y="415"/>
              <a:ext cx="3600" cy="1587"/>
            </a:xfrm>
            <a:custGeom>
              <a:avLst/>
              <a:gdLst>
                <a:gd name="T0" fmla="*/ 0 w 3600"/>
                <a:gd name="T1" fmla="*/ 791 h 1587"/>
                <a:gd name="T2" fmla="*/ 139 w 3600"/>
                <a:gd name="T3" fmla="*/ 267 h 1587"/>
                <a:gd name="T4" fmla="*/ 419 w 3600"/>
                <a:gd name="T5" fmla="*/ 47 h 1587"/>
                <a:gd name="T6" fmla="*/ 719 w 3600"/>
                <a:gd name="T7" fmla="*/ 247 h 1587"/>
                <a:gd name="T8" fmla="*/ 900 w 3600"/>
                <a:gd name="T9" fmla="*/ 791 h 1587"/>
                <a:gd name="T10" fmla="*/ 1039 w 3600"/>
                <a:gd name="T11" fmla="*/ 1307 h 1587"/>
                <a:gd name="T12" fmla="*/ 1339 w 3600"/>
                <a:gd name="T13" fmla="*/ 1587 h 1587"/>
                <a:gd name="T14" fmla="*/ 1619 w 3600"/>
                <a:gd name="T15" fmla="*/ 1307 h 1587"/>
                <a:gd name="T16" fmla="*/ 1800 w 3600"/>
                <a:gd name="T17" fmla="*/ 791 h 1587"/>
                <a:gd name="T18" fmla="*/ 1919 w 3600"/>
                <a:gd name="T19" fmla="*/ 267 h 1587"/>
                <a:gd name="T20" fmla="*/ 2199 w 3600"/>
                <a:gd name="T21" fmla="*/ 7 h 1587"/>
                <a:gd name="T22" fmla="*/ 2519 w 3600"/>
                <a:gd name="T23" fmla="*/ 227 h 1587"/>
                <a:gd name="T24" fmla="*/ 2700 w 3600"/>
                <a:gd name="T25" fmla="*/ 791 h 1587"/>
                <a:gd name="T26" fmla="*/ 2879 w 3600"/>
                <a:gd name="T27" fmla="*/ 1307 h 1587"/>
                <a:gd name="T28" fmla="*/ 3199 w 3600"/>
                <a:gd name="T29" fmla="*/ 1587 h 1587"/>
                <a:gd name="T30" fmla="*/ 3459 w 3600"/>
                <a:gd name="T31" fmla="*/ 1307 h 1587"/>
                <a:gd name="T32" fmla="*/ 3600 w 3600"/>
                <a:gd name="T33" fmla="*/ 791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0" h="1587">
                  <a:moveTo>
                    <a:pt x="0" y="791"/>
                  </a:moveTo>
                  <a:cubicBezTo>
                    <a:pt x="23" y="704"/>
                    <a:pt x="69" y="391"/>
                    <a:pt x="139" y="267"/>
                  </a:cubicBezTo>
                  <a:cubicBezTo>
                    <a:pt x="209" y="143"/>
                    <a:pt x="322" y="50"/>
                    <a:pt x="419" y="47"/>
                  </a:cubicBezTo>
                  <a:cubicBezTo>
                    <a:pt x="516" y="44"/>
                    <a:pt x="639" y="123"/>
                    <a:pt x="719" y="247"/>
                  </a:cubicBezTo>
                  <a:cubicBezTo>
                    <a:pt x="799" y="371"/>
                    <a:pt x="847" y="614"/>
                    <a:pt x="900" y="791"/>
                  </a:cubicBezTo>
                  <a:cubicBezTo>
                    <a:pt x="953" y="968"/>
                    <a:pt x="966" y="1174"/>
                    <a:pt x="1039" y="1307"/>
                  </a:cubicBezTo>
                  <a:cubicBezTo>
                    <a:pt x="1112" y="1440"/>
                    <a:pt x="1242" y="1587"/>
                    <a:pt x="1339" y="1587"/>
                  </a:cubicBezTo>
                  <a:cubicBezTo>
                    <a:pt x="1436" y="1587"/>
                    <a:pt x="1542" y="1440"/>
                    <a:pt x="1619" y="1307"/>
                  </a:cubicBezTo>
                  <a:cubicBezTo>
                    <a:pt x="1696" y="1174"/>
                    <a:pt x="1750" y="964"/>
                    <a:pt x="1800" y="791"/>
                  </a:cubicBezTo>
                  <a:cubicBezTo>
                    <a:pt x="1850" y="618"/>
                    <a:pt x="1853" y="398"/>
                    <a:pt x="1919" y="267"/>
                  </a:cubicBezTo>
                  <a:cubicBezTo>
                    <a:pt x="1985" y="136"/>
                    <a:pt x="2099" y="14"/>
                    <a:pt x="2199" y="7"/>
                  </a:cubicBezTo>
                  <a:cubicBezTo>
                    <a:pt x="2299" y="0"/>
                    <a:pt x="2436" y="96"/>
                    <a:pt x="2519" y="227"/>
                  </a:cubicBezTo>
                  <a:cubicBezTo>
                    <a:pt x="2602" y="358"/>
                    <a:pt x="2640" y="611"/>
                    <a:pt x="2700" y="791"/>
                  </a:cubicBezTo>
                  <a:cubicBezTo>
                    <a:pt x="2760" y="971"/>
                    <a:pt x="2796" y="1174"/>
                    <a:pt x="2879" y="1307"/>
                  </a:cubicBezTo>
                  <a:cubicBezTo>
                    <a:pt x="2962" y="1440"/>
                    <a:pt x="3102" y="1587"/>
                    <a:pt x="3199" y="1587"/>
                  </a:cubicBezTo>
                  <a:cubicBezTo>
                    <a:pt x="3296" y="1587"/>
                    <a:pt x="3392" y="1440"/>
                    <a:pt x="3459" y="1307"/>
                  </a:cubicBezTo>
                  <a:cubicBezTo>
                    <a:pt x="3526" y="1174"/>
                    <a:pt x="3571" y="898"/>
                    <a:pt x="3600" y="79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0" name="Text Box 808"/>
            <p:cNvSpPr txBox="1">
              <a:spLocks noChangeArrowheads="1"/>
            </p:cNvSpPr>
            <p:nvPr/>
          </p:nvSpPr>
          <p:spPr bwMode="auto">
            <a:xfrm>
              <a:off x="8659" y="3109"/>
              <a:ext cx="57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/>
                  <a:ea typeface="Times New Roman"/>
                </a:rPr>
                <a:t>– 4</a:t>
              </a:r>
            </a:p>
          </p:txBody>
        </p:sp>
        <p:sp>
          <p:nvSpPr>
            <p:cNvPr id="31" name="Text Box 809"/>
            <p:cNvSpPr txBox="1">
              <a:spLocks noChangeArrowheads="1"/>
            </p:cNvSpPr>
            <p:nvPr/>
          </p:nvSpPr>
          <p:spPr bwMode="auto">
            <a:xfrm>
              <a:off x="8997" y="695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/>
                  <a:ea typeface="Times New Roman"/>
                </a:rPr>
                <a:t>5</a:t>
              </a:r>
            </a:p>
          </p:txBody>
        </p:sp>
        <p:sp>
          <p:nvSpPr>
            <p:cNvPr id="32" name="Text Box 810"/>
            <p:cNvSpPr txBox="1">
              <a:spLocks noChangeArrowheads="1"/>
            </p:cNvSpPr>
            <p:nvPr/>
          </p:nvSpPr>
          <p:spPr bwMode="auto">
            <a:xfrm>
              <a:off x="10736" y="2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effectLst/>
                  <a:latin typeface="Times New Roman"/>
                  <a:ea typeface="Times New Roman"/>
                  <a:sym typeface="Symbol"/>
                </a:rPr>
                <a:t>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976" y="1998"/>
              <a:ext cx="9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992" y="1726"/>
              <a:ext cx="9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9001" y="2507"/>
              <a:ext cx="91" cy="4"/>
            </a:xfrm>
            <a:custGeom>
              <a:avLst/>
              <a:gdLst>
                <a:gd name="T0" fmla="*/ 82 w 82"/>
                <a:gd name="T1" fmla="*/ 0 h 4"/>
                <a:gd name="T2" fmla="*/ 0 w 8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4">
                  <a:moveTo>
                    <a:pt x="82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976" y="1188"/>
              <a:ext cx="9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976" y="3300"/>
              <a:ext cx="91" cy="4"/>
            </a:xfrm>
            <a:custGeom>
              <a:avLst/>
              <a:gdLst>
                <a:gd name="T0" fmla="*/ 82 w 82"/>
                <a:gd name="T1" fmla="*/ 0 h 4"/>
                <a:gd name="T2" fmla="*/ 0 w 8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4">
                  <a:moveTo>
                    <a:pt x="82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991" y="2760"/>
              <a:ext cx="91" cy="4"/>
            </a:xfrm>
            <a:custGeom>
              <a:avLst/>
              <a:gdLst>
                <a:gd name="T0" fmla="*/ 82 w 82"/>
                <a:gd name="T1" fmla="*/ 0 h 4"/>
                <a:gd name="T2" fmla="*/ 0 w 82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4">
                  <a:moveTo>
                    <a:pt x="82" y="0"/>
                  </a:move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9" name="Text Box 817"/>
            <p:cNvSpPr txBox="1">
              <a:spLocks noChangeArrowheads="1"/>
            </p:cNvSpPr>
            <p:nvPr/>
          </p:nvSpPr>
          <p:spPr bwMode="auto">
            <a:xfrm>
              <a:off x="6912" y="223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effectLst/>
                  <a:latin typeface="Times New Roman"/>
                  <a:ea typeface="Times New Roman"/>
                </a:rPr>
                <a:t>-</a:t>
              </a:r>
              <a:r>
                <a:rPr lang="en-US" dirty="0" smtClean="0">
                  <a:effectLst/>
                  <a:latin typeface="Times New Roman"/>
                  <a:ea typeface="Times New Roman"/>
                  <a:sym typeface="Symbol"/>
                </a:rPr>
                <a:t>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991" y="949"/>
              <a:ext cx="98" cy="1"/>
            </a:xfrm>
            <a:custGeom>
              <a:avLst/>
              <a:gdLst>
                <a:gd name="T0" fmla="*/ 88 w 88"/>
                <a:gd name="T1" fmla="*/ 0 h 1"/>
                <a:gd name="T2" fmla="*/ 0 w 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">
                  <a:moveTo>
                    <a:pt x="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439730" y="4978403"/>
            <a:ext cx="4043432" cy="159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81128"/>
              </p:ext>
            </p:extLst>
          </p:nvPr>
        </p:nvGraphicFramePr>
        <p:xfrm>
          <a:off x="5181600" y="4343400"/>
          <a:ext cx="4540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4" imgW="253800" imgH="164880" progId="Equation.3">
                  <p:embed/>
                </p:oleObj>
              </mc:Choice>
              <mc:Fallback>
                <p:oleObj name="Equation" r:id="rId14" imgW="253800" imgH="1648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43400"/>
                        <a:ext cx="454025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6752" y="3763889"/>
            <a:ext cx="9061048" cy="15910"/>
          </a:xfrm>
          <a:prstGeom prst="line">
            <a:avLst/>
          </a:prstGeom>
          <a:ln w="85725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3" name="Group 77"/>
          <p:cNvGraphicFramePr>
            <a:graphicFrameLocks noGrp="1"/>
          </p:cNvGraphicFramePr>
          <p:nvPr/>
        </p:nvGraphicFramePr>
        <p:xfrm>
          <a:off x="5381625" y="365125"/>
          <a:ext cx="3581400" cy="6264277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s 721 SWA" pitchFamily="34" charset="0"/>
                        </a:rPr>
                        <a:t>Radians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s 721 SWA" pitchFamily="34" charset="0"/>
                        </a:rPr>
                        <a:t>Degrees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238375" y="9906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 Rounded MT Bold" pitchFamily="34" charset="0"/>
              </a:rPr>
              <a:t>1 full revolution?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2289175" y="149225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Arial Rounded MT Bold" pitchFamily="34" charset="0"/>
              </a:rPr>
              <a:t>½</a:t>
            </a:r>
            <a:r>
              <a:rPr lang="en-US" altLang="en-US" sz="2800">
                <a:latin typeface="Arial Rounded MT Bold" pitchFamily="34" charset="0"/>
              </a:rPr>
              <a:t>  a revolution?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2273300" y="210185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Arial Rounded MT Bold" pitchFamily="34" charset="0"/>
              </a:rPr>
              <a:t>¼</a:t>
            </a:r>
            <a:r>
              <a:rPr lang="en-US" altLang="en-US" sz="2800">
                <a:latin typeface="Arial Rounded MT Bold" pitchFamily="34" charset="0"/>
              </a:rPr>
              <a:t>  a revolution?</a:t>
            </a:r>
          </a:p>
        </p:txBody>
      </p:sp>
      <p:grpSp>
        <p:nvGrpSpPr>
          <p:cNvPr id="9274" name="Group 58"/>
          <p:cNvGrpSpPr>
            <a:grpSpLocks/>
          </p:cNvGrpSpPr>
          <p:nvPr/>
        </p:nvGrpSpPr>
        <p:grpSpPr bwMode="auto">
          <a:xfrm>
            <a:off x="323850" y="2971800"/>
            <a:ext cx="4419600" cy="2743200"/>
            <a:chOff x="204" y="2256"/>
            <a:chExt cx="2784" cy="1728"/>
          </a:xfrm>
        </p:grpSpPr>
        <p:sp>
          <p:nvSpPr>
            <p:cNvPr id="8241" name="AutoShape 55"/>
            <p:cNvSpPr>
              <a:spLocks noChangeArrowheads="1"/>
            </p:cNvSpPr>
            <p:nvPr/>
          </p:nvSpPr>
          <p:spPr bwMode="auto">
            <a:xfrm>
              <a:off x="204" y="2256"/>
              <a:ext cx="2784" cy="1728"/>
            </a:xfrm>
            <a:prstGeom prst="star32">
              <a:avLst>
                <a:gd name="adj" fmla="val 37500"/>
              </a:avLst>
            </a:prstGeom>
            <a:gradFill rotWithShape="0">
              <a:gsLst>
                <a:gs pos="0">
                  <a:srgbClr val="CC0000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242" name="Group 54"/>
            <p:cNvGrpSpPr>
              <a:grpSpLocks/>
            </p:cNvGrpSpPr>
            <p:nvPr/>
          </p:nvGrpSpPr>
          <p:grpSpPr bwMode="auto">
            <a:xfrm>
              <a:off x="909" y="2549"/>
              <a:ext cx="1461" cy="1129"/>
              <a:chOff x="4341" y="183"/>
              <a:chExt cx="1305" cy="967"/>
            </a:xfrm>
          </p:grpSpPr>
          <p:grpSp>
            <p:nvGrpSpPr>
              <p:cNvPr id="8243" name="Group 13"/>
              <p:cNvGrpSpPr>
                <a:grpSpLocks/>
              </p:cNvGrpSpPr>
              <p:nvPr/>
            </p:nvGrpSpPr>
            <p:grpSpPr bwMode="auto">
              <a:xfrm>
                <a:off x="5118" y="183"/>
                <a:ext cx="528" cy="967"/>
                <a:chOff x="5118" y="183"/>
                <a:chExt cx="528" cy="967"/>
              </a:xfrm>
            </p:grpSpPr>
            <p:sp>
              <p:nvSpPr>
                <p:cNvPr id="8246" name="Rectangle 8"/>
                <p:cNvSpPr>
                  <a:spLocks noChangeArrowheads="1"/>
                </p:cNvSpPr>
                <p:nvPr/>
              </p:nvSpPr>
              <p:spPr bwMode="auto">
                <a:xfrm>
                  <a:off x="5126" y="183"/>
                  <a:ext cx="480" cy="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4800">
                      <a:solidFill>
                        <a:srgbClr val="FFFF00"/>
                      </a:solidFill>
                      <a:latin typeface="Arial Rounded MT Bold" pitchFamily="34" charset="0"/>
                    </a:rPr>
                    <a:t>s</a:t>
                  </a:r>
                  <a:endParaRPr lang="en-US" altLang="en-US" sz="4800" b="1">
                    <a:solidFill>
                      <a:schemeClr val="bg1"/>
                    </a:solidFill>
                    <a:latin typeface="Arial Rounded MT Bold" pitchFamily="34" charset="0"/>
                    <a:sym typeface="Symbol" pitchFamily="18" charset="2"/>
                  </a:endParaRPr>
                </a:p>
              </p:txBody>
            </p:sp>
            <p:sp>
              <p:nvSpPr>
                <p:cNvPr id="8247" name="Rectangle 9"/>
                <p:cNvSpPr>
                  <a:spLocks noChangeArrowheads="1"/>
                </p:cNvSpPr>
                <p:nvPr/>
              </p:nvSpPr>
              <p:spPr bwMode="auto">
                <a:xfrm>
                  <a:off x="5118" y="705"/>
                  <a:ext cx="528" cy="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4800">
                      <a:solidFill>
                        <a:srgbClr val="FFFF00"/>
                      </a:solidFill>
                      <a:latin typeface="Arial Rounded MT Bold" pitchFamily="34" charset="0"/>
                    </a:rPr>
                    <a:t>r</a:t>
                  </a:r>
                  <a:endParaRPr lang="en-US" altLang="en-US" sz="4800" b="1">
                    <a:solidFill>
                      <a:schemeClr val="bg1"/>
                    </a:solidFill>
                    <a:latin typeface="Arial Rounded MT Bold" pitchFamily="34" charset="0"/>
                    <a:sym typeface="Symbol" pitchFamily="18" charset="2"/>
                  </a:endParaRPr>
                </a:p>
              </p:txBody>
            </p:sp>
            <p:sp>
              <p:nvSpPr>
                <p:cNvPr id="8248" name="Line 10"/>
                <p:cNvSpPr>
                  <a:spLocks noChangeShapeType="1"/>
                </p:cNvSpPr>
                <p:nvPr/>
              </p:nvSpPr>
              <p:spPr bwMode="auto">
                <a:xfrm>
                  <a:off x="5136" y="747"/>
                  <a:ext cx="48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44" name="Text Box 11"/>
              <p:cNvSpPr txBox="1">
                <a:spLocks noChangeArrowheads="1"/>
              </p:cNvSpPr>
              <p:nvPr/>
            </p:nvSpPr>
            <p:spPr bwMode="auto">
              <a:xfrm>
                <a:off x="4687" y="386"/>
                <a:ext cx="624" cy="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7200" dirty="0">
                    <a:solidFill>
                      <a:schemeClr val="bg1"/>
                    </a:solidFill>
                    <a:latin typeface="Swiss 721 SWA" pitchFamily="34" charset="0"/>
                  </a:rPr>
                  <a:t>=</a:t>
                </a:r>
              </a:p>
            </p:txBody>
          </p:sp>
          <p:sp>
            <p:nvSpPr>
              <p:cNvPr id="8245" name="Text Box 53"/>
              <p:cNvSpPr txBox="1">
                <a:spLocks noChangeArrowheads="1"/>
              </p:cNvSpPr>
              <p:nvPr/>
            </p:nvSpPr>
            <p:spPr bwMode="auto">
              <a:xfrm>
                <a:off x="4341" y="508"/>
                <a:ext cx="432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FFFF66"/>
                    </a:solidFill>
                    <a:latin typeface="Arial Rounded MT Bold" pitchFamily="34" charset="0"/>
                    <a:sym typeface="Symbol" pitchFamily="18" charset="2"/>
                  </a:rPr>
                  <a:t></a:t>
                </a:r>
              </a:p>
            </p:txBody>
          </p:sp>
        </p:grpSp>
      </p:grpSp>
      <p:graphicFrame>
        <p:nvGraphicFramePr>
          <p:cNvPr id="9275" name="Object 59"/>
          <p:cNvGraphicFramePr>
            <a:graphicFrameLocks noChangeAspect="1"/>
          </p:cNvGraphicFramePr>
          <p:nvPr/>
        </p:nvGraphicFramePr>
        <p:xfrm>
          <a:off x="6038850" y="2940050"/>
          <a:ext cx="3889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940050"/>
                        <a:ext cx="38893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6" name="Object 60"/>
          <p:cNvGraphicFramePr>
            <a:graphicFrameLocks noChangeAspect="1"/>
          </p:cNvGraphicFramePr>
          <p:nvPr/>
        </p:nvGraphicFramePr>
        <p:xfrm>
          <a:off x="6038850" y="3886200"/>
          <a:ext cx="3889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5" imgW="164957" imgH="393359" progId="Equation.3">
                  <p:embed/>
                </p:oleObj>
              </mc:Choice>
              <mc:Fallback>
                <p:oleObj name="Equation" r:id="rId5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886200"/>
                        <a:ext cx="38893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" name="Object 61"/>
          <p:cNvGraphicFramePr>
            <a:graphicFrameLocks noChangeAspect="1"/>
          </p:cNvGraphicFramePr>
          <p:nvPr/>
        </p:nvGraphicFramePr>
        <p:xfrm>
          <a:off x="6056313" y="4876800"/>
          <a:ext cx="3889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4876800"/>
                        <a:ext cx="38893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512050" y="3108325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Swiss 721 SWA" pitchFamily="34" charset="0"/>
              </a:rPr>
              <a:t>60°</a:t>
            </a:r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467600" y="4022725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Swiss 721 SWA" pitchFamily="34" charset="0"/>
              </a:rPr>
              <a:t>45°</a:t>
            </a:r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467600" y="4937125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Swiss 721 SWA" pitchFamily="34" charset="0"/>
              </a:rPr>
              <a:t>30°</a:t>
            </a:r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620000" y="582295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Swiss 721 SWA" pitchFamily="34" charset="0"/>
              </a:rPr>
              <a:t>?</a:t>
            </a:r>
          </a:p>
        </p:txBody>
      </p:sp>
      <p:graphicFrame>
        <p:nvGraphicFramePr>
          <p:cNvPr id="9290" name="Object 74"/>
          <p:cNvGraphicFramePr>
            <a:graphicFrameLocks noChangeAspect="1"/>
          </p:cNvGraphicFramePr>
          <p:nvPr/>
        </p:nvGraphicFramePr>
        <p:xfrm>
          <a:off x="6019800" y="2012950"/>
          <a:ext cx="3889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9" imgW="164957" imgH="393359" progId="Equation.3">
                  <p:embed/>
                </p:oleObj>
              </mc:Choice>
              <mc:Fallback>
                <p:oleObj name="Equation" r:id="rId9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12950"/>
                        <a:ext cx="38893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1" name="Object 75"/>
          <p:cNvGraphicFramePr>
            <a:graphicFrameLocks noChangeAspect="1"/>
          </p:cNvGraphicFramePr>
          <p:nvPr/>
        </p:nvGraphicFramePr>
        <p:xfrm>
          <a:off x="6040438" y="1746250"/>
          <a:ext cx="3286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11" imgW="139700" imgH="139700" progId="Equation.3">
                  <p:embed/>
                </p:oleObj>
              </mc:Choice>
              <mc:Fallback>
                <p:oleObj name="Equation" r:id="rId11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1746250"/>
                        <a:ext cx="328612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2" name="Object 76"/>
          <p:cNvGraphicFramePr>
            <a:graphicFrameLocks noChangeAspect="1"/>
          </p:cNvGraphicFramePr>
          <p:nvPr/>
        </p:nvGraphicFramePr>
        <p:xfrm>
          <a:off x="5948363" y="1092200"/>
          <a:ext cx="508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3" imgW="215619" imgH="177569" progId="Equation.3">
                  <p:embed/>
                </p:oleObj>
              </mc:Choice>
              <mc:Fallback>
                <p:oleObj name="Equation" r:id="rId13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1092200"/>
                        <a:ext cx="508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7512050" y="21463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Swiss 721 SWA" pitchFamily="34" charset="0"/>
              </a:rPr>
              <a:t>90°</a:t>
            </a:r>
          </a:p>
        </p:txBody>
      </p:sp>
      <p:sp>
        <p:nvSpPr>
          <p:cNvPr id="9295" name="Text Box 79"/>
          <p:cNvSpPr txBox="1">
            <a:spLocks noChangeArrowheads="1"/>
          </p:cNvSpPr>
          <p:nvPr/>
        </p:nvSpPr>
        <p:spPr bwMode="auto">
          <a:xfrm>
            <a:off x="7391400" y="14478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Swiss 721 SWA" pitchFamily="34" charset="0"/>
              </a:rPr>
              <a:t>180°</a:t>
            </a:r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7391400" y="8382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Swiss 721 SWA" pitchFamily="34" charset="0"/>
              </a:rPr>
              <a:t>360°</a:t>
            </a: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6067425" y="5927725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381000" y="5808209"/>
                <a:ext cx="4394200" cy="792163"/>
              </a:xfrm>
              <a:prstGeom prst="wedgeRoundRectCallout">
                <a:avLst>
                  <a:gd name="adj1" fmla="val -3061"/>
                  <a:gd name="adj2" fmla="val -155536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or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b="1" dirty="0" smtClean="0">
                    <a:solidFill>
                      <a:schemeClr val="tx1"/>
                    </a:solidFill>
                  </a:rPr>
                  <a:t>which is called the arc length formula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08209"/>
                <a:ext cx="4394200" cy="792163"/>
              </a:xfrm>
              <a:prstGeom prst="wedgeRoundRectCallout">
                <a:avLst>
                  <a:gd name="adj1" fmla="val -3061"/>
                  <a:gd name="adj2" fmla="val -155536"/>
                  <a:gd name="adj3" fmla="val 16667"/>
                </a:avLst>
              </a:prstGeom>
              <a:blipFill rotWithShape="1">
                <a:blip r:embed="rId15"/>
                <a:stretch>
                  <a:fillRect b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9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685800" y="3048000"/>
            <a:ext cx="1524000" cy="1752600"/>
          </a:xfrm>
          <a:prstGeom prst="ellipse">
            <a:avLst/>
          </a:prstGeom>
          <a:solidFill>
            <a:srgbClr val="99FF99">
              <a:alpha val="72156"/>
            </a:srgbClr>
          </a:solidFill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" y="152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Arial Rounded MT Bold" pitchFamily="34" charset="0"/>
              </a:rPr>
              <a:t>Sketch the following angles:</a:t>
            </a:r>
            <a:endParaRPr lang="en-US" altLang="en-US" sz="3200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889585"/>
              </p:ext>
            </p:extLst>
          </p:nvPr>
        </p:nvGraphicFramePr>
        <p:xfrm>
          <a:off x="990600" y="3263900"/>
          <a:ext cx="9556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3" imgW="241195" imgH="393529" progId="Equation.DSMT4">
                  <p:embed/>
                </p:oleObj>
              </mc:Choice>
              <mc:Fallback>
                <p:oleObj name="Equation" r:id="rId3" imgW="24119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63900"/>
                        <a:ext cx="955675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300654"/>
              </p:ext>
            </p:extLst>
          </p:nvPr>
        </p:nvGraphicFramePr>
        <p:xfrm>
          <a:off x="2805113" y="3276600"/>
          <a:ext cx="11572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5" imgW="291973" imgH="393529" progId="Equation.DSMT4">
                  <p:embed/>
                </p:oleObj>
              </mc:Choice>
              <mc:Fallback>
                <p:oleObj name="Equation" r:id="rId5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3276600"/>
                        <a:ext cx="1157287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62000" y="12192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Arial Rounded MT Bold" pitchFamily="34" charset="0"/>
              </a:rPr>
              <a:t>Ex.</a:t>
            </a:r>
            <a:r>
              <a:rPr lang="en-US" altLang="en-US" sz="3200" dirty="0">
                <a:solidFill>
                  <a:srgbClr val="0033CC"/>
                </a:solidFill>
                <a:latin typeface="Arial Rounded MT Bold" pitchFamily="34" charset="0"/>
              </a:rPr>
              <a:t>  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59705"/>
              </p:ext>
            </p:extLst>
          </p:nvPr>
        </p:nvGraphicFramePr>
        <p:xfrm>
          <a:off x="2057400" y="1143000"/>
          <a:ext cx="9556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7" imgW="241195" imgH="393529" progId="Equation.3">
                  <p:embed/>
                </p:oleObj>
              </mc:Choice>
              <mc:Fallback>
                <p:oleObj name="Equation" r:id="rId7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955675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82623"/>
              </p:ext>
            </p:extLst>
          </p:nvPr>
        </p:nvGraphicFramePr>
        <p:xfrm>
          <a:off x="4786313" y="3276600"/>
          <a:ext cx="13096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9" imgW="330057" imgH="393529" progId="Equation.DSMT4">
                  <p:embed/>
                </p:oleObj>
              </mc:Choice>
              <mc:Fallback>
                <p:oleObj name="Equation" r:id="rId9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276600"/>
                        <a:ext cx="1309687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3505200" y="1371600"/>
            <a:ext cx="1981200" cy="1600200"/>
            <a:chOff x="2496" y="960"/>
            <a:chExt cx="1248" cy="1008"/>
          </a:xfrm>
        </p:grpSpPr>
        <p:sp>
          <p:nvSpPr>
            <p:cNvPr id="9244" name="Line 11"/>
            <p:cNvSpPr>
              <a:spLocks noChangeShapeType="1"/>
            </p:cNvSpPr>
            <p:nvPr/>
          </p:nvSpPr>
          <p:spPr bwMode="auto">
            <a:xfrm>
              <a:off x="3120" y="96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2"/>
            <p:cNvSpPr>
              <a:spLocks noChangeShapeType="1"/>
            </p:cNvSpPr>
            <p:nvPr/>
          </p:nvSpPr>
          <p:spPr bwMode="auto">
            <a:xfrm>
              <a:off x="2496" y="1440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906838" y="1606550"/>
            <a:ext cx="1350962" cy="527050"/>
            <a:chOff x="2893" y="1204"/>
            <a:chExt cx="851" cy="332"/>
          </a:xfrm>
        </p:grpSpPr>
        <p:sp>
          <p:nvSpPr>
            <p:cNvPr id="9242" name="Line 14"/>
            <p:cNvSpPr>
              <a:spLocks noChangeShapeType="1"/>
            </p:cNvSpPr>
            <p:nvPr/>
          </p:nvSpPr>
          <p:spPr bwMode="auto">
            <a:xfrm>
              <a:off x="3264" y="1536"/>
              <a:ext cx="48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15"/>
            <p:cNvSpPr>
              <a:spLocks noChangeShapeType="1"/>
            </p:cNvSpPr>
            <p:nvPr/>
          </p:nvSpPr>
          <p:spPr bwMode="auto">
            <a:xfrm flipH="1" flipV="1">
              <a:off x="2893" y="1204"/>
              <a:ext cx="371" cy="33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43524"/>
              </p:ext>
            </p:extLst>
          </p:nvPr>
        </p:nvGraphicFramePr>
        <p:xfrm>
          <a:off x="7097713" y="3276600"/>
          <a:ext cx="12080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11" imgW="304536" imgH="393359" progId="Equation.DSMT4">
                  <p:embed/>
                </p:oleObj>
              </mc:Choice>
              <mc:Fallback>
                <p:oleObj name="Equation" r:id="rId11" imgW="30453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3276600"/>
                        <a:ext cx="1208087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19" name="Group 31"/>
          <p:cNvGrpSpPr>
            <a:grpSpLocks/>
          </p:cNvGrpSpPr>
          <p:nvPr/>
        </p:nvGrpSpPr>
        <p:grpSpPr bwMode="auto">
          <a:xfrm>
            <a:off x="685800" y="4953000"/>
            <a:ext cx="7696200" cy="1219200"/>
            <a:chOff x="432" y="3312"/>
            <a:chExt cx="4848" cy="768"/>
          </a:xfrm>
        </p:grpSpPr>
        <p:grpSp>
          <p:nvGrpSpPr>
            <p:cNvPr id="9230" name="Group 19"/>
            <p:cNvGrpSpPr>
              <a:grpSpLocks/>
            </p:cNvGrpSpPr>
            <p:nvPr/>
          </p:nvGrpSpPr>
          <p:grpSpPr bwMode="auto">
            <a:xfrm>
              <a:off x="432" y="3312"/>
              <a:ext cx="960" cy="768"/>
              <a:chOff x="2496" y="960"/>
              <a:chExt cx="1248" cy="1008"/>
            </a:xfrm>
          </p:grpSpPr>
          <p:sp>
            <p:nvSpPr>
              <p:cNvPr id="9240" name="Line 20"/>
              <p:cNvSpPr>
                <a:spLocks noChangeShapeType="1"/>
              </p:cNvSpPr>
              <p:nvPr/>
            </p:nvSpPr>
            <p:spPr bwMode="auto">
              <a:xfrm>
                <a:off x="3120" y="960"/>
                <a:ext cx="0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21"/>
              <p:cNvSpPr>
                <a:spLocks noChangeShapeType="1"/>
              </p:cNvSpPr>
              <p:nvPr/>
            </p:nvSpPr>
            <p:spPr bwMode="auto">
              <a:xfrm>
                <a:off x="2496" y="144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1" name="Group 22"/>
            <p:cNvGrpSpPr>
              <a:grpSpLocks/>
            </p:cNvGrpSpPr>
            <p:nvPr/>
          </p:nvGrpSpPr>
          <p:grpSpPr bwMode="auto">
            <a:xfrm>
              <a:off x="1632" y="3312"/>
              <a:ext cx="960" cy="768"/>
              <a:chOff x="2496" y="960"/>
              <a:chExt cx="1248" cy="1008"/>
            </a:xfrm>
          </p:grpSpPr>
          <p:sp>
            <p:nvSpPr>
              <p:cNvPr id="9238" name="Line 23"/>
              <p:cNvSpPr>
                <a:spLocks noChangeShapeType="1"/>
              </p:cNvSpPr>
              <p:nvPr/>
            </p:nvSpPr>
            <p:spPr bwMode="auto">
              <a:xfrm>
                <a:off x="3120" y="960"/>
                <a:ext cx="0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24"/>
              <p:cNvSpPr>
                <a:spLocks noChangeShapeType="1"/>
              </p:cNvSpPr>
              <p:nvPr/>
            </p:nvSpPr>
            <p:spPr bwMode="auto">
              <a:xfrm>
                <a:off x="2496" y="144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2" name="Group 25"/>
            <p:cNvGrpSpPr>
              <a:grpSpLocks/>
            </p:cNvGrpSpPr>
            <p:nvPr/>
          </p:nvGrpSpPr>
          <p:grpSpPr bwMode="auto">
            <a:xfrm>
              <a:off x="2928" y="3312"/>
              <a:ext cx="960" cy="768"/>
              <a:chOff x="2496" y="960"/>
              <a:chExt cx="1248" cy="1008"/>
            </a:xfrm>
          </p:grpSpPr>
          <p:sp>
            <p:nvSpPr>
              <p:cNvPr id="9236" name="Line 26"/>
              <p:cNvSpPr>
                <a:spLocks noChangeShapeType="1"/>
              </p:cNvSpPr>
              <p:nvPr/>
            </p:nvSpPr>
            <p:spPr bwMode="auto">
              <a:xfrm>
                <a:off x="3120" y="960"/>
                <a:ext cx="0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7"/>
              <p:cNvSpPr>
                <a:spLocks noChangeShapeType="1"/>
              </p:cNvSpPr>
              <p:nvPr/>
            </p:nvSpPr>
            <p:spPr bwMode="auto">
              <a:xfrm>
                <a:off x="2496" y="144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3" name="Group 28"/>
            <p:cNvGrpSpPr>
              <a:grpSpLocks/>
            </p:cNvGrpSpPr>
            <p:nvPr/>
          </p:nvGrpSpPr>
          <p:grpSpPr bwMode="auto">
            <a:xfrm>
              <a:off x="4320" y="3312"/>
              <a:ext cx="960" cy="768"/>
              <a:chOff x="2496" y="960"/>
              <a:chExt cx="1248" cy="1008"/>
            </a:xfrm>
          </p:grpSpPr>
          <p:sp>
            <p:nvSpPr>
              <p:cNvPr id="9234" name="Line 29"/>
              <p:cNvSpPr>
                <a:spLocks noChangeShapeType="1"/>
              </p:cNvSpPr>
              <p:nvPr/>
            </p:nvSpPr>
            <p:spPr bwMode="auto">
              <a:xfrm>
                <a:off x="3120" y="960"/>
                <a:ext cx="0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30"/>
              <p:cNvSpPr>
                <a:spLocks noChangeShapeType="1"/>
              </p:cNvSpPr>
              <p:nvPr/>
            </p:nvSpPr>
            <p:spPr bwMode="auto">
              <a:xfrm>
                <a:off x="2496" y="144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1130189" y="5509079"/>
            <a:ext cx="1057275" cy="663575"/>
            <a:chOff x="3078" y="1536"/>
            <a:chExt cx="666" cy="418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264" y="1536"/>
              <a:ext cx="48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3078" y="1536"/>
              <a:ext cx="185" cy="41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3322187" y="5533575"/>
            <a:ext cx="763588" cy="331788"/>
            <a:chOff x="3263" y="1536"/>
            <a:chExt cx="481" cy="209"/>
          </a:xfrm>
        </p:grpSpPr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3264" y="1536"/>
              <a:ext cx="48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3263" y="1536"/>
              <a:ext cx="481" cy="209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4876800" y="5028746"/>
            <a:ext cx="1295400" cy="504825"/>
            <a:chOff x="2928" y="1218"/>
            <a:chExt cx="816" cy="318"/>
          </a:xfrm>
        </p:grpSpPr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3264" y="1536"/>
              <a:ext cx="48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H="1" flipV="1">
              <a:off x="2928" y="1218"/>
              <a:ext cx="335" cy="31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6858000" y="5533574"/>
            <a:ext cx="1524000" cy="331788"/>
            <a:chOff x="2784" y="1536"/>
            <a:chExt cx="960" cy="209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3264" y="1536"/>
              <a:ext cx="48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 flipH="1">
              <a:off x="2784" y="1536"/>
              <a:ext cx="479" cy="209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32391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44444E-6 L 0.2 0.005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1 4.44444E-6 L 0.43681 4.44444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848 4.44444E-6 L 0.67848 4.44444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nimBg="1"/>
      <p:bldP spid="12306" grpId="1" animBg="1"/>
      <p:bldP spid="12306" grpId="2" animBg="1"/>
      <p:bldP spid="12306" grpId="3" animBg="1"/>
      <p:bldP spid="122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latin typeface="Arial Rounded MT Bold" pitchFamily="34" charset="0"/>
              </a:rPr>
              <a:t>Imagine </a:t>
            </a:r>
            <a:r>
              <a:rPr lang="en-US" altLang="en-US" sz="2400" dirty="0" smtClean="0">
                <a:latin typeface="Arial Rounded MT Bold" pitchFamily="34" charset="0"/>
              </a:rPr>
              <a:t>a </a:t>
            </a:r>
            <a:r>
              <a:rPr lang="en-US" altLang="en-US" sz="2400" dirty="0">
                <a:latin typeface="Arial Rounded MT Bold" pitchFamily="34" charset="0"/>
              </a:rPr>
              <a:t>real number line is wrapped around the unit circle.  </a:t>
            </a:r>
          </a:p>
        </p:txBody>
      </p:sp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4343400" y="2362200"/>
            <a:ext cx="3617913" cy="36560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3124200" y="4164013"/>
            <a:ext cx="5791200" cy="158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6096000" y="1955800"/>
            <a:ext cx="1588" cy="46736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7696200" y="4013200"/>
            <a:ext cx="304800" cy="3048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04800" y="1219200"/>
            <a:ext cx="4114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latin typeface="Arial Rounded MT Bold" pitchFamily="34" charset="0"/>
              </a:rPr>
              <a:t>Each real number </a:t>
            </a:r>
            <a:r>
              <a:rPr lang="en-US" altLang="en-US" sz="2800" b="1" i="1" dirty="0">
                <a:solidFill>
                  <a:srgbClr val="CC0000"/>
                </a:solidFill>
                <a:latin typeface="Arial Rounded MT Bold" pitchFamily="34" charset="0"/>
              </a:rPr>
              <a:t>t</a:t>
            </a:r>
            <a:r>
              <a:rPr lang="en-US" altLang="en-US" sz="2800" b="1" dirty="0">
                <a:solidFill>
                  <a:srgbClr val="CC0000"/>
                </a:solidFill>
                <a:latin typeface="Arial Rounded MT Bold" pitchFamily="34" charset="0"/>
              </a:rPr>
              <a:t> </a:t>
            </a:r>
            <a:r>
              <a:rPr lang="en-US" altLang="en-US" sz="2800" b="1" dirty="0" smtClean="0">
                <a:solidFill>
                  <a:srgbClr val="CC0000"/>
                </a:solidFill>
                <a:latin typeface="Arial Rounded MT Bold" pitchFamily="34" charset="0"/>
              </a:rPr>
              <a:t> </a:t>
            </a:r>
            <a:r>
              <a:rPr lang="en-US" altLang="en-US" sz="2400" dirty="0" smtClean="0">
                <a:latin typeface="Arial Rounded MT Bold" pitchFamily="34" charset="0"/>
              </a:rPr>
              <a:t>on </a:t>
            </a:r>
            <a:r>
              <a:rPr lang="en-US" altLang="en-US" sz="2400" dirty="0">
                <a:latin typeface="Arial Rounded MT Bold" pitchFamily="34" charset="0"/>
              </a:rPr>
              <a:t>that line corresponds to a point </a:t>
            </a:r>
            <a:r>
              <a:rPr lang="en-US" altLang="en-US" sz="2800" b="1" i="1" dirty="0">
                <a:solidFill>
                  <a:srgbClr val="0033CC"/>
                </a:solidFill>
                <a:latin typeface="Arial Rounded MT Bold" pitchFamily="34" charset="0"/>
              </a:rPr>
              <a:t>(</a:t>
            </a:r>
            <a:r>
              <a:rPr lang="en-US" altLang="en-US" sz="2800" b="1" i="1" dirty="0" err="1">
                <a:solidFill>
                  <a:srgbClr val="0033CC"/>
                </a:solidFill>
                <a:latin typeface="Arial Rounded MT Bold" pitchFamily="34" charset="0"/>
              </a:rPr>
              <a:t>x,y</a:t>
            </a:r>
            <a:r>
              <a:rPr lang="en-US" altLang="en-US" sz="2800" b="1" i="1" dirty="0">
                <a:solidFill>
                  <a:srgbClr val="0033CC"/>
                </a:solidFill>
                <a:latin typeface="Arial Rounded MT Bold" pitchFamily="34" charset="0"/>
              </a:rPr>
              <a:t>)</a:t>
            </a:r>
            <a:r>
              <a:rPr lang="en-US" altLang="en-US" sz="2400" dirty="0">
                <a:latin typeface="Arial Rounded MT Bold" pitchFamily="34" charset="0"/>
              </a:rPr>
              <a:t>  in the coordinate plane.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400" dirty="0">
              <a:latin typeface="Arial Rounded MT Bold" pitchFamily="34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7696200" y="4038600"/>
            <a:ext cx="304800" cy="3048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5448300" y="2305050"/>
            <a:ext cx="1638300" cy="579438"/>
            <a:chOff x="3432" y="1452"/>
            <a:chExt cx="1032" cy="365"/>
          </a:xfrm>
        </p:grpSpPr>
        <p:sp>
          <p:nvSpPr>
            <p:cNvPr id="5136" name="Line 11"/>
            <p:cNvSpPr>
              <a:spLocks noChangeShapeType="1"/>
            </p:cNvSpPr>
            <p:nvPr/>
          </p:nvSpPr>
          <p:spPr bwMode="auto">
            <a:xfrm flipH="1">
              <a:off x="3840" y="1680"/>
              <a:ext cx="62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Text Box 12"/>
            <p:cNvSpPr txBox="1">
              <a:spLocks noChangeArrowheads="1"/>
            </p:cNvSpPr>
            <p:nvPr/>
          </p:nvSpPr>
          <p:spPr bwMode="auto">
            <a:xfrm>
              <a:off x="3432" y="145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latin typeface="Arial Rounded MT Bold" pitchFamily="34" charset="0"/>
                </a:rPr>
                <a:t>y</a:t>
              </a:r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6705600" y="2667000"/>
            <a:ext cx="762000" cy="1951038"/>
            <a:chOff x="4224" y="1680"/>
            <a:chExt cx="480" cy="1229"/>
          </a:xfrm>
        </p:grpSpPr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>
              <a:off x="4464" y="1680"/>
              <a:ext cx="0" cy="96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 Box 14"/>
            <p:cNvSpPr txBox="1">
              <a:spLocks noChangeArrowheads="1"/>
            </p:cNvSpPr>
            <p:nvPr/>
          </p:nvSpPr>
          <p:spPr bwMode="auto">
            <a:xfrm>
              <a:off x="4224" y="2544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CC00"/>
                  </a:solidFill>
                  <a:latin typeface="Arial Rounded MT Bold" pitchFamily="34" charset="0"/>
                </a:rPr>
                <a:t>x</a:t>
              </a:r>
            </a:p>
          </p:txBody>
        </p:sp>
      </p:grp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7143750" y="2686050"/>
            <a:ext cx="1162050" cy="1409700"/>
            <a:chOff x="4500" y="1692"/>
            <a:chExt cx="732" cy="888"/>
          </a:xfrm>
        </p:grpSpPr>
        <p:sp>
          <p:nvSpPr>
            <p:cNvPr id="5132" name="Freeform 17"/>
            <p:cNvSpPr>
              <a:spLocks/>
            </p:cNvSpPr>
            <p:nvPr/>
          </p:nvSpPr>
          <p:spPr bwMode="auto">
            <a:xfrm>
              <a:off x="4500" y="1692"/>
              <a:ext cx="516" cy="888"/>
            </a:xfrm>
            <a:custGeom>
              <a:avLst/>
              <a:gdLst>
                <a:gd name="T0" fmla="*/ 516 w 516"/>
                <a:gd name="T1" fmla="*/ 888 h 888"/>
                <a:gd name="T2" fmla="*/ 420 w 516"/>
                <a:gd name="T3" fmla="*/ 504 h 888"/>
                <a:gd name="T4" fmla="*/ 264 w 516"/>
                <a:gd name="T5" fmla="*/ 228 h 888"/>
                <a:gd name="T6" fmla="*/ 0 w 516"/>
                <a:gd name="T7" fmla="*/ 0 h 8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6" h="888">
                  <a:moveTo>
                    <a:pt x="516" y="888"/>
                  </a:moveTo>
                  <a:cubicBezTo>
                    <a:pt x="502" y="824"/>
                    <a:pt x="462" y="614"/>
                    <a:pt x="420" y="504"/>
                  </a:cubicBezTo>
                  <a:cubicBezTo>
                    <a:pt x="378" y="394"/>
                    <a:pt x="334" y="312"/>
                    <a:pt x="264" y="228"/>
                  </a:cubicBezTo>
                  <a:cubicBezTo>
                    <a:pt x="194" y="144"/>
                    <a:pt x="55" y="47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Text Box 20"/>
            <p:cNvSpPr txBox="1">
              <a:spLocks noChangeArrowheads="1"/>
            </p:cNvSpPr>
            <p:nvPr/>
          </p:nvSpPr>
          <p:spPr bwMode="auto">
            <a:xfrm>
              <a:off x="4752" y="1752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  <a:latin typeface="Antigoni Med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C 1.11022E-16 0.14583 -0.08785 0.26481 -0.19583 0.26481 C -0.30382 0.26481 -0.39167 0.14583 -0.39167 3.33333E-6 C -0.39167 -0.14607 -0.30382 -0.26389 -0.19583 -0.26389 C -0.08785 -0.26389 1.11022E-16 -0.14607 1.11022E-16 3.33333E-6 Z " pathEditMode="relative" rAng="5400000" ptsTypes="fffff">
                                      <p:cBhvr>
                                        <p:cTn id="10" dur="3000" spd="-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7 L -0.0125 -0.11528 L -0.06458 -0.20695 L -0.08125 -0.22361 " pathEditMode="relative" ptsTypes="AA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 animBg="1"/>
      <p:bldP spid="4104" grpId="1" animBg="1"/>
      <p:bldP spid="4105" grpId="0"/>
      <p:bldP spid="4106" grpId="0" animBg="1"/>
      <p:bldP spid="410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"/>
          <p:cNvSpPr>
            <a:spLocks noChangeArrowheads="1"/>
          </p:cNvSpPr>
          <p:nvPr/>
        </p:nvSpPr>
        <p:spPr bwMode="auto">
          <a:xfrm>
            <a:off x="304800" y="635000"/>
            <a:ext cx="3617913" cy="36560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-990600" y="2427288"/>
            <a:ext cx="5791200" cy="158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2057400" y="152400"/>
            <a:ext cx="1588" cy="46736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2895600" y="787400"/>
            <a:ext cx="304800" cy="3048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2057400" y="2425700"/>
            <a:ext cx="99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166258" y="112848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Arial Rounded MT Bold" pitchFamily="34" charset="0"/>
              </a:rPr>
              <a:t>1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048000" y="939800"/>
            <a:ext cx="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8"/>
          <p:cNvSpPr>
            <a:spLocks noChangeShapeType="1"/>
          </p:cNvSpPr>
          <p:nvPr/>
        </p:nvSpPr>
        <p:spPr bwMode="auto">
          <a:xfrm flipV="1">
            <a:off x="2057400" y="939800"/>
            <a:ext cx="9906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067050" y="292100"/>
            <a:ext cx="127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latin typeface="Arial Rounded MT Bold" pitchFamily="34" charset="0"/>
              </a:rPr>
              <a:t>(</a:t>
            </a:r>
            <a:r>
              <a:rPr lang="en-US" altLang="en-US" sz="3200">
                <a:solidFill>
                  <a:srgbClr val="FF0000"/>
                </a:solidFill>
                <a:latin typeface="Arial Rounded MT Bold" pitchFamily="34" charset="0"/>
              </a:rPr>
              <a:t>x</a:t>
            </a:r>
            <a:r>
              <a:rPr lang="en-US" altLang="en-US" sz="3200">
                <a:latin typeface="Arial Rounded MT Bold" pitchFamily="34" charset="0"/>
              </a:rPr>
              <a:t>, </a:t>
            </a:r>
            <a:r>
              <a:rPr lang="en-US" altLang="en-US" sz="3200">
                <a:solidFill>
                  <a:srgbClr val="0000FF"/>
                </a:solidFill>
                <a:latin typeface="Arial Rounded MT Bold" pitchFamily="34" charset="0"/>
              </a:rPr>
              <a:t>y</a:t>
            </a:r>
            <a:r>
              <a:rPr lang="en-US" altLang="en-US" sz="3200">
                <a:latin typeface="Arial Rounded MT Bold" pitchFamily="34" charset="0"/>
              </a:rPr>
              <a:t>)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067050" y="140811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Arial Rounded MT Bold" pitchFamily="34" charset="0"/>
              </a:rPr>
              <a:t>y</a:t>
            </a:r>
            <a:endParaRPr lang="en-US" altLang="en-US" sz="3200">
              <a:latin typeface="Arial Rounded MT Bold" pitchFamily="34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324100" y="2311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2247900" y="1835150"/>
            <a:ext cx="523875" cy="579438"/>
            <a:chOff x="1512" y="1956"/>
            <a:chExt cx="330" cy="365"/>
          </a:xfrm>
        </p:grpSpPr>
        <p:sp>
          <p:nvSpPr>
            <p:cNvPr id="6177" name="Freeform 22"/>
            <p:cNvSpPr>
              <a:spLocks/>
            </p:cNvSpPr>
            <p:nvPr/>
          </p:nvSpPr>
          <p:spPr bwMode="auto">
            <a:xfrm>
              <a:off x="1512" y="2142"/>
              <a:ext cx="92" cy="174"/>
            </a:xfrm>
            <a:custGeom>
              <a:avLst/>
              <a:gdLst>
                <a:gd name="T0" fmla="*/ 0 w 152"/>
                <a:gd name="T1" fmla="*/ 0 h 240"/>
                <a:gd name="T2" fmla="*/ 21 w 152"/>
                <a:gd name="T3" fmla="*/ 18 h 240"/>
                <a:gd name="T4" fmla="*/ 32 w 152"/>
                <a:gd name="T5" fmla="*/ 54 h 240"/>
                <a:gd name="T6" fmla="*/ 32 w 152"/>
                <a:gd name="T7" fmla="*/ 91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240">
                  <a:moveTo>
                    <a:pt x="0" y="0"/>
                  </a:moveTo>
                  <a:cubicBezTo>
                    <a:pt x="36" y="12"/>
                    <a:pt x="72" y="24"/>
                    <a:pt x="96" y="48"/>
                  </a:cubicBezTo>
                  <a:cubicBezTo>
                    <a:pt x="120" y="72"/>
                    <a:pt x="136" y="112"/>
                    <a:pt x="144" y="144"/>
                  </a:cubicBezTo>
                  <a:cubicBezTo>
                    <a:pt x="152" y="176"/>
                    <a:pt x="144" y="224"/>
                    <a:pt x="144" y="240"/>
                  </a:cubicBezTo>
                </a:path>
              </a:pathLst>
            </a:custGeom>
            <a:noFill/>
            <a:ln w="57150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Text Box 23"/>
            <p:cNvSpPr txBox="1">
              <a:spLocks noChangeArrowheads="1"/>
            </p:cNvSpPr>
            <p:nvPr/>
          </p:nvSpPr>
          <p:spPr bwMode="auto">
            <a:xfrm>
              <a:off x="1554" y="195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CC00"/>
                  </a:solidFill>
                  <a:latin typeface="Arial Rounded MT Bold" pitchFamily="34" charset="0"/>
                </a:rPr>
                <a:t>t</a:t>
              </a:r>
            </a:p>
          </p:txBody>
        </p:sp>
      </p:grpSp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3105150" y="977900"/>
            <a:ext cx="1162050" cy="1409700"/>
            <a:chOff x="2052" y="1416"/>
            <a:chExt cx="732" cy="888"/>
          </a:xfrm>
        </p:grpSpPr>
        <p:sp>
          <p:nvSpPr>
            <p:cNvPr id="6175" name="Freeform 26"/>
            <p:cNvSpPr>
              <a:spLocks/>
            </p:cNvSpPr>
            <p:nvPr/>
          </p:nvSpPr>
          <p:spPr bwMode="auto">
            <a:xfrm>
              <a:off x="2052" y="1416"/>
              <a:ext cx="516" cy="888"/>
            </a:xfrm>
            <a:custGeom>
              <a:avLst/>
              <a:gdLst>
                <a:gd name="T0" fmla="*/ 516 w 516"/>
                <a:gd name="T1" fmla="*/ 888 h 888"/>
                <a:gd name="T2" fmla="*/ 420 w 516"/>
                <a:gd name="T3" fmla="*/ 504 h 888"/>
                <a:gd name="T4" fmla="*/ 264 w 516"/>
                <a:gd name="T5" fmla="*/ 228 h 888"/>
                <a:gd name="T6" fmla="*/ 0 w 516"/>
                <a:gd name="T7" fmla="*/ 0 h 8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6" h="888">
                  <a:moveTo>
                    <a:pt x="516" y="888"/>
                  </a:moveTo>
                  <a:cubicBezTo>
                    <a:pt x="502" y="824"/>
                    <a:pt x="462" y="614"/>
                    <a:pt x="420" y="504"/>
                  </a:cubicBezTo>
                  <a:cubicBezTo>
                    <a:pt x="378" y="394"/>
                    <a:pt x="334" y="312"/>
                    <a:pt x="264" y="228"/>
                  </a:cubicBezTo>
                  <a:cubicBezTo>
                    <a:pt x="194" y="144"/>
                    <a:pt x="55" y="47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Text Box 27"/>
            <p:cNvSpPr txBox="1">
              <a:spLocks noChangeArrowheads="1"/>
            </p:cNvSpPr>
            <p:nvPr/>
          </p:nvSpPr>
          <p:spPr bwMode="auto">
            <a:xfrm>
              <a:off x="2304" y="1476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CC00"/>
                  </a:solidFill>
                  <a:latin typeface="Antigoni Med" pitchFamily="34" charset="0"/>
                </a:rPr>
                <a:t>t</a:t>
              </a:r>
            </a:p>
          </p:txBody>
        </p:sp>
      </p:grpSp>
      <p:graphicFrame>
        <p:nvGraphicFramePr>
          <p:cNvPr id="8221" name="Object 29"/>
          <p:cNvGraphicFramePr>
            <a:graphicFrameLocks noChangeAspect="1"/>
          </p:cNvGraphicFramePr>
          <p:nvPr/>
        </p:nvGraphicFramePr>
        <p:xfrm>
          <a:off x="3352800" y="4267200"/>
          <a:ext cx="14811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4" imgW="431613" imgH="634725" progId="Equation.3">
                  <p:embed/>
                </p:oleObj>
              </mc:Choice>
              <mc:Fallback>
                <p:oleObj name="Equation" r:id="rId4" imgW="431613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67200"/>
                        <a:ext cx="148113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" name="Object 30"/>
          <p:cNvGraphicFramePr>
            <a:graphicFrameLocks noChangeAspect="1"/>
          </p:cNvGraphicFramePr>
          <p:nvPr/>
        </p:nvGraphicFramePr>
        <p:xfrm>
          <a:off x="6858000" y="4343400"/>
          <a:ext cx="14319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6" imgW="431613" imgH="609336" progId="Equation.3">
                  <p:embed/>
                </p:oleObj>
              </mc:Choice>
              <mc:Fallback>
                <p:oleObj name="Equation" r:id="rId6" imgW="431613" imgH="6093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343400"/>
                        <a:ext cx="14319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3" name="Object 31"/>
          <p:cNvGraphicFramePr>
            <a:graphicFrameLocks noChangeAspect="1"/>
          </p:cNvGraphicFramePr>
          <p:nvPr/>
        </p:nvGraphicFramePr>
        <p:xfrm>
          <a:off x="4800600" y="4381500"/>
          <a:ext cx="4349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8" imgW="139579" imgH="164957" progId="Equation.3">
                  <p:embed/>
                </p:oleObj>
              </mc:Choice>
              <mc:Fallback>
                <p:oleObj name="Equation" r:id="rId8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81500"/>
                        <a:ext cx="4349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4" name="Object 32"/>
          <p:cNvGraphicFramePr>
            <a:graphicFrameLocks noChangeAspect="1"/>
          </p:cNvGraphicFramePr>
          <p:nvPr/>
        </p:nvGraphicFramePr>
        <p:xfrm>
          <a:off x="4819650" y="5153025"/>
          <a:ext cx="396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Equation" r:id="rId10" imgW="126835" imgH="139518" progId="Equation.3">
                  <p:embed/>
                </p:oleObj>
              </mc:Choice>
              <mc:Fallback>
                <p:oleObj name="Equation" r:id="rId10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5153025"/>
                        <a:ext cx="396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6" name="Object 34"/>
          <p:cNvGraphicFramePr>
            <a:graphicFrameLocks noChangeAspect="1"/>
          </p:cNvGraphicFramePr>
          <p:nvPr/>
        </p:nvGraphicFramePr>
        <p:xfrm>
          <a:off x="4708525" y="5657850"/>
          <a:ext cx="6254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12" imgW="126890" imgH="241091" progId="Equation.3">
                  <p:embed/>
                </p:oleObj>
              </mc:Choice>
              <mc:Fallback>
                <p:oleObj name="Equation" r:id="rId12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5657850"/>
                        <a:ext cx="6254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7" name="Object 35"/>
          <p:cNvGraphicFramePr>
            <a:graphicFrameLocks noChangeAspect="1"/>
          </p:cNvGraphicFramePr>
          <p:nvPr/>
        </p:nvGraphicFramePr>
        <p:xfrm>
          <a:off x="8213725" y="4157663"/>
          <a:ext cx="6254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14" imgW="126890" imgH="241091" progId="Equation.3">
                  <p:embed/>
                </p:oleObj>
              </mc:Choice>
              <mc:Fallback>
                <p:oleObj name="Equation" r:id="rId14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4157663"/>
                        <a:ext cx="62547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8" name="Object 36"/>
          <p:cNvGraphicFramePr>
            <a:graphicFrameLocks noChangeAspect="1"/>
          </p:cNvGraphicFramePr>
          <p:nvPr/>
        </p:nvGraphicFramePr>
        <p:xfrm>
          <a:off x="8204200" y="4940300"/>
          <a:ext cx="6254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16" imgW="126890" imgH="228402" progId="Equation.3">
                  <p:embed/>
                </p:oleObj>
              </mc:Choice>
              <mc:Fallback>
                <p:oleObj name="Equation" r:id="rId16" imgW="126890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4940300"/>
                        <a:ext cx="62547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9" name="Object 37"/>
          <p:cNvGraphicFramePr>
            <a:graphicFrameLocks noChangeAspect="1"/>
          </p:cNvGraphicFramePr>
          <p:nvPr/>
        </p:nvGraphicFramePr>
        <p:xfrm>
          <a:off x="8185150" y="5715000"/>
          <a:ext cx="6254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18" imgW="126890" imgH="241091" progId="Equation.3">
                  <p:embed/>
                </p:oleObj>
              </mc:Choice>
              <mc:Fallback>
                <p:oleObj name="Equation" r:id="rId18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150" y="5715000"/>
                        <a:ext cx="6254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5471886" y="46482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Baskerville Old Face" pitchFamily="18" charset="0"/>
              </a:rPr>
              <a:t>Reciprocal </a:t>
            </a:r>
            <a:br>
              <a:rPr lang="en-US" altLang="en-US" b="1" dirty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Baskerville Old Face" pitchFamily="18" charset="0"/>
              </a:rPr>
              <a:t>Functions</a:t>
            </a:r>
          </a:p>
        </p:txBody>
      </p:sp>
      <p:pic>
        <p:nvPicPr>
          <p:cNvPr id="3083" name="Picture 11" descr="http://thumbs.dreamstime.com/x/%E5%AD%97%E7%AC%A6%E4%B8%89%E8%A7%92-419024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33" y="1987550"/>
            <a:ext cx="161636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36" name="Group 44"/>
          <p:cNvGrpSpPr>
            <a:grpSpLocks/>
          </p:cNvGrpSpPr>
          <p:nvPr/>
        </p:nvGrpSpPr>
        <p:grpSpPr bwMode="auto">
          <a:xfrm>
            <a:off x="5391150" y="4629150"/>
            <a:ext cx="1323975" cy="1524000"/>
            <a:chOff x="3396" y="2916"/>
            <a:chExt cx="834" cy="960"/>
          </a:xfrm>
        </p:grpSpPr>
        <p:sp>
          <p:nvSpPr>
            <p:cNvPr id="6172" name="Line 39"/>
            <p:cNvSpPr>
              <a:spLocks noChangeShapeType="1"/>
            </p:cNvSpPr>
            <p:nvPr/>
          </p:nvSpPr>
          <p:spPr bwMode="auto">
            <a:xfrm>
              <a:off x="3396" y="2916"/>
              <a:ext cx="81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40"/>
            <p:cNvSpPr>
              <a:spLocks noChangeShapeType="1"/>
            </p:cNvSpPr>
            <p:nvPr/>
          </p:nvSpPr>
          <p:spPr bwMode="auto">
            <a:xfrm>
              <a:off x="3408" y="3384"/>
              <a:ext cx="81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41"/>
            <p:cNvSpPr>
              <a:spLocks noChangeShapeType="1"/>
            </p:cNvSpPr>
            <p:nvPr/>
          </p:nvSpPr>
          <p:spPr bwMode="auto">
            <a:xfrm>
              <a:off x="3414" y="3876"/>
              <a:ext cx="81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3124200" y="4114800"/>
            <a:ext cx="5867400" cy="2590800"/>
          </a:xfrm>
          <a:prstGeom prst="rect">
            <a:avLst/>
          </a:prstGeom>
          <a:noFill/>
          <a:ln w="28575" cap="rnd" algn="ctr">
            <a:solidFill>
              <a:srgbClr val="00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3886200" y="371792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6600"/>
                </a:solidFill>
              </a:rPr>
              <a:t>The Six Trigonometric Functions</a:t>
            </a:r>
          </a:p>
        </p:txBody>
      </p:sp>
      <p:sp>
        <p:nvSpPr>
          <p:cNvPr id="8238" name="AutoShape 46"/>
          <p:cNvSpPr>
            <a:spLocks noChangeArrowheads="1"/>
          </p:cNvSpPr>
          <p:nvPr/>
        </p:nvSpPr>
        <p:spPr bwMode="auto">
          <a:xfrm>
            <a:off x="5029200" y="762000"/>
            <a:ext cx="3048000" cy="1143000"/>
          </a:xfrm>
          <a:prstGeom prst="wedgeRoundRectCallout">
            <a:avLst>
              <a:gd name="adj1" fmla="val 35319"/>
              <a:gd name="adj2" fmla="val 92838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6600"/>
                </a:solidFill>
                <a:latin typeface="Bradley Hand ITC" pitchFamily="66" charset="0"/>
              </a:rPr>
              <a:t>     Remember</a:t>
            </a:r>
            <a:r>
              <a:rPr lang="en-US" altLang="en-US" sz="2800" b="1" dirty="0">
                <a:solidFill>
                  <a:srgbClr val="006600"/>
                </a:solidFill>
                <a:latin typeface="Bradley Hand ITC" pitchFamily="66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solidFill>
                  <a:srgbClr val="006600"/>
                </a:solidFill>
                <a:latin typeface="Bradley Hand ITC" pitchFamily="66" charset="0"/>
              </a:rPr>
              <a:t>“SOH CAH TOA”</a:t>
            </a:r>
          </a:p>
          <a:p>
            <a:pPr eaLnBrk="1" hangingPunct="1"/>
            <a:endParaRPr lang="en-US" altLang="en-US" sz="28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/>
      <p:bldP spid="8205" grpId="0" animBg="1"/>
      <p:bldP spid="8211" grpId="0"/>
      <p:bldP spid="8212" grpId="0"/>
      <p:bldP spid="8213" grpId="0"/>
      <p:bldP spid="8230" grpId="0"/>
      <p:bldP spid="8234" grpId="0" animBg="1"/>
      <p:bldP spid="8235" grpId="0"/>
      <p:bldP spid="82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840" b="10345"/>
          <a:stretch>
            <a:fillRect/>
          </a:stretch>
        </p:blipFill>
        <p:spPr bwMode="auto">
          <a:xfrm>
            <a:off x="65088" y="410028"/>
            <a:ext cx="900271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93874" y="-25399"/>
            <a:ext cx="5124450" cy="523875"/>
            <a:chOff x="-171893" y="133290"/>
            <a:chExt cx="6496493" cy="523220"/>
          </a:xfrm>
        </p:grpSpPr>
        <p:sp>
          <p:nvSpPr>
            <p:cNvPr id="4" name="Pentagon 3"/>
            <p:cNvSpPr/>
            <p:nvPr/>
          </p:nvSpPr>
          <p:spPr bwMode="auto">
            <a:xfrm>
              <a:off x="-431" y="133290"/>
              <a:ext cx="5944005" cy="523220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-171893" y="133290"/>
              <a:ext cx="649649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  <a:latin typeface="DellaRobbia BT" pitchFamily="18" charset="0"/>
                </a:rPr>
                <a:t>        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DellaRobbia BT" pitchFamily="18" charset="0"/>
                </a:rPr>
                <a:t>Evaluating Trig Functions</a:t>
              </a:r>
              <a:endParaRPr lang="en-US" altLang="en-US" sz="2800" b="1" dirty="0">
                <a:solidFill>
                  <a:schemeClr val="bg1"/>
                </a:solidFill>
                <a:latin typeface="DellaRobbia BT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9828" y="4833256"/>
            <a:ext cx="3425372" cy="1901372"/>
            <a:chOff x="79828" y="4833256"/>
            <a:chExt cx="3425372" cy="1901372"/>
          </a:xfrm>
        </p:grpSpPr>
        <p:pic>
          <p:nvPicPr>
            <p:cNvPr id="6" name="Picture 104" descr="https://pbs.twimg.com/profile_images/378800000451012500/4628fbb9dc70514d389ed9491243866f_400x4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8" y="4833256"/>
              <a:ext cx="1901372" cy="190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ular Callout 6"/>
            <p:cNvSpPr/>
            <p:nvPr/>
          </p:nvSpPr>
          <p:spPr>
            <a:xfrm>
              <a:off x="1981200" y="5105400"/>
              <a:ext cx="1524000" cy="481372"/>
            </a:xfrm>
            <a:prstGeom prst="wedgeRoundRectCallout">
              <a:avLst>
                <a:gd name="adj1" fmla="val -78937"/>
                <a:gd name="adj2" fmla="val 101825"/>
                <a:gd name="adj3" fmla="val 16667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CC"/>
                  </a:solidFill>
                </a:rPr>
                <a:t>Unit Circle!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1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-171450" y="133350"/>
            <a:ext cx="9010650" cy="523875"/>
            <a:chOff x="-171893" y="133290"/>
            <a:chExt cx="6496493" cy="523220"/>
          </a:xfrm>
        </p:grpSpPr>
        <p:sp>
          <p:nvSpPr>
            <p:cNvPr id="4" name="Pentagon 3"/>
            <p:cNvSpPr/>
            <p:nvPr/>
          </p:nvSpPr>
          <p:spPr bwMode="auto">
            <a:xfrm>
              <a:off x="-431" y="133290"/>
              <a:ext cx="5944005" cy="523220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70" name="Text Box 4"/>
            <p:cNvSpPr txBox="1">
              <a:spLocks noChangeArrowheads="1"/>
            </p:cNvSpPr>
            <p:nvPr/>
          </p:nvSpPr>
          <p:spPr bwMode="auto">
            <a:xfrm>
              <a:off x="-171893" y="133290"/>
              <a:ext cx="6496493" cy="522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  <a:latin typeface="DellaRobbia BT" pitchFamily="18" charset="0"/>
                </a:rPr>
                <a:t>        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DellaRobbia BT" pitchFamily="18" charset="0"/>
                </a:rPr>
                <a:t>Evaluate!   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DellaRobbia BT" pitchFamily="18" charset="0"/>
                </a:rPr>
                <a:t>(Remember to be “A Smart Trig Class!”)</a:t>
              </a:r>
              <a:endParaRPr lang="en-US" altLang="en-US" sz="2400" b="1" dirty="0">
                <a:solidFill>
                  <a:schemeClr val="bg1"/>
                </a:solidFill>
                <a:latin typeface="DellaRobbia BT" pitchFamily="18" charset="0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654001"/>
              </p:ext>
            </p:extLst>
          </p:nvPr>
        </p:nvGraphicFramePr>
        <p:xfrm>
          <a:off x="6342063" y="838200"/>
          <a:ext cx="19050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3" imgW="825480" imgH="431640" progId="Equation.3">
                  <p:embed/>
                </p:oleObj>
              </mc:Choice>
              <mc:Fallback>
                <p:oleObj name="Equation" r:id="rId3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838200"/>
                        <a:ext cx="19050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05102"/>
              </p:ext>
            </p:extLst>
          </p:nvPr>
        </p:nvGraphicFramePr>
        <p:xfrm>
          <a:off x="6342063" y="2682875"/>
          <a:ext cx="19637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5" imgW="850680" imgH="431640" progId="Equation.3">
                  <p:embed/>
                </p:oleObj>
              </mc:Choice>
              <mc:Fallback>
                <p:oleObj name="Equation" r:id="rId5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2682875"/>
                        <a:ext cx="19637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78884"/>
              </p:ext>
            </p:extLst>
          </p:nvPr>
        </p:nvGraphicFramePr>
        <p:xfrm>
          <a:off x="381000" y="4435475"/>
          <a:ext cx="18764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7" imgW="812520" imgH="431640" progId="Equation.3">
                  <p:embed/>
                </p:oleObj>
              </mc:Choice>
              <mc:Fallback>
                <p:oleObj name="Equation" r:id="rId7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35475"/>
                        <a:ext cx="18764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5828"/>
              </p:ext>
            </p:extLst>
          </p:nvPr>
        </p:nvGraphicFramePr>
        <p:xfrm>
          <a:off x="3657600" y="4435475"/>
          <a:ext cx="17002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9" imgW="736560" imgH="431640" progId="Equation.3">
                  <p:embed/>
                </p:oleObj>
              </mc:Choice>
              <mc:Fallback>
                <p:oleObj name="Equation" r:id="rId9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35475"/>
                        <a:ext cx="17002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58158"/>
              </p:ext>
            </p:extLst>
          </p:nvPr>
        </p:nvGraphicFramePr>
        <p:xfrm>
          <a:off x="6455609" y="4740275"/>
          <a:ext cx="18478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1" imgW="799920" imgH="215640" progId="Equation.3">
                  <p:embed/>
                </p:oleObj>
              </mc:Choice>
              <mc:Fallback>
                <p:oleObj name="Equation" r:id="rId11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609" y="4740275"/>
                        <a:ext cx="18478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17615"/>
              </p:ext>
            </p:extLst>
          </p:nvPr>
        </p:nvGraphicFramePr>
        <p:xfrm>
          <a:off x="304800" y="1524000"/>
          <a:ext cx="5029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30°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60°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45°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sin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cos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0134" y="899886"/>
            <a:ext cx="2893741" cy="542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y" panose="03080602030302030203" pitchFamily="66" charset="0"/>
              </a:rPr>
              <a:t>Memorize!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y" panose="0308060203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sparknotes.com/content/testprep/bookimgs/sat2/math1c/0048/triggraph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70"/>
          <a:stretch/>
        </p:blipFill>
        <p:spPr bwMode="auto">
          <a:xfrm>
            <a:off x="0" y="439057"/>
            <a:ext cx="8622796" cy="36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.sparknotes.com/content/testprep/bookimgs/sat2/math1c/0048/triggraph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/>
          <a:stretch/>
        </p:blipFill>
        <p:spPr bwMode="auto">
          <a:xfrm>
            <a:off x="1828800" y="3886200"/>
            <a:ext cx="4724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144" y="762000"/>
                <a:ext cx="1700274" cy="523220"/>
              </a:xfrm>
              <a:prstGeom prst="rect">
                <a:avLst/>
              </a:prstGeom>
              <a:solidFill>
                <a:srgbClr val="B9FDC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𝒔𝒊𝒏𝒙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" y="762000"/>
                <a:ext cx="170027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762000"/>
                <a:ext cx="1722716" cy="523220"/>
              </a:xfrm>
              <a:prstGeom prst="rect">
                <a:avLst/>
              </a:prstGeom>
              <a:solidFill>
                <a:srgbClr val="B9FDC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𝒄𝒐𝒔𝒙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762000"/>
                <a:ext cx="172271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0137" y="4114800"/>
                <a:ext cx="1761188" cy="523220"/>
              </a:xfrm>
              <a:prstGeom prst="rect">
                <a:avLst/>
              </a:prstGeom>
              <a:solidFill>
                <a:srgbClr val="B9FDC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𝒕𝒂𝒏𝒙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37" y="4114800"/>
                <a:ext cx="17611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9413" y="0"/>
            <a:ext cx="3561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Graphing Trig Functions</a:t>
            </a:r>
          </a:p>
        </p:txBody>
      </p:sp>
      <p:pic>
        <p:nvPicPr>
          <p:cNvPr id="16386" name="Picture 2" descr="http://maxcdn.thedesigninspiration.com/wp-content/uploads/2013/10/Despicable-Me-Minions-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4885" y="4638020"/>
            <a:ext cx="2351923" cy="19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-304077"/>
            <a:ext cx="7891463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600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 Rounded MT Bold" panose="020F0704030504030204" pitchFamily="34" charset="0"/>
              </a:rPr>
              <a:t>To graph sin and cos: Find _____________________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 Rounded MT Bold" panose="020F0704030504030204" pitchFamily="34" charset="0"/>
              </a:rPr>
              <a:t>To graph tan and cot: Locate ___________________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400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 Rounded MT Bold" panose="020F0704030504030204" pitchFamily="34" charset="0"/>
              </a:rPr>
              <a:t>To graph sec and </a:t>
            </a:r>
            <a:r>
              <a:rPr lang="en-US" altLang="en-US" dirty="0" err="1">
                <a:solidFill>
                  <a:srgbClr val="000099"/>
                </a:solidFill>
                <a:latin typeface="Arial Rounded MT Bold" panose="020F0704030504030204" pitchFamily="34" charset="0"/>
              </a:rPr>
              <a:t>csc</a:t>
            </a:r>
            <a:r>
              <a:rPr lang="en-US" altLang="en-US" dirty="0">
                <a:solidFill>
                  <a:srgbClr val="000099"/>
                </a:solidFill>
                <a:latin typeface="Arial Rounded MT Bold" panose="020F0704030504030204" pitchFamily="34" charset="0"/>
              </a:rPr>
              <a:t>: First ______________________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800823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amplitude &amp; the period 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029200" y="192069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asymptotes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886200" y="2274023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 tan 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set the input = -</a:t>
            </a:r>
            <a:r>
              <a:rPr lang="el-GR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π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/2 and </a:t>
            </a:r>
            <a:r>
              <a:rPr lang="el-GR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π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/2 </a:t>
            </a:r>
            <a:endParaRPr lang="en-US" alt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886200" y="2604223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 cot 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set the input = 0 and </a:t>
            </a:r>
            <a:r>
              <a:rPr lang="el-GR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π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alt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5334000" y="1153701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period = 2</a:t>
            </a:r>
            <a:r>
              <a:rPr lang="el-GR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/b 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657600" y="3447144"/>
            <a:ext cx="4938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Graph cos or sin, </a:t>
            </a: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then 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 that graph to locate the asymptotes and max/min points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658612" y="5562600"/>
            <a:ext cx="64759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Write down the generic model </a:t>
            </a:r>
            <a:b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en-US" b="1" i="1" dirty="0" smtClean="0">
                <a:latin typeface="Arial" pitchFamily="34" charset="0"/>
                <a:cs typeface="Arial" pitchFamily="34" charset="0"/>
              </a:rPr>
              <a:t>y = </a:t>
            </a:r>
            <a:r>
              <a:rPr lang="en-US" altLang="en-US" b="1" i="1" dirty="0">
                <a:latin typeface="Arial" pitchFamily="34" charset="0"/>
                <a:cs typeface="Arial" pitchFamily="34" charset="0"/>
              </a:rPr>
              <a:t>d + a 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sin</a:t>
            </a:r>
            <a:r>
              <a:rPr lang="en-US" altLang="en-US" b="1" i="1" dirty="0">
                <a:latin typeface="Arial" pitchFamily="34" charset="0"/>
                <a:cs typeface="Arial" pitchFamily="34" charset="0"/>
              </a:rPr>
              <a:t> b(</a:t>
            </a:r>
            <a:r>
              <a:rPr lang="en-US" altLang="en-US" b="1" i="1" dirty="0" err="1">
                <a:latin typeface="Arial" pitchFamily="34" charset="0"/>
                <a:cs typeface="Arial" pitchFamily="34" charset="0"/>
              </a:rPr>
              <a:t>x-c</a:t>
            </a:r>
            <a:r>
              <a:rPr lang="en-US" altLang="en-US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then 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set up </a:t>
            </a: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=__  </a:t>
            </a: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__  </a:t>
            </a: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=__ </a:t>
            </a: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=__</a:t>
            </a:r>
            <a:endParaRPr lang="en-US" alt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9413" y="0"/>
            <a:ext cx="3561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Graphing Trig Functions</a:t>
            </a:r>
          </a:p>
        </p:txBody>
      </p:sp>
      <p:pic>
        <p:nvPicPr>
          <p:cNvPr id="19458" name="Picture 2" descr="http://images.m-magazine.com/uploads/photos/file/17096/pantone-minion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8" y="4319329"/>
            <a:ext cx="3657600" cy="25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074307" y="4655119"/>
            <a:ext cx="5536293" cy="831281"/>
          </a:xfrm>
          <a:prstGeom prst="wedgeRoundRectCallout">
            <a:avLst>
              <a:gd name="adj1" fmla="val -61469"/>
              <a:gd name="adj2" fmla="val 4322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Given </a:t>
            </a:r>
            <a:r>
              <a:rPr lang="en-US" altLang="en-US" sz="2000" dirty="0">
                <a:solidFill>
                  <a:srgbClr val="0000CC"/>
                </a:solidFill>
                <a:latin typeface="Arial Rounded MT Bold" panose="020F0704030504030204" pitchFamily="34" charset="0"/>
              </a:rPr>
              <a:t>a trig graph, how do I organize my work </a:t>
            </a:r>
            <a:r>
              <a:rPr lang="en-US" altLang="en-US" sz="20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to </a:t>
            </a:r>
            <a:r>
              <a:rPr lang="en-US" altLang="en-US" sz="2000" dirty="0">
                <a:solidFill>
                  <a:srgbClr val="0000CC"/>
                </a:solidFill>
                <a:latin typeface="Arial Rounded MT Bold" panose="020F0704030504030204" pitchFamily="34" charset="0"/>
              </a:rPr>
              <a:t>come up with the equation</a:t>
            </a:r>
            <a:r>
              <a:rPr lang="en-US" altLang="en-US" sz="20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?</a:t>
            </a:r>
            <a:endParaRPr lang="en-US" altLang="en-US" sz="2000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2" grpId="0"/>
      <p:bldP spid="100" grpId="0"/>
      <p:bldP spid="101" grpId="0"/>
      <p:bldP spid="102" grpId="0"/>
      <p:bldP spid="103" grpId="0"/>
      <p:bldP spid="105" grpId="0"/>
      <p:bldP spid="106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12600</TotalTime>
  <Words>391</Words>
  <Application>Microsoft Office PowerPoint</Application>
  <PresentationFormat>On-screen Show (4:3)</PresentationFormat>
  <Paragraphs>122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Abadi MT Condensed Extra Bold</vt:lpstr>
      <vt:lpstr>Aharoni</vt:lpstr>
      <vt:lpstr>Andy</vt:lpstr>
      <vt:lpstr>Antigoni Med</vt:lpstr>
      <vt:lpstr>Arial</vt:lpstr>
      <vt:lpstr>Arial Black</vt:lpstr>
      <vt:lpstr>Arial Rounded MT Bold</vt:lpstr>
      <vt:lpstr>Baskerville Old Face</vt:lpstr>
      <vt:lpstr>Bradley Hand ITC</vt:lpstr>
      <vt:lpstr>Bradley Hand ITC TT-Bold</vt:lpstr>
      <vt:lpstr>Calibri</vt:lpstr>
      <vt:lpstr>Cambria</vt:lpstr>
      <vt:lpstr>Cambria Math</vt:lpstr>
      <vt:lpstr>DellaRobbia BT</vt:lpstr>
      <vt:lpstr>Rage Italic</vt:lpstr>
      <vt:lpstr>Swiss 721 SWA</vt:lpstr>
      <vt:lpstr>Symbol</vt:lpstr>
      <vt:lpstr>Times New Roman</vt:lpstr>
      <vt:lpstr>Wingdings</vt:lpstr>
      <vt:lpstr>Sketchbook</vt:lpstr>
      <vt:lpstr>Essential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MICHAEL GENDRON</cp:lastModifiedBy>
  <cp:revision>172</cp:revision>
  <cp:lastPrinted>2014-09-23T14:32:22Z</cp:lastPrinted>
  <dcterms:created xsi:type="dcterms:W3CDTF">2013-10-21T15:33:09Z</dcterms:created>
  <dcterms:modified xsi:type="dcterms:W3CDTF">2018-09-19T12:56:14Z</dcterms:modified>
</cp:coreProperties>
</file>