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261" r:id="rId2"/>
    <p:sldId id="262" r:id="rId3"/>
    <p:sldId id="256" r:id="rId4"/>
    <p:sldId id="268" r:id="rId5"/>
    <p:sldId id="258" r:id="rId6"/>
    <p:sldId id="263" r:id="rId7"/>
    <p:sldId id="264" r:id="rId8"/>
    <p:sldId id="265" r:id="rId9"/>
    <p:sldId id="267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FF99"/>
    <a:srgbClr val="FFFFCC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3" y="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458F4B8-425A-4915-AB65-07542DA60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2112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24D9A30-3823-40A0-BF14-23E33F56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7474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39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7D9EF4E-C636-4FD1-B250-568B63C7C9B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9C6DCAD-5DF6-4974-B75D-497090A01C1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EF4E-C636-4FD1-B250-568B63C7C9B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DCAD-5DF6-4974-B75D-497090A01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EF4E-C636-4FD1-B250-568B63C7C9B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DCAD-5DF6-4974-B75D-497090A01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EF4E-C636-4FD1-B250-568B63C7C9B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DCAD-5DF6-4974-B75D-497090A01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7D9EF4E-C636-4FD1-B250-568B63C7C9B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9C6DCAD-5DF6-4974-B75D-497090A01C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EF4E-C636-4FD1-B250-568B63C7C9B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9C6DCAD-5DF6-4974-B75D-497090A01C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EF4E-C636-4FD1-B250-568B63C7C9B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9C6DCAD-5DF6-4974-B75D-497090A01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EF4E-C636-4FD1-B250-568B63C7C9B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DCAD-5DF6-4974-B75D-497090A01C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EF4E-C636-4FD1-B250-568B63C7C9B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DCAD-5DF6-4974-B75D-497090A01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7D9EF4E-C636-4FD1-B250-568B63C7C9B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9C6DCAD-5DF6-4974-B75D-497090A01C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7D9EF4E-C636-4FD1-B250-568B63C7C9B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9C6DCAD-5DF6-4974-B75D-497090A01C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7D9EF4E-C636-4FD1-B250-568B63C7C9B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9C6DCAD-5DF6-4974-B75D-497090A01C1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image" Target="../media/image13.jpeg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file:///C:\Documents%20and%20Settings\Administrator\My%20Documents\My%20Music\Sound%20Bytes\HOMER%20-%20my%20bologna.wav" TargetMode="External"/><Relationship Id="rId2" Type="http://schemas.openxmlformats.org/officeDocument/2006/relationships/audio" Target="file:///C:\Documents%20and%20Settings\Administrator\My%20Documents\My%20Music\Sound%20Bytes\HOMER%20-%20I%20am%20SMRT.wav" TargetMode="Externa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4294967295"/>
          </p:nvPr>
        </p:nvSpPr>
        <p:spPr>
          <a:xfrm>
            <a:off x="424544" y="1524000"/>
            <a:ext cx="8382000" cy="213360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150000"/>
              </a:lnSpc>
            </a:pPr>
            <a:r>
              <a:rPr lang="en-US" altLang="en-US" sz="2400" dirty="0">
                <a:solidFill>
                  <a:srgbClr val="FFFF00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Goal:  </a:t>
            </a:r>
            <a:r>
              <a:rPr lang="en-US" altLang="en-US" sz="2400" dirty="0">
                <a:latin typeface="Franklin Gothic Demi" panose="020B0703020102020204" pitchFamily="34" charset="0"/>
                <a:cs typeface="Arial" panose="020B0604020202020204" pitchFamily="34" charset="0"/>
              </a:rPr>
              <a:t>The logarithm as the inverse of the exponential; using the logarithm to solve equations involving exponentials; getting practice using the calculator to solve equations which can’t be solved analytically.  The base e is just another number; its naturalness as a base for exponentials will become clear in Chapter 3.  By varying the constant k in </a:t>
            </a:r>
            <a:r>
              <a:rPr lang="en-US" altLang="en-US" sz="2400" dirty="0" err="1">
                <a:latin typeface="Franklin Gothic Demi" panose="020B0703020102020204" pitchFamily="34" charset="0"/>
                <a:cs typeface="Arial" panose="020B0604020202020204" pitchFamily="34" charset="0"/>
              </a:rPr>
              <a:t>e</a:t>
            </a:r>
            <a:r>
              <a:rPr lang="en-US" altLang="en-US" sz="2400" baseline="30000" dirty="0" err="1">
                <a:latin typeface="Franklin Gothic Demi" panose="020B0703020102020204" pitchFamily="34" charset="0"/>
                <a:cs typeface="Arial" panose="020B0604020202020204" pitchFamily="34" charset="0"/>
              </a:rPr>
              <a:t>kt</a:t>
            </a:r>
            <a:r>
              <a:rPr lang="en-US" altLang="en-US" sz="2400" dirty="0">
                <a:latin typeface="Franklin Gothic Demi" panose="020B0703020102020204" pitchFamily="34" charset="0"/>
                <a:cs typeface="Arial" panose="020B0604020202020204" pitchFamily="34" charset="0"/>
              </a:rPr>
              <a:t> , any exponential can be expressed with base e.  The inverse of e</a:t>
            </a:r>
            <a:r>
              <a:rPr lang="en-US" altLang="en-US" sz="2400" baseline="30000" dirty="0">
                <a:latin typeface="Franklin Gothic Demi" panose="020B07030201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dirty="0">
                <a:latin typeface="Franklin Gothic Demi" panose="020B0703020102020204" pitchFamily="34" charset="0"/>
                <a:cs typeface="Arial" panose="020B0604020202020204" pitchFamily="34" charset="0"/>
              </a:rPr>
              <a:t> is the natural logarithm.</a:t>
            </a:r>
          </a:p>
          <a:p>
            <a:pPr eaLnBrk="1" hangingPunct="1">
              <a:lnSpc>
                <a:spcPct val="150000"/>
              </a:lnSpc>
            </a:pPr>
            <a:endParaRPr lang="en-US" altLang="en-US" sz="2400" dirty="0">
              <a:latin typeface="Franklin Gothic Demi" panose="020B07030201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81523"/>
            <a:ext cx="4536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badi MT Condensed Extra Bold" pitchFamily="34" charset="0"/>
                <a:cs typeface="Aharoni" pitchFamily="2" charset="-79"/>
              </a:rPr>
              <a:t>Lesson: ____</a:t>
            </a:r>
          </a:p>
          <a:p>
            <a:r>
              <a:rPr lang="en-US" sz="2400" dirty="0">
                <a:latin typeface="Abadi MT Condensed Extra Bold" pitchFamily="34" charset="0"/>
                <a:cs typeface="Aharoni" pitchFamily="2" charset="-79"/>
              </a:rPr>
              <a:t>Section: 1.4</a:t>
            </a:r>
          </a:p>
        </p:txBody>
      </p:sp>
      <p:sp>
        <p:nvSpPr>
          <p:cNvPr id="6" name="Rectangle 5"/>
          <p:cNvSpPr/>
          <p:nvPr/>
        </p:nvSpPr>
        <p:spPr>
          <a:xfrm>
            <a:off x="2725264" y="357723"/>
            <a:ext cx="5809135" cy="67859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gency FB" pitchFamily="34" charset="0"/>
              </a:rPr>
              <a:t>Logarithms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54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01- 1.4 Logarithm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463" y="0"/>
            <a:ext cx="5299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17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15686" y="1066800"/>
            <a:ext cx="4180114" cy="2743200"/>
          </a:xfrm>
          <a:prstGeom prst="roundRect">
            <a:avLst/>
          </a:prstGeom>
          <a:solidFill>
            <a:srgbClr val="F7F7F7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6962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Properties of Logarithms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724400" y="1066800"/>
            <a:ext cx="4114800" cy="5562600"/>
          </a:xfrm>
          <a:prstGeom prst="roundRect">
            <a:avLst/>
          </a:prstGeom>
          <a:solidFill>
            <a:srgbClr val="F7F7F7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729343" y="1295400"/>
            <a:ext cx="3352800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rtl="0">
              <a:buNone/>
            </a:pPr>
            <a:r>
              <a:rPr lang="en-US" sz="3600" kern="10" dirty="0">
                <a:ln w="50800"/>
                <a:solidFill>
                  <a:schemeClr val="bg1">
                    <a:shade val="50000"/>
                  </a:schemeClr>
                </a:solidFill>
                <a:latin typeface="Impact"/>
              </a:rPr>
              <a:t>Change of Base Formula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295892"/>
              </p:ext>
            </p:extLst>
          </p:nvPr>
        </p:nvGraphicFramePr>
        <p:xfrm>
          <a:off x="762000" y="1981200"/>
          <a:ext cx="3086100" cy="1446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3" imgW="952200" imgH="431640" progId="Equation.3">
                  <p:embed/>
                </p:oleObj>
              </mc:Choice>
              <mc:Fallback>
                <p:oleObj name="Equation" r:id="rId3" imgW="95220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81200"/>
                        <a:ext cx="3086100" cy="14462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679484"/>
              </p:ext>
            </p:extLst>
          </p:nvPr>
        </p:nvGraphicFramePr>
        <p:xfrm>
          <a:off x="6551613" y="1352550"/>
          <a:ext cx="12763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5" imgW="393480" imgH="228600" progId="Equation.3">
                  <p:embed/>
                </p:oleObj>
              </mc:Choice>
              <mc:Fallback>
                <p:oleObj name="Equation" r:id="rId5" imgW="3934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1613" y="1352550"/>
                        <a:ext cx="12763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084871"/>
              </p:ext>
            </p:extLst>
          </p:nvPr>
        </p:nvGraphicFramePr>
        <p:xfrm>
          <a:off x="6054725" y="4384675"/>
          <a:ext cx="209867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7" imgW="647640" imgH="215640" progId="Equation.3">
                  <p:embed/>
                </p:oleObj>
              </mc:Choice>
              <mc:Fallback>
                <p:oleObj name="Equation" r:id="rId7" imgW="6476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725" y="4384675"/>
                        <a:ext cx="2098675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>
            <a:off x="4800600" y="1524000"/>
            <a:ext cx="1676400" cy="4191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rtl="0">
              <a:buNone/>
            </a:pPr>
            <a:r>
              <a:rPr lang="en-US" sz="2000" kern="10" dirty="0">
                <a:ln w="50800"/>
                <a:solidFill>
                  <a:schemeClr val="bg1">
                    <a:shade val="50000"/>
                  </a:schemeClr>
                </a:solidFill>
                <a:latin typeface="Georgia" pitchFamily="18" charset="0"/>
              </a:rPr>
              <a:t>Evaluate</a:t>
            </a:r>
          </a:p>
        </p:txBody>
      </p:sp>
      <p:sp>
        <p:nvSpPr>
          <p:cNvPr id="12" name="WordArt 2"/>
          <p:cNvSpPr>
            <a:spLocks noChangeArrowheads="1" noChangeShapeType="1" noTextEdit="1"/>
          </p:cNvSpPr>
          <p:nvPr/>
        </p:nvSpPr>
        <p:spPr bwMode="auto">
          <a:xfrm>
            <a:off x="5932716" y="4033154"/>
            <a:ext cx="1284514" cy="4191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rtl="0">
              <a:buNone/>
            </a:pPr>
            <a:r>
              <a:rPr lang="en-US" sz="2000" kern="10" dirty="0">
                <a:ln w="50800"/>
                <a:solidFill>
                  <a:schemeClr val="bg1">
                    <a:shade val="50000"/>
                  </a:schemeClr>
                </a:solidFill>
                <a:latin typeface="Georgia" pitchFamily="18" charset="0"/>
              </a:rPr>
              <a:t>Graph with the calculator</a:t>
            </a:r>
          </a:p>
        </p:txBody>
      </p:sp>
      <p:pic>
        <p:nvPicPr>
          <p:cNvPr id="1038" name="Picture 14" descr="C:\Documents and Settings\michaelgendron\My Documents\My Pictures\monkey calculator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62"/>
          <a:stretch/>
        </p:blipFill>
        <p:spPr bwMode="auto">
          <a:xfrm flipH="1">
            <a:off x="990600" y="3951514"/>
            <a:ext cx="2596610" cy="29064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ounded Rectangle 141"/>
          <p:cNvSpPr/>
          <p:nvPr/>
        </p:nvSpPr>
        <p:spPr>
          <a:xfrm>
            <a:off x="457200" y="482100"/>
            <a:ext cx="8153400" cy="5766300"/>
          </a:xfrm>
          <a:prstGeom prst="roundRect">
            <a:avLst>
              <a:gd name="adj" fmla="val 2366"/>
            </a:avLst>
          </a:prstGeom>
          <a:solidFill>
            <a:srgbClr val="F7F7F7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297"/>
          <p:cNvGrpSpPr>
            <a:grpSpLocks/>
          </p:cNvGrpSpPr>
          <p:nvPr/>
        </p:nvGrpSpPr>
        <p:grpSpPr bwMode="auto">
          <a:xfrm>
            <a:off x="3707515" y="1014942"/>
            <a:ext cx="4716979" cy="4348665"/>
            <a:chOff x="0" y="0"/>
            <a:chExt cx="2000250" cy="1905000"/>
          </a:xfrm>
        </p:grpSpPr>
        <p:grpSp>
          <p:nvGrpSpPr>
            <p:cNvPr id="3" name="Group 1158"/>
            <p:cNvGrpSpPr>
              <a:grpSpLocks/>
            </p:cNvGrpSpPr>
            <p:nvPr/>
          </p:nvGrpSpPr>
          <p:grpSpPr bwMode="auto">
            <a:xfrm>
              <a:off x="0" y="0"/>
              <a:ext cx="2000250" cy="1905000"/>
              <a:chOff x="2421" y="5944"/>
              <a:chExt cx="3780" cy="3672"/>
            </a:xfrm>
          </p:grpSpPr>
          <p:grpSp>
            <p:nvGrpSpPr>
              <p:cNvPr id="5" name="Group 1051"/>
              <p:cNvGrpSpPr>
                <a:grpSpLocks/>
              </p:cNvGrpSpPr>
              <p:nvPr/>
            </p:nvGrpSpPr>
            <p:grpSpPr bwMode="auto">
              <a:xfrm>
                <a:off x="2731" y="6054"/>
                <a:ext cx="3150" cy="3450"/>
                <a:chOff x="2736" y="2269"/>
                <a:chExt cx="3150" cy="3450"/>
              </a:xfrm>
            </p:grpSpPr>
            <p:cxnSp>
              <p:nvCxnSpPr>
                <p:cNvPr id="1160" name="Line 1052"/>
                <p:cNvCxnSpPr>
                  <a:cxnSpLocks noChangeShapeType="1"/>
                </p:cNvCxnSpPr>
                <p:nvPr/>
              </p:nvCxnSpPr>
              <p:spPr bwMode="auto">
                <a:xfrm>
                  <a:off x="588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61" name="Line 1053"/>
                <p:cNvCxnSpPr>
                  <a:cxnSpLocks noChangeShapeType="1"/>
                </p:cNvCxnSpPr>
                <p:nvPr/>
              </p:nvCxnSpPr>
              <p:spPr bwMode="auto">
                <a:xfrm>
                  <a:off x="573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62" name="Line 1054"/>
                <p:cNvCxnSpPr>
                  <a:cxnSpLocks noChangeShapeType="1"/>
                </p:cNvCxnSpPr>
                <p:nvPr/>
              </p:nvCxnSpPr>
              <p:spPr bwMode="auto">
                <a:xfrm>
                  <a:off x="557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63" name="Line 1055"/>
                <p:cNvCxnSpPr>
                  <a:cxnSpLocks noChangeShapeType="1"/>
                </p:cNvCxnSpPr>
                <p:nvPr/>
              </p:nvCxnSpPr>
              <p:spPr bwMode="auto">
                <a:xfrm>
                  <a:off x="542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11" name="Group 1056"/>
                <p:cNvGrpSpPr>
                  <a:grpSpLocks/>
                </p:cNvGrpSpPr>
                <p:nvPr/>
              </p:nvGrpSpPr>
              <p:grpSpPr bwMode="auto">
                <a:xfrm>
                  <a:off x="4791" y="2269"/>
                  <a:ext cx="465" cy="3435"/>
                  <a:chOff x="5421" y="2269"/>
                  <a:chExt cx="465" cy="3435"/>
                </a:xfrm>
              </p:grpSpPr>
              <p:cxnSp>
                <p:nvCxnSpPr>
                  <p:cNvPr id="1165" name="Line 105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886" y="2269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66" name="Line 105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36" y="2269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67" name="Line 105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571" y="2284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68" name="Line 106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421" y="2284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2" name="Group 1061"/>
                <p:cNvGrpSpPr>
                  <a:grpSpLocks/>
                </p:cNvGrpSpPr>
                <p:nvPr/>
              </p:nvGrpSpPr>
              <p:grpSpPr bwMode="auto">
                <a:xfrm>
                  <a:off x="4161" y="2269"/>
                  <a:ext cx="465" cy="3435"/>
                  <a:chOff x="5421" y="2269"/>
                  <a:chExt cx="465" cy="3435"/>
                </a:xfrm>
              </p:grpSpPr>
              <p:cxnSp>
                <p:nvCxnSpPr>
                  <p:cNvPr id="1170" name="Line 106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886" y="2269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71" name="Line 106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36" y="2269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72" name="Line 106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571" y="2284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73" name="Line 106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421" y="2284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3" name="Group 1066"/>
                <p:cNvGrpSpPr>
                  <a:grpSpLocks/>
                </p:cNvGrpSpPr>
                <p:nvPr/>
              </p:nvGrpSpPr>
              <p:grpSpPr bwMode="auto">
                <a:xfrm>
                  <a:off x="3531" y="2269"/>
                  <a:ext cx="465" cy="3435"/>
                  <a:chOff x="5421" y="2269"/>
                  <a:chExt cx="465" cy="3435"/>
                </a:xfrm>
              </p:grpSpPr>
              <p:cxnSp>
                <p:nvCxnSpPr>
                  <p:cNvPr id="1175" name="Line 106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886" y="2269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76" name="Line 106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36" y="2269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77" name="Line 106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571" y="2284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78" name="Line 107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421" y="2284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4" name="Group 1071"/>
                <p:cNvGrpSpPr>
                  <a:grpSpLocks/>
                </p:cNvGrpSpPr>
                <p:nvPr/>
              </p:nvGrpSpPr>
              <p:grpSpPr bwMode="auto">
                <a:xfrm>
                  <a:off x="2901" y="2284"/>
                  <a:ext cx="465" cy="3435"/>
                  <a:chOff x="5421" y="2269"/>
                  <a:chExt cx="465" cy="3435"/>
                </a:xfrm>
              </p:grpSpPr>
              <p:cxnSp>
                <p:nvCxnSpPr>
                  <p:cNvPr id="1180" name="Line 107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886" y="2269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81" name="Line 107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36" y="2269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82" name="Line 107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571" y="2284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83" name="Line 107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421" y="2284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184" name="Line 1076"/>
                <p:cNvCxnSpPr>
                  <a:cxnSpLocks noChangeShapeType="1"/>
                </p:cNvCxnSpPr>
                <p:nvPr/>
              </p:nvCxnSpPr>
              <p:spPr bwMode="auto">
                <a:xfrm>
                  <a:off x="2736" y="229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6" name="Group 1077"/>
              <p:cNvGrpSpPr>
                <a:grpSpLocks/>
              </p:cNvGrpSpPr>
              <p:nvPr/>
            </p:nvGrpSpPr>
            <p:grpSpPr bwMode="auto">
              <a:xfrm rot="-5400000">
                <a:off x="2761" y="6054"/>
                <a:ext cx="3150" cy="3450"/>
                <a:chOff x="2736" y="2269"/>
                <a:chExt cx="3150" cy="3450"/>
              </a:xfrm>
            </p:grpSpPr>
            <p:cxnSp>
              <p:nvCxnSpPr>
                <p:cNvPr id="1186" name="Line 1078"/>
                <p:cNvCxnSpPr>
                  <a:cxnSpLocks noChangeShapeType="1"/>
                </p:cNvCxnSpPr>
                <p:nvPr/>
              </p:nvCxnSpPr>
              <p:spPr bwMode="auto">
                <a:xfrm>
                  <a:off x="588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87" name="Line 1079"/>
                <p:cNvCxnSpPr>
                  <a:cxnSpLocks noChangeShapeType="1"/>
                </p:cNvCxnSpPr>
                <p:nvPr/>
              </p:nvCxnSpPr>
              <p:spPr bwMode="auto">
                <a:xfrm>
                  <a:off x="573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88" name="Line 1080"/>
                <p:cNvCxnSpPr>
                  <a:cxnSpLocks noChangeShapeType="1"/>
                </p:cNvCxnSpPr>
                <p:nvPr/>
              </p:nvCxnSpPr>
              <p:spPr bwMode="auto">
                <a:xfrm>
                  <a:off x="557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89" name="Line 1081"/>
                <p:cNvCxnSpPr>
                  <a:cxnSpLocks noChangeShapeType="1"/>
                </p:cNvCxnSpPr>
                <p:nvPr/>
              </p:nvCxnSpPr>
              <p:spPr bwMode="auto">
                <a:xfrm>
                  <a:off x="542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7" name="Group 1082"/>
                <p:cNvGrpSpPr>
                  <a:grpSpLocks/>
                </p:cNvGrpSpPr>
                <p:nvPr/>
              </p:nvGrpSpPr>
              <p:grpSpPr bwMode="auto">
                <a:xfrm>
                  <a:off x="4791" y="2269"/>
                  <a:ext cx="465" cy="3435"/>
                  <a:chOff x="5421" y="2269"/>
                  <a:chExt cx="465" cy="3435"/>
                </a:xfrm>
              </p:grpSpPr>
              <p:cxnSp>
                <p:nvCxnSpPr>
                  <p:cNvPr id="1191" name="Line 108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886" y="2269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92" name="Line 108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36" y="2269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93" name="Line 108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571" y="2284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94" name="Line 108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421" y="2284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8" name="Group 1087"/>
                <p:cNvGrpSpPr>
                  <a:grpSpLocks/>
                </p:cNvGrpSpPr>
                <p:nvPr/>
              </p:nvGrpSpPr>
              <p:grpSpPr bwMode="auto">
                <a:xfrm>
                  <a:off x="4161" y="2269"/>
                  <a:ext cx="465" cy="3435"/>
                  <a:chOff x="5421" y="2269"/>
                  <a:chExt cx="465" cy="3435"/>
                </a:xfrm>
              </p:grpSpPr>
              <p:cxnSp>
                <p:nvCxnSpPr>
                  <p:cNvPr id="1196" name="Line 108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886" y="2269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97" name="Line 108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36" y="2269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98" name="Line 109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571" y="2284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99" name="Line 109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421" y="2284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9" name="Group 1092"/>
                <p:cNvGrpSpPr>
                  <a:grpSpLocks/>
                </p:cNvGrpSpPr>
                <p:nvPr/>
              </p:nvGrpSpPr>
              <p:grpSpPr bwMode="auto">
                <a:xfrm>
                  <a:off x="3531" y="2269"/>
                  <a:ext cx="465" cy="3435"/>
                  <a:chOff x="5421" y="2269"/>
                  <a:chExt cx="465" cy="3435"/>
                </a:xfrm>
              </p:grpSpPr>
              <p:cxnSp>
                <p:nvCxnSpPr>
                  <p:cNvPr id="1201" name="Line 109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886" y="2269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202" name="Line 109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36" y="2269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203" name="Line 109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571" y="2284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204" name="Line 109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421" y="2284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0" name="Group 1097"/>
                <p:cNvGrpSpPr>
                  <a:grpSpLocks/>
                </p:cNvGrpSpPr>
                <p:nvPr/>
              </p:nvGrpSpPr>
              <p:grpSpPr bwMode="auto">
                <a:xfrm>
                  <a:off x="2901" y="2284"/>
                  <a:ext cx="465" cy="3435"/>
                  <a:chOff x="5421" y="2269"/>
                  <a:chExt cx="465" cy="3435"/>
                </a:xfrm>
              </p:grpSpPr>
              <p:cxnSp>
                <p:nvCxnSpPr>
                  <p:cNvPr id="1206" name="Line 109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886" y="2269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207" name="Line 109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36" y="2269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208" name="Line 110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571" y="2284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209" name="Line 110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421" y="2284"/>
                    <a:ext cx="0" cy="3420"/>
                  </a:xfrm>
                  <a:prstGeom prst="line">
                    <a:avLst/>
                  </a:prstGeom>
                  <a:noFill/>
                  <a:ln w="6350">
                    <a:solidFill>
                      <a:srgbClr val="D9D9D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210" name="Line 1102"/>
                <p:cNvCxnSpPr>
                  <a:cxnSpLocks noChangeShapeType="1"/>
                </p:cNvCxnSpPr>
                <p:nvPr/>
              </p:nvCxnSpPr>
              <p:spPr bwMode="auto">
                <a:xfrm>
                  <a:off x="2736" y="229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211" name="Line 1103"/>
              <p:cNvCxnSpPr>
                <a:cxnSpLocks noChangeShapeType="1"/>
              </p:cNvCxnSpPr>
              <p:nvPr/>
            </p:nvCxnSpPr>
            <p:spPr bwMode="auto">
              <a:xfrm flipV="1">
                <a:off x="2421" y="7774"/>
                <a:ext cx="3780" cy="0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12" name="Line 1104"/>
              <p:cNvCxnSpPr>
                <a:cxnSpLocks noChangeShapeType="1"/>
              </p:cNvCxnSpPr>
              <p:nvPr/>
            </p:nvCxnSpPr>
            <p:spPr bwMode="auto">
              <a:xfrm>
                <a:off x="4163" y="772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13" name="Line 1105"/>
              <p:cNvCxnSpPr>
                <a:cxnSpLocks noChangeShapeType="1"/>
              </p:cNvCxnSpPr>
              <p:nvPr/>
            </p:nvCxnSpPr>
            <p:spPr bwMode="auto">
              <a:xfrm>
                <a:off x="3996" y="772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14" name="Line 1106"/>
              <p:cNvCxnSpPr>
                <a:cxnSpLocks noChangeShapeType="1"/>
              </p:cNvCxnSpPr>
              <p:nvPr/>
            </p:nvCxnSpPr>
            <p:spPr bwMode="auto">
              <a:xfrm>
                <a:off x="5256" y="772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15" name="Line 1107"/>
              <p:cNvCxnSpPr>
                <a:cxnSpLocks noChangeShapeType="1"/>
              </p:cNvCxnSpPr>
              <p:nvPr/>
            </p:nvCxnSpPr>
            <p:spPr bwMode="auto">
              <a:xfrm>
                <a:off x="4941" y="772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16" name="Line 1108"/>
              <p:cNvCxnSpPr>
                <a:cxnSpLocks noChangeShapeType="1"/>
              </p:cNvCxnSpPr>
              <p:nvPr/>
            </p:nvCxnSpPr>
            <p:spPr bwMode="auto">
              <a:xfrm>
                <a:off x="4626" y="772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17" name="Line 1109"/>
              <p:cNvCxnSpPr>
                <a:cxnSpLocks noChangeShapeType="1"/>
              </p:cNvCxnSpPr>
              <p:nvPr/>
            </p:nvCxnSpPr>
            <p:spPr bwMode="auto">
              <a:xfrm>
                <a:off x="3681" y="772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18" name="Line 1110"/>
              <p:cNvCxnSpPr>
                <a:cxnSpLocks noChangeShapeType="1"/>
              </p:cNvCxnSpPr>
              <p:nvPr/>
            </p:nvCxnSpPr>
            <p:spPr bwMode="auto">
              <a:xfrm>
                <a:off x="3534" y="772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19" name="Line 1111"/>
              <p:cNvCxnSpPr>
                <a:cxnSpLocks noChangeShapeType="1"/>
              </p:cNvCxnSpPr>
              <p:nvPr/>
            </p:nvCxnSpPr>
            <p:spPr bwMode="auto">
              <a:xfrm>
                <a:off x="5886" y="772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20" name="Line 1112"/>
              <p:cNvCxnSpPr>
                <a:cxnSpLocks noChangeShapeType="1"/>
              </p:cNvCxnSpPr>
              <p:nvPr/>
            </p:nvCxnSpPr>
            <p:spPr bwMode="auto">
              <a:xfrm>
                <a:off x="3838" y="772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21" name="Line 1113"/>
              <p:cNvCxnSpPr>
                <a:cxnSpLocks noChangeShapeType="1"/>
              </p:cNvCxnSpPr>
              <p:nvPr/>
            </p:nvCxnSpPr>
            <p:spPr bwMode="auto">
              <a:xfrm>
                <a:off x="5571" y="772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22" name="Line 1114"/>
              <p:cNvCxnSpPr>
                <a:cxnSpLocks noChangeShapeType="1"/>
              </p:cNvCxnSpPr>
              <p:nvPr/>
            </p:nvCxnSpPr>
            <p:spPr bwMode="auto">
              <a:xfrm>
                <a:off x="3356" y="772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23" name="Line 1115"/>
              <p:cNvCxnSpPr>
                <a:cxnSpLocks noChangeShapeType="1"/>
              </p:cNvCxnSpPr>
              <p:nvPr/>
            </p:nvCxnSpPr>
            <p:spPr bwMode="auto">
              <a:xfrm>
                <a:off x="3209" y="772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24" name="Line 1116"/>
              <p:cNvCxnSpPr>
                <a:cxnSpLocks noChangeShapeType="1"/>
              </p:cNvCxnSpPr>
              <p:nvPr/>
            </p:nvCxnSpPr>
            <p:spPr bwMode="auto">
              <a:xfrm>
                <a:off x="3051" y="772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25" name="Line 1117"/>
              <p:cNvCxnSpPr>
                <a:cxnSpLocks noChangeShapeType="1"/>
              </p:cNvCxnSpPr>
              <p:nvPr/>
            </p:nvCxnSpPr>
            <p:spPr bwMode="auto">
              <a:xfrm>
                <a:off x="4794" y="772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26" name="Line 1118"/>
              <p:cNvCxnSpPr>
                <a:cxnSpLocks noChangeShapeType="1"/>
              </p:cNvCxnSpPr>
              <p:nvPr/>
            </p:nvCxnSpPr>
            <p:spPr bwMode="auto">
              <a:xfrm>
                <a:off x="2726" y="772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27" name="Line 1119"/>
              <p:cNvCxnSpPr>
                <a:cxnSpLocks noChangeShapeType="1"/>
              </p:cNvCxnSpPr>
              <p:nvPr/>
            </p:nvCxnSpPr>
            <p:spPr bwMode="auto">
              <a:xfrm>
                <a:off x="2903" y="772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28" name="Line 1120"/>
              <p:cNvCxnSpPr>
                <a:cxnSpLocks noChangeShapeType="1"/>
              </p:cNvCxnSpPr>
              <p:nvPr/>
            </p:nvCxnSpPr>
            <p:spPr bwMode="auto">
              <a:xfrm>
                <a:off x="5729" y="772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29" name="Line 1121"/>
              <p:cNvCxnSpPr>
                <a:cxnSpLocks noChangeShapeType="1"/>
              </p:cNvCxnSpPr>
              <p:nvPr/>
            </p:nvCxnSpPr>
            <p:spPr bwMode="auto">
              <a:xfrm>
                <a:off x="5413" y="772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" name="Line 1122"/>
              <p:cNvCxnSpPr>
                <a:cxnSpLocks noChangeShapeType="1"/>
              </p:cNvCxnSpPr>
              <p:nvPr/>
            </p:nvCxnSpPr>
            <p:spPr bwMode="auto">
              <a:xfrm>
                <a:off x="5098" y="772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1" name="Line 1123"/>
              <p:cNvCxnSpPr>
                <a:cxnSpLocks noChangeShapeType="1"/>
              </p:cNvCxnSpPr>
              <p:nvPr/>
            </p:nvCxnSpPr>
            <p:spPr bwMode="auto">
              <a:xfrm>
                <a:off x="4476" y="772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2" name="Line 1124"/>
              <p:cNvCxnSpPr>
                <a:cxnSpLocks noChangeShapeType="1"/>
              </p:cNvCxnSpPr>
              <p:nvPr/>
            </p:nvCxnSpPr>
            <p:spPr bwMode="auto">
              <a:xfrm rot="16200000" flipV="1">
                <a:off x="2481" y="7780"/>
                <a:ext cx="3672" cy="0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3" name="Line 1125"/>
              <p:cNvCxnSpPr>
                <a:cxnSpLocks noChangeShapeType="1"/>
              </p:cNvCxnSpPr>
              <p:nvPr/>
            </p:nvCxnSpPr>
            <p:spPr bwMode="auto">
              <a:xfrm rot="-5400000">
                <a:off x="4310" y="7894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4" name="Line 1126"/>
              <p:cNvCxnSpPr>
                <a:cxnSpLocks noChangeShapeType="1"/>
              </p:cNvCxnSpPr>
              <p:nvPr/>
            </p:nvCxnSpPr>
            <p:spPr bwMode="auto">
              <a:xfrm rot="-5400000">
                <a:off x="4310" y="8051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5" name="Line 1127"/>
              <p:cNvCxnSpPr>
                <a:cxnSpLocks noChangeShapeType="1"/>
              </p:cNvCxnSpPr>
              <p:nvPr/>
            </p:nvCxnSpPr>
            <p:spPr bwMode="auto">
              <a:xfrm rot="-5400000">
                <a:off x="4310" y="6791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6" name="Line 1128"/>
              <p:cNvCxnSpPr>
                <a:cxnSpLocks noChangeShapeType="1"/>
              </p:cNvCxnSpPr>
              <p:nvPr/>
            </p:nvCxnSpPr>
            <p:spPr bwMode="auto">
              <a:xfrm rot="-5400000">
                <a:off x="4310" y="7106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7" name="Line 1129"/>
              <p:cNvCxnSpPr>
                <a:cxnSpLocks noChangeShapeType="1"/>
              </p:cNvCxnSpPr>
              <p:nvPr/>
            </p:nvCxnSpPr>
            <p:spPr bwMode="auto">
              <a:xfrm rot="-5400000">
                <a:off x="4310" y="7421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8" name="Line 1130"/>
              <p:cNvCxnSpPr>
                <a:cxnSpLocks noChangeShapeType="1"/>
              </p:cNvCxnSpPr>
              <p:nvPr/>
            </p:nvCxnSpPr>
            <p:spPr bwMode="auto">
              <a:xfrm rot="-5400000">
                <a:off x="4310" y="8366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9" name="Line 1131"/>
              <p:cNvCxnSpPr>
                <a:cxnSpLocks noChangeShapeType="1"/>
              </p:cNvCxnSpPr>
              <p:nvPr/>
            </p:nvCxnSpPr>
            <p:spPr bwMode="auto">
              <a:xfrm rot="-5400000">
                <a:off x="4310" y="8523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40" name="Line 1132"/>
              <p:cNvCxnSpPr>
                <a:cxnSpLocks noChangeShapeType="1"/>
              </p:cNvCxnSpPr>
              <p:nvPr/>
            </p:nvCxnSpPr>
            <p:spPr bwMode="auto">
              <a:xfrm rot="-5400000">
                <a:off x="4310" y="6161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41" name="Line 1133"/>
              <p:cNvCxnSpPr>
                <a:cxnSpLocks noChangeShapeType="1"/>
              </p:cNvCxnSpPr>
              <p:nvPr/>
            </p:nvCxnSpPr>
            <p:spPr bwMode="auto">
              <a:xfrm rot="-5400000">
                <a:off x="4310" y="8209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42" name="Line 1134"/>
              <p:cNvCxnSpPr>
                <a:cxnSpLocks noChangeShapeType="1"/>
              </p:cNvCxnSpPr>
              <p:nvPr/>
            </p:nvCxnSpPr>
            <p:spPr bwMode="auto">
              <a:xfrm rot="-5400000">
                <a:off x="4310" y="6476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43" name="Line 1135"/>
              <p:cNvCxnSpPr>
                <a:cxnSpLocks noChangeShapeType="1"/>
              </p:cNvCxnSpPr>
              <p:nvPr/>
            </p:nvCxnSpPr>
            <p:spPr bwMode="auto">
              <a:xfrm rot="-5400000">
                <a:off x="4310" y="8681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44" name="Line 1136"/>
              <p:cNvCxnSpPr>
                <a:cxnSpLocks noChangeShapeType="1"/>
              </p:cNvCxnSpPr>
              <p:nvPr/>
            </p:nvCxnSpPr>
            <p:spPr bwMode="auto">
              <a:xfrm rot="-5400000">
                <a:off x="4310" y="8838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45" name="Line 1137"/>
              <p:cNvCxnSpPr>
                <a:cxnSpLocks noChangeShapeType="1"/>
              </p:cNvCxnSpPr>
              <p:nvPr/>
            </p:nvCxnSpPr>
            <p:spPr bwMode="auto">
              <a:xfrm rot="-5400000">
                <a:off x="4310" y="8996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46" name="Line 1138"/>
              <p:cNvCxnSpPr>
                <a:cxnSpLocks noChangeShapeType="1"/>
              </p:cNvCxnSpPr>
              <p:nvPr/>
            </p:nvCxnSpPr>
            <p:spPr bwMode="auto">
              <a:xfrm rot="-5400000">
                <a:off x="4310" y="7263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47" name="Line 1139"/>
              <p:cNvCxnSpPr>
                <a:cxnSpLocks noChangeShapeType="1"/>
              </p:cNvCxnSpPr>
              <p:nvPr/>
            </p:nvCxnSpPr>
            <p:spPr bwMode="auto">
              <a:xfrm rot="-5400000">
                <a:off x="4310" y="9311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48" name="Line 1140"/>
              <p:cNvCxnSpPr>
                <a:cxnSpLocks noChangeShapeType="1"/>
              </p:cNvCxnSpPr>
              <p:nvPr/>
            </p:nvCxnSpPr>
            <p:spPr bwMode="auto">
              <a:xfrm rot="-5400000">
                <a:off x="4310" y="9154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49" name="Line 1141"/>
              <p:cNvCxnSpPr>
                <a:cxnSpLocks noChangeShapeType="1"/>
              </p:cNvCxnSpPr>
              <p:nvPr/>
            </p:nvCxnSpPr>
            <p:spPr bwMode="auto">
              <a:xfrm rot="-5400000">
                <a:off x="4310" y="6318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50" name="Line 1142"/>
              <p:cNvCxnSpPr>
                <a:cxnSpLocks noChangeShapeType="1"/>
              </p:cNvCxnSpPr>
              <p:nvPr/>
            </p:nvCxnSpPr>
            <p:spPr bwMode="auto">
              <a:xfrm rot="-5400000">
                <a:off x="4310" y="6634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51" name="Line 1143"/>
              <p:cNvCxnSpPr>
                <a:cxnSpLocks noChangeShapeType="1"/>
              </p:cNvCxnSpPr>
              <p:nvPr/>
            </p:nvCxnSpPr>
            <p:spPr bwMode="auto">
              <a:xfrm rot="-5400000">
                <a:off x="4310" y="6949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52" name="Line 1144"/>
              <p:cNvCxnSpPr>
                <a:cxnSpLocks noChangeShapeType="1"/>
              </p:cNvCxnSpPr>
              <p:nvPr/>
            </p:nvCxnSpPr>
            <p:spPr bwMode="auto">
              <a:xfrm rot="-5400000">
                <a:off x="4310" y="7571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D9D9D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" name="Group 1254"/>
            <p:cNvGrpSpPr>
              <a:grpSpLocks/>
            </p:cNvGrpSpPr>
            <p:nvPr/>
          </p:nvGrpSpPr>
          <p:grpSpPr bwMode="auto">
            <a:xfrm>
              <a:off x="0" y="0"/>
              <a:ext cx="1988820" cy="1905000"/>
              <a:chOff x="6285" y="5404"/>
              <a:chExt cx="3780" cy="3672"/>
            </a:xfrm>
          </p:grpSpPr>
          <p:cxnSp>
            <p:nvCxnSpPr>
              <p:cNvPr id="1255" name="Line 1147"/>
              <p:cNvCxnSpPr>
                <a:cxnSpLocks noChangeShapeType="1"/>
              </p:cNvCxnSpPr>
              <p:nvPr/>
            </p:nvCxnSpPr>
            <p:spPr bwMode="auto">
              <a:xfrm flipV="1">
                <a:off x="6285" y="7234"/>
                <a:ext cx="37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56" name="Line 1148"/>
              <p:cNvCxnSpPr>
                <a:cxnSpLocks noChangeShapeType="1"/>
              </p:cNvCxnSpPr>
              <p:nvPr/>
            </p:nvCxnSpPr>
            <p:spPr bwMode="auto">
              <a:xfrm>
                <a:off x="8017" y="718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57" name="Line 1149"/>
              <p:cNvCxnSpPr>
                <a:cxnSpLocks noChangeShapeType="1"/>
              </p:cNvCxnSpPr>
              <p:nvPr/>
            </p:nvCxnSpPr>
            <p:spPr bwMode="auto">
              <a:xfrm>
                <a:off x="7860" y="718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58" name="Line 1150"/>
              <p:cNvCxnSpPr>
                <a:cxnSpLocks noChangeShapeType="1"/>
              </p:cNvCxnSpPr>
              <p:nvPr/>
            </p:nvCxnSpPr>
            <p:spPr bwMode="auto">
              <a:xfrm>
                <a:off x="9120" y="718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59" name="Line 1151"/>
              <p:cNvCxnSpPr>
                <a:cxnSpLocks noChangeShapeType="1"/>
              </p:cNvCxnSpPr>
              <p:nvPr/>
            </p:nvCxnSpPr>
            <p:spPr bwMode="auto">
              <a:xfrm>
                <a:off x="8805" y="718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60" name="Line 1152"/>
              <p:cNvCxnSpPr>
                <a:cxnSpLocks noChangeShapeType="1"/>
              </p:cNvCxnSpPr>
              <p:nvPr/>
            </p:nvCxnSpPr>
            <p:spPr bwMode="auto">
              <a:xfrm>
                <a:off x="8490" y="718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61" name="Line 1153"/>
              <p:cNvCxnSpPr>
                <a:cxnSpLocks noChangeShapeType="1"/>
              </p:cNvCxnSpPr>
              <p:nvPr/>
            </p:nvCxnSpPr>
            <p:spPr bwMode="auto">
              <a:xfrm>
                <a:off x="7545" y="718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62" name="Line 1154"/>
              <p:cNvCxnSpPr>
                <a:cxnSpLocks noChangeShapeType="1"/>
              </p:cNvCxnSpPr>
              <p:nvPr/>
            </p:nvCxnSpPr>
            <p:spPr bwMode="auto">
              <a:xfrm>
                <a:off x="7388" y="718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63" name="Line 1155"/>
              <p:cNvCxnSpPr>
                <a:cxnSpLocks noChangeShapeType="1"/>
              </p:cNvCxnSpPr>
              <p:nvPr/>
            </p:nvCxnSpPr>
            <p:spPr bwMode="auto">
              <a:xfrm>
                <a:off x="9750" y="718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64" name="Line 1156"/>
              <p:cNvCxnSpPr>
                <a:cxnSpLocks noChangeShapeType="1"/>
              </p:cNvCxnSpPr>
              <p:nvPr/>
            </p:nvCxnSpPr>
            <p:spPr bwMode="auto">
              <a:xfrm>
                <a:off x="7702" y="718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65" name="Line 1157"/>
              <p:cNvCxnSpPr>
                <a:cxnSpLocks noChangeShapeType="1"/>
              </p:cNvCxnSpPr>
              <p:nvPr/>
            </p:nvCxnSpPr>
            <p:spPr bwMode="auto">
              <a:xfrm>
                <a:off x="9435" y="718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66" name="Line 1158"/>
              <p:cNvCxnSpPr>
                <a:cxnSpLocks noChangeShapeType="1"/>
              </p:cNvCxnSpPr>
              <p:nvPr/>
            </p:nvCxnSpPr>
            <p:spPr bwMode="auto">
              <a:xfrm>
                <a:off x="7230" y="718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67" name="Line 1159"/>
              <p:cNvCxnSpPr>
                <a:cxnSpLocks noChangeShapeType="1"/>
              </p:cNvCxnSpPr>
              <p:nvPr/>
            </p:nvCxnSpPr>
            <p:spPr bwMode="auto">
              <a:xfrm>
                <a:off x="7073" y="718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68" name="Line 1160"/>
              <p:cNvCxnSpPr>
                <a:cxnSpLocks noChangeShapeType="1"/>
              </p:cNvCxnSpPr>
              <p:nvPr/>
            </p:nvCxnSpPr>
            <p:spPr bwMode="auto">
              <a:xfrm>
                <a:off x="6915" y="718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69" name="Line 1161"/>
              <p:cNvCxnSpPr>
                <a:cxnSpLocks noChangeShapeType="1"/>
              </p:cNvCxnSpPr>
              <p:nvPr/>
            </p:nvCxnSpPr>
            <p:spPr bwMode="auto">
              <a:xfrm>
                <a:off x="8648" y="718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70" name="Line 1162"/>
              <p:cNvCxnSpPr>
                <a:cxnSpLocks noChangeShapeType="1"/>
              </p:cNvCxnSpPr>
              <p:nvPr/>
            </p:nvCxnSpPr>
            <p:spPr bwMode="auto">
              <a:xfrm>
                <a:off x="6600" y="718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71" name="Line 1163"/>
              <p:cNvCxnSpPr>
                <a:cxnSpLocks noChangeShapeType="1"/>
              </p:cNvCxnSpPr>
              <p:nvPr/>
            </p:nvCxnSpPr>
            <p:spPr bwMode="auto">
              <a:xfrm>
                <a:off x="6757" y="718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72" name="Line 1164"/>
              <p:cNvCxnSpPr>
                <a:cxnSpLocks noChangeShapeType="1"/>
              </p:cNvCxnSpPr>
              <p:nvPr/>
            </p:nvCxnSpPr>
            <p:spPr bwMode="auto">
              <a:xfrm>
                <a:off x="9593" y="718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73" name="Line 1165"/>
              <p:cNvCxnSpPr>
                <a:cxnSpLocks noChangeShapeType="1"/>
              </p:cNvCxnSpPr>
              <p:nvPr/>
            </p:nvCxnSpPr>
            <p:spPr bwMode="auto">
              <a:xfrm>
                <a:off x="9277" y="718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74" name="Line 1166"/>
              <p:cNvCxnSpPr>
                <a:cxnSpLocks noChangeShapeType="1"/>
              </p:cNvCxnSpPr>
              <p:nvPr/>
            </p:nvCxnSpPr>
            <p:spPr bwMode="auto">
              <a:xfrm>
                <a:off x="8962" y="718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75" name="Line 1167"/>
              <p:cNvCxnSpPr>
                <a:cxnSpLocks noChangeShapeType="1"/>
              </p:cNvCxnSpPr>
              <p:nvPr/>
            </p:nvCxnSpPr>
            <p:spPr bwMode="auto">
              <a:xfrm>
                <a:off x="8340" y="7187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76" name="Line 1168"/>
              <p:cNvCxnSpPr>
                <a:cxnSpLocks noChangeShapeType="1"/>
              </p:cNvCxnSpPr>
              <p:nvPr/>
            </p:nvCxnSpPr>
            <p:spPr bwMode="auto">
              <a:xfrm rot="16200000" flipV="1">
                <a:off x="6345" y="7240"/>
                <a:ext cx="367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77" name="Line 1169"/>
              <p:cNvCxnSpPr>
                <a:cxnSpLocks noChangeShapeType="1"/>
              </p:cNvCxnSpPr>
              <p:nvPr/>
            </p:nvCxnSpPr>
            <p:spPr bwMode="auto">
              <a:xfrm rot="-5400000">
                <a:off x="8174" y="7354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78" name="Line 1170"/>
              <p:cNvCxnSpPr>
                <a:cxnSpLocks noChangeShapeType="1"/>
              </p:cNvCxnSpPr>
              <p:nvPr/>
            </p:nvCxnSpPr>
            <p:spPr bwMode="auto">
              <a:xfrm rot="-5400000">
                <a:off x="8174" y="7511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79" name="Line 1171"/>
              <p:cNvCxnSpPr>
                <a:cxnSpLocks noChangeShapeType="1"/>
              </p:cNvCxnSpPr>
              <p:nvPr/>
            </p:nvCxnSpPr>
            <p:spPr bwMode="auto">
              <a:xfrm rot="-5400000">
                <a:off x="8174" y="6251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80" name="Line 1172"/>
              <p:cNvCxnSpPr>
                <a:cxnSpLocks noChangeShapeType="1"/>
              </p:cNvCxnSpPr>
              <p:nvPr/>
            </p:nvCxnSpPr>
            <p:spPr bwMode="auto">
              <a:xfrm rot="-5400000">
                <a:off x="8174" y="6566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81" name="Line 1173"/>
              <p:cNvCxnSpPr>
                <a:cxnSpLocks noChangeShapeType="1"/>
              </p:cNvCxnSpPr>
              <p:nvPr/>
            </p:nvCxnSpPr>
            <p:spPr bwMode="auto">
              <a:xfrm rot="-5400000">
                <a:off x="8174" y="6881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82" name="Line 1174"/>
              <p:cNvCxnSpPr>
                <a:cxnSpLocks noChangeShapeType="1"/>
              </p:cNvCxnSpPr>
              <p:nvPr/>
            </p:nvCxnSpPr>
            <p:spPr bwMode="auto">
              <a:xfrm rot="-5400000">
                <a:off x="8174" y="7826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83" name="Line 1175"/>
              <p:cNvCxnSpPr>
                <a:cxnSpLocks noChangeShapeType="1"/>
              </p:cNvCxnSpPr>
              <p:nvPr/>
            </p:nvCxnSpPr>
            <p:spPr bwMode="auto">
              <a:xfrm rot="-5400000">
                <a:off x="8174" y="7983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84" name="Line 1176"/>
              <p:cNvCxnSpPr>
                <a:cxnSpLocks noChangeShapeType="1"/>
              </p:cNvCxnSpPr>
              <p:nvPr/>
            </p:nvCxnSpPr>
            <p:spPr bwMode="auto">
              <a:xfrm rot="-5400000">
                <a:off x="8174" y="5621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85" name="Line 1177"/>
              <p:cNvCxnSpPr>
                <a:cxnSpLocks noChangeShapeType="1"/>
              </p:cNvCxnSpPr>
              <p:nvPr/>
            </p:nvCxnSpPr>
            <p:spPr bwMode="auto">
              <a:xfrm rot="-5400000">
                <a:off x="8174" y="7669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86" name="Line 1178"/>
              <p:cNvCxnSpPr>
                <a:cxnSpLocks noChangeShapeType="1"/>
              </p:cNvCxnSpPr>
              <p:nvPr/>
            </p:nvCxnSpPr>
            <p:spPr bwMode="auto">
              <a:xfrm rot="-5400000">
                <a:off x="8174" y="5936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87" name="Line 1179"/>
              <p:cNvCxnSpPr>
                <a:cxnSpLocks noChangeShapeType="1"/>
              </p:cNvCxnSpPr>
              <p:nvPr/>
            </p:nvCxnSpPr>
            <p:spPr bwMode="auto">
              <a:xfrm rot="-5400000">
                <a:off x="8174" y="8141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88" name="Line 1180"/>
              <p:cNvCxnSpPr>
                <a:cxnSpLocks noChangeShapeType="1"/>
              </p:cNvCxnSpPr>
              <p:nvPr/>
            </p:nvCxnSpPr>
            <p:spPr bwMode="auto">
              <a:xfrm rot="-5400000">
                <a:off x="8174" y="8298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89" name="Line 1181"/>
              <p:cNvCxnSpPr>
                <a:cxnSpLocks noChangeShapeType="1"/>
              </p:cNvCxnSpPr>
              <p:nvPr/>
            </p:nvCxnSpPr>
            <p:spPr bwMode="auto">
              <a:xfrm rot="-5400000">
                <a:off x="8174" y="8456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90" name="Line 1182"/>
              <p:cNvCxnSpPr>
                <a:cxnSpLocks noChangeShapeType="1"/>
              </p:cNvCxnSpPr>
              <p:nvPr/>
            </p:nvCxnSpPr>
            <p:spPr bwMode="auto">
              <a:xfrm rot="-5400000">
                <a:off x="8174" y="6723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91" name="Line 1183"/>
              <p:cNvCxnSpPr>
                <a:cxnSpLocks noChangeShapeType="1"/>
              </p:cNvCxnSpPr>
              <p:nvPr/>
            </p:nvCxnSpPr>
            <p:spPr bwMode="auto">
              <a:xfrm rot="-5400000">
                <a:off x="8174" y="8771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92" name="Line 1184"/>
              <p:cNvCxnSpPr>
                <a:cxnSpLocks noChangeShapeType="1"/>
              </p:cNvCxnSpPr>
              <p:nvPr/>
            </p:nvCxnSpPr>
            <p:spPr bwMode="auto">
              <a:xfrm rot="-5400000">
                <a:off x="8174" y="8614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93" name="Line 1185"/>
              <p:cNvCxnSpPr>
                <a:cxnSpLocks noChangeShapeType="1"/>
              </p:cNvCxnSpPr>
              <p:nvPr/>
            </p:nvCxnSpPr>
            <p:spPr bwMode="auto">
              <a:xfrm rot="-5400000">
                <a:off x="8174" y="5778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94" name="Line 1186"/>
              <p:cNvCxnSpPr>
                <a:cxnSpLocks noChangeShapeType="1"/>
              </p:cNvCxnSpPr>
              <p:nvPr/>
            </p:nvCxnSpPr>
            <p:spPr bwMode="auto">
              <a:xfrm rot="-5400000">
                <a:off x="8174" y="6094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95" name="Line 1187"/>
              <p:cNvCxnSpPr>
                <a:cxnSpLocks noChangeShapeType="1"/>
              </p:cNvCxnSpPr>
              <p:nvPr/>
            </p:nvCxnSpPr>
            <p:spPr bwMode="auto">
              <a:xfrm rot="-5400000">
                <a:off x="8174" y="6409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96" name="Line 1188"/>
              <p:cNvCxnSpPr>
                <a:cxnSpLocks noChangeShapeType="1"/>
              </p:cNvCxnSpPr>
              <p:nvPr/>
            </p:nvCxnSpPr>
            <p:spPr bwMode="auto">
              <a:xfrm rot="-5400000">
                <a:off x="8174" y="7031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989097"/>
              </p:ext>
            </p:extLst>
          </p:nvPr>
        </p:nvGraphicFramePr>
        <p:xfrm>
          <a:off x="990600" y="2024696"/>
          <a:ext cx="990599" cy="29260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11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30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x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3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3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3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3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3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½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3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¼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3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30000" dirty="0"/>
                        <a:t>1</a:t>
                      </a:r>
                      <a:r>
                        <a:rPr lang="en-US" dirty="0"/>
                        <a:t>/</a:t>
                      </a:r>
                      <a:r>
                        <a:rPr lang="en-US" baseline="-25000" dirty="0"/>
                        <a:t>8</a:t>
                      </a:r>
                      <a:r>
                        <a:rPr lang="en-US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5" name="Table 14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02519582"/>
                  </p:ext>
                </p:extLst>
              </p:nvPr>
            </p:nvGraphicFramePr>
            <p:xfrm>
              <a:off x="2286000" y="2026920"/>
              <a:ext cx="1219200" cy="2926080"/>
            </p:xfrm>
            <a:graphic>
              <a:graphicData uri="http://schemas.openxmlformats.org/drawingml/2006/table">
                <a:tbl>
                  <a:tblPr firstRow="1" bandRow="1">
                    <a:tableStyleId>{85BE263C-DBD7-4A20-BB59-AAB30ACAA65A}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193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i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193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193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193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193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193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½ 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193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¼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1930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aseline="30000" dirty="0"/>
                            <a:t>1</a:t>
                          </a:r>
                          <a:r>
                            <a:rPr lang="en-US" dirty="0"/>
                            <a:t>/</a:t>
                          </a:r>
                          <a:r>
                            <a:rPr lang="en-US" baseline="-25000" dirty="0"/>
                            <a:t>8</a:t>
                          </a:r>
                          <a:r>
                            <a:rPr lang="en-US" dirty="0"/>
                            <a:t> 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5" name="Table 14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02519582"/>
                  </p:ext>
                </p:extLst>
              </p:nvPr>
            </p:nvGraphicFramePr>
            <p:xfrm>
              <a:off x="2286000" y="2026920"/>
              <a:ext cx="1219200" cy="2926080"/>
            </p:xfrm>
            <a:graphic>
              <a:graphicData uri="http://schemas.openxmlformats.org/drawingml/2006/table">
                <a:tbl>
                  <a:tblPr firstRow="1" bandRow="1">
                    <a:tableStyleId>{85BE263C-DBD7-4A20-BB59-AAB30ACAA65A}</a:tableStyleId>
                  </a:tblPr>
                  <a:tblGrid>
                    <a:gridCol w="457200"/>
                    <a:gridCol w="762000"/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 rotWithShape="1">
                          <a:blip r:embed="rId2"/>
                          <a:stretch>
                            <a:fillRect l="-60000" t="-8333" b="-725000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½ </a:t>
                          </a:r>
                          <a:endParaRPr lang="en-US" dirty="0"/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¼</a:t>
                          </a:r>
                          <a:endParaRPr lang="en-US" dirty="0"/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-2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aseline="30000" dirty="0" smtClean="0"/>
                            <a:t>1</a:t>
                          </a:r>
                          <a:r>
                            <a:rPr lang="en-US" dirty="0" smtClean="0"/>
                            <a:t>/</a:t>
                          </a:r>
                          <a:r>
                            <a:rPr lang="en-US" baseline="-25000" dirty="0" smtClean="0"/>
                            <a:t>8</a:t>
                          </a:r>
                          <a:r>
                            <a:rPr lang="en-US" dirty="0" smtClean="0"/>
                            <a:t> 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-3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914400" y="533400"/>
                <a:ext cx="404535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Cambria Math"/>
                  </a:rPr>
                  <a:t>Graphing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33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0" smtClean="0">
                                <a:solidFill>
                                  <a:srgbClr val="0033CC"/>
                                </a:solidFill>
                                <a:latin typeface="Cambria Math"/>
                              </a:rPr>
                              <m:t>𝐲</m:t>
                            </m:r>
                            <m:r>
                              <a:rPr lang="en-US" sz="2000" b="1" i="0" smtClean="0">
                                <a:solidFill>
                                  <a:srgbClr val="0033CC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sz="2000" b="1" i="1">
                                <a:solidFill>
                                  <a:srgbClr val="0033CC"/>
                                </a:solidFill>
                                <a:latin typeface="Cambria Math"/>
                              </a:rPr>
                              <m:t>𝒍𝒐𝒈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33CC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fName>
                      <m:e>
                        <m:r>
                          <a:rPr lang="en-US" sz="2000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000" b="1" dirty="0">
                    <a:solidFill>
                      <a:srgbClr val="0033CC"/>
                    </a:solidFill>
                  </a:rPr>
                  <a:t>  </a:t>
                </a:r>
                <a:r>
                  <a:rPr lang="en-US" dirty="0">
                    <a:solidFill>
                      <a:schemeClr val="bg1"/>
                    </a:solidFill>
                  </a:rPr>
                  <a:t>by hand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33400"/>
                <a:ext cx="4045354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1205" t="-3077" b="-2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ounded Rectangular Callout 17"/>
          <p:cNvSpPr/>
          <p:nvPr/>
        </p:nvSpPr>
        <p:spPr>
          <a:xfrm>
            <a:off x="1524000" y="5291700"/>
            <a:ext cx="2969678" cy="712632"/>
          </a:xfrm>
          <a:prstGeom prst="wedgeRoundRectCallout">
            <a:avLst>
              <a:gd name="adj1" fmla="val -17314"/>
              <a:gd name="adj2" fmla="val -102474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To graph a log function, select inputs that are powers of your base (e.g. powers of 2) </a:t>
            </a:r>
          </a:p>
        </p:txBody>
      </p:sp>
      <p:sp>
        <p:nvSpPr>
          <p:cNvPr id="148" name="Rounded Rectangular Callout 147"/>
          <p:cNvSpPr/>
          <p:nvPr/>
        </p:nvSpPr>
        <p:spPr>
          <a:xfrm>
            <a:off x="730272" y="1001486"/>
            <a:ext cx="3200400" cy="712632"/>
          </a:xfrm>
          <a:prstGeom prst="wedgeRoundRectCallout">
            <a:avLst>
              <a:gd name="adj1" fmla="val -18318"/>
              <a:gd name="adj2" fmla="val 88468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To understand how to graph the log with base 2, let’s start by graphing the exponential with base 2</a:t>
            </a:r>
          </a:p>
        </p:txBody>
      </p:sp>
    </p:spTree>
    <p:extLst>
      <p:ext uri="{BB962C8B-B14F-4D97-AF65-F5344CB8AC3E}">
        <p14:creationId xmlns:p14="http://schemas.microsoft.com/office/powerpoint/2010/main" val="285236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57908" y="1008185"/>
            <a:ext cx="4038600" cy="3276600"/>
          </a:xfrm>
          <a:prstGeom prst="roundRect">
            <a:avLst/>
          </a:prstGeom>
          <a:solidFill>
            <a:srgbClr val="F7F7F7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6962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Properties of Logarithms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419600" y="990600"/>
            <a:ext cx="4495800" cy="5715000"/>
          </a:xfrm>
          <a:prstGeom prst="roundRect">
            <a:avLst/>
          </a:prstGeom>
          <a:solidFill>
            <a:srgbClr val="F7F7F7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762000" y="1219200"/>
            <a:ext cx="3352800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rtl="0">
              <a:buNone/>
            </a:pPr>
            <a:r>
              <a:rPr lang="en-US" sz="3600" kern="10" dirty="0">
                <a:ln w="50800"/>
                <a:solidFill>
                  <a:schemeClr val="bg1">
                    <a:shade val="50000"/>
                  </a:schemeClr>
                </a:solidFill>
                <a:latin typeface="Impact"/>
              </a:rPr>
              <a:t>3 Laws of Logarithms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715509"/>
              </p:ext>
            </p:extLst>
          </p:nvPr>
        </p:nvGraphicFramePr>
        <p:xfrm>
          <a:off x="381001" y="1752600"/>
          <a:ext cx="1652984" cy="527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Equation" r:id="rId3" imgW="787320" imgH="228600" progId="Equation.3">
                  <p:embed/>
                </p:oleObj>
              </mc:Choice>
              <mc:Fallback>
                <p:oleObj name="Equation" r:id="rId3" imgW="787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752600"/>
                        <a:ext cx="1652984" cy="527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061623"/>
              </p:ext>
            </p:extLst>
          </p:nvPr>
        </p:nvGraphicFramePr>
        <p:xfrm>
          <a:off x="381000" y="2438400"/>
          <a:ext cx="1600200" cy="907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Equation" r:id="rId5" imgW="761760" imgH="393480" progId="Equation.3">
                  <p:embed/>
                </p:oleObj>
              </mc:Choice>
              <mc:Fallback>
                <p:oleObj name="Equation" r:id="rId5" imgW="761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438400"/>
                        <a:ext cx="1600200" cy="9070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759262"/>
              </p:ext>
            </p:extLst>
          </p:nvPr>
        </p:nvGraphicFramePr>
        <p:xfrm>
          <a:off x="381001" y="3530600"/>
          <a:ext cx="1680766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Equation" r:id="rId7" imgW="799920" imgH="241200" progId="Equation.3">
                  <p:embed/>
                </p:oleObj>
              </mc:Choice>
              <mc:Fallback>
                <p:oleObj name="Equation" r:id="rId7" imgW="799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3530600"/>
                        <a:ext cx="1680766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00017"/>
              </p:ext>
            </p:extLst>
          </p:nvPr>
        </p:nvGraphicFramePr>
        <p:xfrm>
          <a:off x="2275114" y="1785258"/>
          <a:ext cx="1893292" cy="527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Equation" r:id="rId9" imgW="901440" imgH="228600" progId="Equation.3">
                  <p:embed/>
                </p:oleObj>
              </mc:Choice>
              <mc:Fallback>
                <p:oleObj name="Equation" r:id="rId9" imgW="901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5114" y="1785258"/>
                        <a:ext cx="1893292" cy="527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456863"/>
              </p:ext>
            </p:extLst>
          </p:nvPr>
        </p:nvGraphicFramePr>
        <p:xfrm>
          <a:off x="2286000" y="2667000"/>
          <a:ext cx="1893293" cy="526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Equation" r:id="rId11" imgW="901440" imgH="228600" progId="Equation.3">
                  <p:embed/>
                </p:oleObj>
              </mc:Choice>
              <mc:Fallback>
                <p:oleObj name="Equation" r:id="rId11" imgW="901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667000"/>
                        <a:ext cx="1893293" cy="5264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856821"/>
              </p:ext>
            </p:extLst>
          </p:nvPr>
        </p:nvGraphicFramePr>
        <p:xfrm>
          <a:off x="2362200" y="3547268"/>
          <a:ext cx="1066800" cy="526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tion" r:id="rId13" imgW="507960" imgH="228600" progId="Equation.3">
                  <p:embed/>
                </p:oleObj>
              </mc:Choice>
              <mc:Fallback>
                <p:oleObj name="Equation" r:id="rId13" imgW="507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547268"/>
                        <a:ext cx="1066800" cy="526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9" name="Picture 21" descr="C:\Documents and Settings\michaelgendron\My Documents\My Pictures\monkey old with glasses.jpe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648200"/>
            <a:ext cx="2228850" cy="2057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56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81000" y="228600"/>
            <a:ext cx="8382000" cy="6172200"/>
          </a:xfrm>
          <a:prstGeom prst="roundRect">
            <a:avLst>
              <a:gd name="adj" fmla="val 10185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113314" y="533400"/>
            <a:ext cx="54864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chemeClr val="bg1"/>
                </a:solidFill>
                <a:latin typeface="Franklin Gothic Demi" panose="020B0703020102020204" pitchFamily="34" charset="0"/>
              </a:rPr>
              <a:t>The number of brain cells in your head increases exponentially when you sit in this class.  You originally had a measly 10 brain cells, but 3 days later you had 200.  How many days would it take for you to have 1700?</a:t>
            </a:r>
          </a:p>
        </p:txBody>
      </p:sp>
      <p:pic>
        <p:nvPicPr>
          <p:cNvPr id="3076" name="Picture 9" descr="X-ray hom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1" r="25000" b="14000"/>
          <a:stretch>
            <a:fillRect/>
          </a:stretch>
        </p:blipFill>
        <p:spPr bwMode="auto">
          <a:xfrm>
            <a:off x="568551" y="429986"/>
            <a:ext cx="2392363" cy="2857500"/>
          </a:xfrm>
          <a:prstGeom prst="ellipse">
            <a:avLst/>
          </a:prstGeom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HOMER - I am SMRT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074" y="5761703"/>
            <a:ext cx="309716" cy="309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HOMER - my bologna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371" y="5791200"/>
            <a:ext cx="309716" cy="309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985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918" fill="hold"/>
                                        <p:tgtEl>
                                          <p:spTgt spid="41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8159" fill="hold"/>
                                        <p:tgtEl>
                                          <p:spTgt spid="41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7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7"/>
                </p:tgtEl>
              </p:cMediaNode>
            </p:audio>
          </p:childTnLst>
        </p:cTn>
      </p:par>
    </p:tnLst>
    <p:bldLst>
      <p:bldP spid="409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381000"/>
            <a:ext cx="419803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Logarithmic Scales</a:t>
            </a:r>
          </a:p>
        </p:txBody>
      </p:sp>
      <p:pic>
        <p:nvPicPr>
          <p:cNvPr id="1026" name="Picture 2" descr="http://www.cbc.ca/gfx/images/news/photos/2012/10/10/earthquake-magnitu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4498340" cy="5867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4953000" y="1600200"/>
            <a:ext cx="3886200" cy="5181600"/>
          </a:xfrm>
          <a:prstGeom prst="roundRect">
            <a:avLst/>
          </a:prstGeom>
          <a:solidFill>
            <a:srgbClr val="F7F7F7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81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welkandsonsdrywall.com/images/soundproof-drywall-decibel-sca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39854"/>
            <a:ext cx="5181600" cy="33653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3" name="Picture 2" descr="http://www.monarchknights.com/teacherwebpages/cimock/images/acids_and_bases_phscale_0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33800"/>
            <a:ext cx="7162800" cy="27015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715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562600"/>
            <a:ext cx="6705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defTabSz="914400"/>
            <a:r>
              <a:rPr lang="en-US" altLang="en-US" sz="2800" b="1">
                <a:latin typeface="Impact" pitchFamily="34" charset="0"/>
              </a:rPr>
              <a:t>ConcepTest</a:t>
            </a:r>
            <a:r>
              <a:rPr lang="en-US" altLang="en-US" sz="2000" b="1">
                <a:latin typeface="Impact" pitchFamily="34" charset="0"/>
              </a:rPr>
              <a:t> </a:t>
            </a:r>
            <a:r>
              <a:rPr lang="en-US" altLang="en-US" sz="2000" b="1">
                <a:latin typeface="Impact" pitchFamily="34" charset="0"/>
                <a:cs typeface="Times New Roman" pitchFamily="18" charset="0"/>
              </a:rPr>
              <a:t>• </a:t>
            </a:r>
            <a:r>
              <a:rPr lang="en-US" altLang="en-US" sz="1800">
                <a:latin typeface="Impact" pitchFamily="34" charset="0"/>
              </a:rPr>
              <a:t>Section 1.4 </a:t>
            </a:r>
            <a:r>
              <a:rPr lang="en-US" altLang="en-US" sz="2000" b="1">
                <a:latin typeface="Impact" pitchFamily="34" charset="0"/>
                <a:cs typeface="Times New Roman" pitchFamily="18" charset="0"/>
              </a:rPr>
              <a:t>•</a:t>
            </a:r>
            <a:r>
              <a:rPr lang="en-US" altLang="en-US" sz="1800">
                <a:latin typeface="Impact" pitchFamily="34" charset="0"/>
              </a:rPr>
              <a:t> </a:t>
            </a:r>
            <a:r>
              <a:rPr lang="en-US" altLang="en-US" sz="1600">
                <a:latin typeface="Impact" pitchFamily="34" charset="0"/>
              </a:rPr>
              <a:t>Question 1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3400" y="533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97155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54305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211455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68605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31432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36004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40576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45148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defTabSz="914400"/>
            <a:r>
              <a:rPr lang="en-US" altLang="en-US" sz="3200">
                <a:latin typeface="Palatino Linotype" pitchFamily="18" charset="0"/>
              </a:rPr>
              <a:t>Which is a graph of </a:t>
            </a:r>
            <a:r>
              <a:rPr lang="en-US" altLang="en-US" sz="3200" i="1">
                <a:latin typeface="Palatino Linotype" pitchFamily="18" charset="0"/>
              </a:rPr>
              <a:t>y</a:t>
            </a:r>
            <a:r>
              <a:rPr lang="en-US" altLang="en-US" sz="3200">
                <a:latin typeface="Palatino Linotype" pitchFamily="18" charset="0"/>
              </a:rPr>
              <a:t> = ln </a:t>
            </a:r>
            <a:r>
              <a:rPr lang="en-US" altLang="en-US" sz="3200" i="1">
                <a:latin typeface="Palatino Linotype" pitchFamily="18" charset="0"/>
              </a:rPr>
              <a:t>x?</a:t>
            </a:r>
            <a:endParaRPr lang="en-US" altLang="en-US" sz="3200">
              <a:latin typeface="Palatino Linotype" pitchFamily="18" charset="0"/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371600"/>
            <a:ext cx="4616450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71600"/>
            <a:ext cx="4343400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838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6939</TotalTime>
  <Words>258</Words>
  <Application>Microsoft Office PowerPoint</Application>
  <PresentationFormat>On-screen Show (4:3)</PresentationFormat>
  <Paragraphs>49</Paragraphs>
  <Slides>9</Slides>
  <Notes>1</Notes>
  <HiddenSlides>0</HiddenSlides>
  <MMClips>2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Abadi MT Condensed Extra Bold</vt:lpstr>
      <vt:lpstr>Agency FB</vt:lpstr>
      <vt:lpstr>Arial</vt:lpstr>
      <vt:lpstr>Calibri</vt:lpstr>
      <vt:lpstr>Cambria Math</vt:lpstr>
      <vt:lpstr>Franklin Gothic Demi</vt:lpstr>
      <vt:lpstr>Georgia</vt:lpstr>
      <vt:lpstr>Impact</vt:lpstr>
      <vt:lpstr>Palatino Linotype</vt:lpstr>
      <vt:lpstr>Rockwell</vt:lpstr>
      <vt:lpstr>Wingdings 2</vt:lpstr>
      <vt:lpstr>Foundry</vt:lpstr>
      <vt:lpstr>Equation</vt:lpstr>
      <vt:lpstr>PowerPoint Presentation</vt:lpstr>
      <vt:lpstr>PowerPoint Presentation</vt:lpstr>
      <vt:lpstr>Properties of Logarithms</vt:lpstr>
      <vt:lpstr>PowerPoint Presentation</vt:lpstr>
      <vt:lpstr>Properties of Logarithms</vt:lpstr>
      <vt:lpstr>PowerPoint Presentation</vt:lpstr>
      <vt:lpstr>Logarithmic Scales</vt:lpstr>
      <vt:lpstr>PowerPoint Presentation</vt:lpstr>
      <vt:lpstr>ConcepTest • Section 1.4 • Question 1</vt:lpstr>
    </vt:vector>
  </TitlesOfParts>
  <Company>Quincy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Logarithmic Scales</dc:title>
  <dc:creator>MICHAEL GENDRON</dc:creator>
  <cp:lastModifiedBy>Jeffrey Bretsch</cp:lastModifiedBy>
  <cp:revision>23</cp:revision>
  <cp:lastPrinted>2014-09-22T13:15:16Z</cp:lastPrinted>
  <dcterms:created xsi:type="dcterms:W3CDTF">2012-12-13T18:47:17Z</dcterms:created>
  <dcterms:modified xsi:type="dcterms:W3CDTF">2020-09-23T18:54:01Z</dcterms:modified>
</cp:coreProperties>
</file>