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4"/>
  </p:notesMasterIdLst>
  <p:sldIdLst>
    <p:sldId id="267" r:id="rId4"/>
    <p:sldId id="260" r:id="rId5"/>
    <p:sldId id="259" r:id="rId6"/>
    <p:sldId id="262" r:id="rId7"/>
    <p:sldId id="261" r:id="rId8"/>
    <p:sldId id="263" r:id="rId9"/>
    <p:sldId id="264" r:id="rId10"/>
    <p:sldId id="269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3333FF"/>
    <a:srgbClr val="6699FF"/>
    <a:srgbClr val="FFFF66"/>
    <a:srgbClr val="FFFF00"/>
    <a:srgbClr val="FFFF99"/>
    <a:srgbClr val="FF99FF"/>
    <a:srgbClr val="81FFFF"/>
    <a:srgbClr val="FF0000"/>
    <a:srgbClr val="FF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83" autoAdjust="0"/>
  </p:normalViewPr>
  <p:slideViewPr>
    <p:cSldViewPr>
      <p:cViewPr>
        <p:scale>
          <a:sx n="70" d="100"/>
          <a:sy n="70" d="100"/>
        </p:scale>
        <p:origin x="-1158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3B0FE-5D52-4BBA-BEBC-2B257F5B714C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FC3B7-134F-4479-8FAF-1D3E9965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FC3B7-134F-4479-8FAF-1D3E99659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563AD-531F-489C-B641-C13B2663A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4F7-A10E-455C-ADBC-C178818B1B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B39EA-C865-48D8-8161-A8B2573C9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563AD-531F-489C-B641-C13B2663A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82B3AB0-0DD9-4D4F-8F01-5F54C572D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EB1C4-29B2-4796-BF01-5789928D7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E070AF-E342-4086-881F-EFD0294F9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8983EFB-8B03-49B6-8147-AD4F0FFB7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28612-BE36-4F95-8AFD-B591211B9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8DF80-2B5C-4ED3-86D6-19A02E7BB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565495-7C8C-43E7-9944-D67AEF5C8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82B3AB0-0DD9-4D4F-8F01-5F54C572D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FF6B0D77-9969-4052-9692-9D4BD57588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4F7-A10E-455C-ADBC-C178818B1B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B39EA-C865-48D8-8161-A8B2573C9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563AD-531F-489C-B641-C13B2663A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B3AB0-0DD9-4D4F-8F01-5F54C572D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B1C4-29B2-4796-BF01-5789928D7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070AF-E342-4086-881F-EFD0294F9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83EFB-8B03-49B6-8147-AD4F0FFB7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8612-BE36-4F95-8AFD-B591211B9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8DF80-2B5C-4ED3-86D6-19A02E7BB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EB1C4-29B2-4796-BF01-5789928D7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565495-7C8C-43E7-9944-D67AEF5C8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B0D77-9969-4052-9692-9D4BD57588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4F7-A10E-455C-ADBC-C178818B1B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B39EA-C865-48D8-8161-A8B2573C9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E070AF-E342-4086-881F-EFD0294F9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8983EFB-8B03-49B6-8147-AD4F0FFB7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28612-BE36-4F95-8AFD-B591211B9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8DF80-2B5C-4ED3-86D6-19A02E7BB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565495-7C8C-43E7-9944-D67AEF5C8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FF6B0D77-9969-4052-9692-9D4BD57588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6B4B43-DC69-4DB1-9238-5EBDE73D4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6B4B43-DC69-4DB1-9238-5EBDE73D4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6B4B43-DC69-4DB1-9238-5EBDE73D4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Program%20Files%20(x86)\GeoGebra%204.2\GeoGebra.exe" TargetMode="Externa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GeoGebra%204.2\GeoGebra.ex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57200" y="1219200"/>
            <a:ext cx="8305800" cy="464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203325" lvl="1" indent="-866775">
              <a:buAutoNum type="alphaUcPeriod"/>
              <a:tabLst>
                <a:tab pos="409575" algn="l"/>
              </a:tabLst>
            </a:pPr>
            <a:r>
              <a:rPr lang="en-US" sz="4000" dirty="0" smtClean="0">
                <a:latin typeface="Arial Rounded MT Bold" panose="020F0704030504030204" pitchFamily="34" charset="0"/>
              </a:rPr>
              <a:t>1.  Transformations</a:t>
            </a:r>
          </a:p>
          <a:p>
            <a:pPr marL="1203325" indent="-866775">
              <a:tabLst>
                <a:tab pos="409575" algn="l"/>
              </a:tabLst>
            </a:pPr>
            <a:r>
              <a:rPr lang="en-US" sz="4000" dirty="0" smtClean="0">
                <a:latin typeface="Arial Rounded MT Bold" panose="020F0704030504030204" pitchFamily="34" charset="0"/>
              </a:rPr>
              <a:t>  	2. Combining Functions </a:t>
            </a:r>
          </a:p>
          <a:p>
            <a:pPr marL="1203325" indent="-866775">
              <a:tabLst>
                <a:tab pos="409575" algn="l"/>
              </a:tabLst>
            </a:pPr>
            <a:r>
              <a:rPr lang="en-US" sz="4000" dirty="0">
                <a:latin typeface="Arial Rounded MT Bold" panose="020F0704030504030204" pitchFamily="34" charset="0"/>
              </a:rPr>
              <a:t>	</a:t>
            </a:r>
            <a:r>
              <a:rPr lang="en-US" sz="4000" dirty="0" smtClean="0">
                <a:latin typeface="Arial Rounded MT Bold" panose="020F0704030504030204" pitchFamily="34" charset="0"/>
              </a:rPr>
              <a:t>	3. Odd &amp; Even Functions</a:t>
            </a:r>
          </a:p>
          <a:p>
            <a:pPr marL="1203325" indent="-866775">
              <a:tabLst>
                <a:tab pos="409575" algn="l"/>
              </a:tabLst>
            </a:pPr>
            <a:endParaRPr lang="en-US" sz="4000" dirty="0">
              <a:latin typeface="Arial Rounded MT Bold" panose="020F0704030504030204" pitchFamily="34" charset="0"/>
            </a:endParaRPr>
          </a:p>
          <a:p>
            <a:pPr marL="1203325" indent="-866775">
              <a:tabLst>
                <a:tab pos="409575" algn="l"/>
              </a:tabLst>
            </a:pPr>
            <a:r>
              <a:rPr lang="en-US" sz="4000" dirty="0" smtClean="0">
                <a:latin typeface="Arial Rounded MT Bold" panose="020F0704030504030204" pitchFamily="34" charset="0"/>
              </a:rPr>
              <a:t>	B.   Inverse Functions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403"/>
            <a:ext cx="453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badi MT Condensed Extra Bold" pitchFamily="34" charset="0"/>
                <a:cs typeface="Aharoni" pitchFamily="2" charset="-79"/>
              </a:rPr>
              <a:t>Lesson: ____</a:t>
            </a:r>
          </a:p>
          <a:p>
            <a:r>
              <a:rPr lang="en-US" sz="2400" dirty="0" smtClean="0">
                <a:latin typeface="Abadi MT Condensed Extra Bold" pitchFamily="34" charset="0"/>
                <a:cs typeface="Aharoni" pitchFamily="2" charset="-79"/>
              </a:rPr>
              <a:t>Section: 1.3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5264" y="159603"/>
            <a:ext cx="5809135" cy="6785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New Functions from Old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ff\Documents\CALCULUS\Evelyn's Files\Calculus PPT\Chapter 1 Library of Functions\1.3 New Function From Old\12- 1.3 Inverse Functions(Combin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34" y="179387"/>
            <a:ext cx="4497908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ff\Documents\CALCULUS\Evelyn's Files\Calculus PPT\Chapter 1 Library of Functions\1.3 New Function From Old\15- Note - Domain And Range Are Interchanged When you Take An Inver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r="6713" b="45059"/>
          <a:stretch/>
        </p:blipFill>
        <p:spPr bwMode="auto">
          <a:xfrm>
            <a:off x="4876800" y="1524000"/>
            <a:ext cx="4148476" cy="3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preview.turbosquid.com/Preview/Content_2009_07_16__17_17_57/street_two_lane_divided.jpga5f5a6e6-df26-442e-a5c7-a2c47b9cb11aLar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20" y="-15082"/>
            <a:ext cx="378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6600" y="5676900"/>
            <a:ext cx="183090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3984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571500"/>
            <a:ext cx="8839200" cy="3543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ea typeface="SimSun" pitchFamily="2" charset="-122"/>
              </a:rPr>
              <a:t>Vertical &amp; Horizontal </a:t>
            </a:r>
            <a:r>
              <a:rPr lang="en-US" sz="2800" u="sng" dirty="0">
                <a:solidFill>
                  <a:srgbClr val="0000FF"/>
                </a:solidFill>
                <a:latin typeface="Impact" pitchFamily="34" charset="0"/>
                <a:ea typeface="SimSun" pitchFamily="2" charset="-122"/>
              </a:rPr>
              <a:t>Shifts</a:t>
            </a:r>
            <a:r>
              <a:rPr lang="en-US" sz="2800" dirty="0">
                <a:ea typeface="SimSun" pitchFamily="2" charset="-122"/>
              </a:rPr>
              <a:t> of  </a:t>
            </a:r>
            <a:r>
              <a:rPr lang="en-US" sz="2800" b="1" dirty="0">
                <a:ea typeface="SimSun" pitchFamily="2" charset="-122"/>
              </a:rPr>
              <a:t>y = f(x). </a:t>
            </a:r>
            <a:r>
              <a:rPr lang="en-US" sz="1800" dirty="0">
                <a:ea typeface="SimSun" pitchFamily="2" charset="-122"/>
              </a:rPr>
              <a:t>(any function)</a:t>
            </a:r>
          </a:p>
          <a:p>
            <a:pPr eaLnBrk="1" hangingPunct="1"/>
            <a:r>
              <a:rPr lang="en-US" sz="2800" dirty="0">
                <a:ea typeface="SimSun" pitchFamily="2" charset="-122"/>
              </a:rPr>
              <a:t> 	</a:t>
            </a:r>
            <a:r>
              <a:rPr lang="en-US" dirty="0">
                <a:ea typeface="SimSun" pitchFamily="2" charset="-122"/>
              </a:rPr>
              <a:t>1.  Vertical shift 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dirty="0">
                <a:ea typeface="SimSun" pitchFamily="2" charset="-122"/>
              </a:rPr>
              <a:t> units </a:t>
            </a:r>
            <a:r>
              <a:rPr lang="en-US" u="sng" dirty="0">
                <a:ea typeface="SimSun" pitchFamily="2" charset="-122"/>
              </a:rPr>
              <a:t>upward</a:t>
            </a:r>
            <a:r>
              <a:rPr lang="en-US" dirty="0">
                <a:ea typeface="SimSun" pitchFamily="2" charset="-122"/>
              </a:rPr>
              <a:t>		</a:t>
            </a:r>
            <a:r>
              <a:rPr lang="en-US" sz="2600" dirty="0">
                <a:ea typeface="SimSun" pitchFamily="2" charset="-122"/>
              </a:rPr>
              <a:t>h(x) = f(x) +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endParaRPr lang="en-US" sz="2600" dirty="0">
              <a:ea typeface="SimSun" pitchFamily="2" charset="-122"/>
            </a:endParaRPr>
          </a:p>
          <a:p>
            <a:pPr eaLnBrk="1" hangingPunct="1"/>
            <a:r>
              <a:rPr lang="en-US" dirty="0">
                <a:ea typeface="SimSun" pitchFamily="2" charset="-122"/>
              </a:rPr>
              <a:t>	2.  Vertical shift 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dirty="0">
                <a:ea typeface="SimSun" pitchFamily="2" charset="-122"/>
              </a:rPr>
              <a:t> units </a:t>
            </a:r>
            <a:r>
              <a:rPr lang="en-US" u="sng" dirty="0">
                <a:ea typeface="SimSun" pitchFamily="2" charset="-122"/>
              </a:rPr>
              <a:t>downward</a:t>
            </a:r>
            <a:r>
              <a:rPr lang="en-US" dirty="0">
                <a:ea typeface="SimSun" pitchFamily="2" charset="-122"/>
              </a:rPr>
              <a:t>		</a:t>
            </a:r>
            <a:r>
              <a:rPr lang="en-US" sz="2600" dirty="0">
                <a:ea typeface="SimSun" pitchFamily="2" charset="-122"/>
              </a:rPr>
              <a:t>h(x) = f(x) –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sz="2600" dirty="0">
                <a:ea typeface="SimSun" pitchFamily="2" charset="-122"/>
              </a:rPr>
              <a:t> </a:t>
            </a:r>
          </a:p>
          <a:p>
            <a:pPr eaLnBrk="1" hangingPunct="1"/>
            <a:r>
              <a:rPr lang="en-US" dirty="0">
                <a:ea typeface="SimSun" pitchFamily="2" charset="-122"/>
              </a:rPr>
              <a:t>	3.  </a:t>
            </a:r>
            <a:r>
              <a:rPr lang="en-US" dirty="0" err="1">
                <a:ea typeface="SimSun" pitchFamily="2" charset="-122"/>
              </a:rPr>
              <a:t>Horiz</a:t>
            </a:r>
            <a:r>
              <a:rPr lang="en-US" dirty="0">
                <a:ea typeface="SimSun" pitchFamily="2" charset="-122"/>
              </a:rPr>
              <a:t>. shift 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dirty="0">
                <a:ea typeface="SimSun" pitchFamily="2" charset="-122"/>
              </a:rPr>
              <a:t> units </a:t>
            </a:r>
            <a:r>
              <a:rPr lang="en-US" u="sng" dirty="0">
                <a:ea typeface="SimSun" pitchFamily="2" charset="-122"/>
              </a:rPr>
              <a:t>to the right</a:t>
            </a:r>
            <a:r>
              <a:rPr lang="en-US" dirty="0">
                <a:ea typeface="SimSun" pitchFamily="2" charset="-122"/>
              </a:rPr>
              <a:t>		</a:t>
            </a:r>
            <a:r>
              <a:rPr lang="en-US" sz="2600" dirty="0">
                <a:ea typeface="SimSun" pitchFamily="2" charset="-122"/>
              </a:rPr>
              <a:t>h(x) = f(x –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sz="2600" dirty="0">
                <a:ea typeface="SimSun" pitchFamily="2" charset="-122"/>
              </a:rPr>
              <a:t>)</a:t>
            </a:r>
            <a:endParaRPr lang="en-US" dirty="0">
              <a:ea typeface="SimSun" pitchFamily="2" charset="-122"/>
            </a:endParaRPr>
          </a:p>
          <a:p>
            <a:pPr eaLnBrk="1" hangingPunct="1"/>
            <a:r>
              <a:rPr lang="en-US" dirty="0">
                <a:ea typeface="SimSun" pitchFamily="2" charset="-122"/>
              </a:rPr>
              <a:t>	4.  </a:t>
            </a:r>
            <a:r>
              <a:rPr lang="en-US" dirty="0" err="1">
                <a:ea typeface="SimSun" pitchFamily="2" charset="-122"/>
              </a:rPr>
              <a:t>Horiz</a:t>
            </a:r>
            <a:r>
              <a:rPr lang="en-US" dirty="0">
                <a:ea typeface="SimSun" pitchFamily="2" charset="-122"/>
              </a:rPr>
              <a:t>. shift 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dirty="0">
                <a:ea typeface="SimSun" pitchFamily="2" charset="-122"/>
              </a:rPr>
              <a:t> units </a:t>
            </a:r>
            <a:r>
              <a:rPr lang="en-US" u="sng" dirty="0">
                <a:ea typeface="SimSun" pitchFamily="2" charset="-122"/>
              </a:rPr>
              <a:t>to the left</a:t>
            </a:r>
            <a:r>
              <a:rPr lang="en-US" dirty="0">
                <a:ea typeface="SimSun" pitchFamily="2" charset="-122"/>
              </a:rPr>
              <a:t>		</a:t>
            </a:r>
            <a:r>
              <a:rPr lang="en-US" sz="2600" dirty="0">
                <a:ea typeface="SimSun" pitchFamily="2" charset="-122"/>
              </a:rPr>
              <a:t>h(x) = f(x +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sz="2600" dirty="0">
                <a:ea typeface="SimSun" pitchFamily="2" charset="-122"/>
              </a:rPr>
              <a:t>)</a:t>
            </a:r>
            <a:endParaRPr lang="en-US" dirty="0">
              <a:ea typeface="SimSun" pitchFamily="2" charset="-122"/>
            </a:endParaRPr>
          </a:p>
          <a:p>
            <a:pPr eaLnBrk="1" hangingPunct="1"/>
            <a:endParaRPr lang="en-US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3200400"/>
            <a:ext cx="8991600" cy="182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rgbClr val="0000FF"/>
                </a:solidFill>
                <a:latin typeface="Impact" pitchFamily="34" charset="0"/>
                <a:ea typeface="SimSun" pitchFamily="2" charset="-122"/>
              </a:rPr>
              <a:t>Reflections</a:t>
            </a:r>
            <a:r>
              <a:rPr lang="en-US" sz="2800" dirty="0">
                <a:ea typeface="SimSun" pitchFamily="2" charset="-122"/>
              </a:rPr>
              <a:t>  of  y = f(x) </a:t>
            </a:r>
            <a:r>
              <a:rPr lang="en-US" sz="1800" dirty="0">
                <a:ea typeface="SimSun" pitchFamily="2" charset="-122"/>
              </a:rPr>
              <a:t>(any function)</a:t>
            </a:r>
          </a:p>
          <a:p>
            <a:pPr eaLnBrk="1" hangingPunct="1"/>
            <a:r>
              <a:rPr lang="en-US" dirty="0">
                <a:ea typeface="SimSun" pitchFamily="2" charset="-122"/>
              </a:rPr>
              <a:t>	1.  Reflection in the x-axis			</a:t>
            </a:r>
            <a:r>
              <a:rPr lang="en-US" sz="2600" dirty="0">
                <a:ea typeface="SimSun" pitchFamily="2" charset="-122"/>
              </a:rPr>
              <a:t>h(x) =  – f(x)</a:t>
            </a:r>
          </a:p>
          <a:p>
            <a:pPr eaLnBrk="1" hangingPunct="1"/>
            <a:r>
              <a:rPr lang="en-US" dirty="0">
                <a:ea typeface="SimSun" pitchFamily="2" charset="-122"/>
              </a:rPr>
              <a:t>	2.  Reflection in the y-axis			</a:t>
            </a:r>
            <a:r>
              <a:rPr lang="en-US" sz="2600" dirty="0">
                <a:ea typeface="SimSun" pitchFamily="2" charset="-122"/>
              </a:rPr>
              <a:t>h(x) = f( – x)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4691063"/>
            <a:ext cx="8839200" cy="2852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>
                <a:ea typeface="SimSun" pitchFamily="2" charset="-122"/>
              </a:rPr>
              <a:t>Vertical </a:t>
            </a:r>
            <a:r>
              <a:rPr lang="en-US" sz="2800" u="sng">
                <a:solidFill>
                  <a:srgbClr val="0000FF"/>
                </a:solidFill>
                <a:latin typeface="Impact" pitchFamily="34" charset="0"/>
                <a:ea typeface="SimSun" pitchFamily="2" charset="-122"/>
              </a:rPr>
              <a:t>Stretches</a:t>
            </a:r>
            <a:r>
              <a:rPr lang="en-US" sz="2800">
                <a:ea typeface="SimSun" pitchFamily="2" charset="-122"/>
              </a:rPr>
              <a:t> of  y = f(x) </a:t>
            </a:r>
            <a:r>
              <a:rPr lang="en-US" sz="1800">
                <a:ea typeface="SimSun" pitchFamily="2" charset="-122"/>
              </a:rPr>
              <a:t>(any function)</a:t>
            </a:r>
          </a:p>
          <a:p>
            <a:pPr eaLnBrk="1" hangingPunct="1"/>
            <a:r>
              <a:rPr lang="en-US" sz="2800">
                <a:ea typeface="SimSun" pitchFamily="2" charset="-122"/>
              </a:rPr>
              <a:t>       h(x) =  </a:t>
            </a:r>
            <a:r>
              <a:rPr lang="en-US" sz="2800" b="1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sz="2800">
                <a:ea typeface="SimSun" pitchFamily="2" charset="-122"/>
              </a:rPr>
              <a:t> </a:t>
            </a:r>
            <a:r>
              <a:rPr lang="en-US" sz="2800">
                <a:ea typeface="SimSun" pitchFamily="2" charset="-122"/>
                <a:sym typeface="Symbol" pitchFamily="18" charset="2"/>
              </a:rPr>
              <a:t></a:t>
            </a:r>
            <a:r>
              <a:rPr lang="en-US" sz="2800">
                <a:ea typeface="SimSun" pitchFamily="2" charset="-122"/>
              </a:rPr>
              <a:t> f(x)</a:t>
            </a:r>
          </a:p>
          <a:p>
            <a:pPr eaLnBrk="1" hangingPunct="1"/>
            <a:r>
              <a:rPr lang="en-US">
                <a:ea typeface="SimSun" pitchFamily="2" charset="-122"/>
              </a:rPr>
              <a:t>	“Vertical Stretch by a factor of </a:t>
            </a:r>
            <a:r>
              <a:rPr lang="en-US" b="1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b="1">
                <a:ea typeface="SimSun" pitchFamily="2" charset="-122"/>
              </a:rPr>
              <a:t>”</a:t>
            </a:r>
            <a:r>
              <a:rPr lang="en-US">
                <a:ea typeface="SimSun" pitchFamily="2" charset="-122"/>
              </a:rPr>
              <a:t> </a:t>
            </a:r>
          </a:p>
          <a:p>
            <a:pPr eaLnBrk="1" hangingPunct="1"/>
            <a:r>
              <a:rPr lang="en-US">
                <a:ea typeface="SimSun" pitchFamily="2" charset="-122"/>
              </a:rPr>
              <a:t>        (if </a:t>
            </a:r>
            <a:r>
              <a:rPr lang="en-US" sz="2600" b="1">
                <a:solidFill>
                  <a:srgbClr val="0000FF"/>
                </a:solidFill>
                <a:ea typeface="SimSun" pitchFamily="2" charset="-122"/>
              </a:rPr>
              <a:t>c &gt; 1</a:t>
            </a:r>
            <a:r>
              <a:rPr lang="en-US">
                <a:ea typeface="SimSun" pitchFamily="2" charset="-122"/>
              </a:rPr>
              <a:t>) </a:t>
            </a:r>
            <a:r>
              <a:rPr lang="en-US">
                <a:ea typeface="SimSun" pitchFamily="2" charset="-122"/>
                <a:sym typeface="Wingdings" pitchFamily="2" charset="2"/>
              </a:rPr>
              <a:t></a:t>
            </a:r>
            <a:r>
              <a:rPr lang="en-US">
                <a:ea typeface="SimSun" pitchFamily="2" charset="-122"/>
              </a:rPr>
              <a:t> stretches	   ( if  </a:t>
            </a:r>
            <a:r>
              <a:rPr lang="en-US" sz="2600" b="1">
                <a:solidFill>
                  <a:srgbClr val="0000FF"/>
                </a:solidFill>
                <a:ea typeface="SimSun" pitchFamily="2" charset="-122"/>
              </a:rPr>
              <a:t>0 &lt; c &lt; 1</a:t>
            </a:r>
            <a:r>
              <a:rPr lang="en-US">
                <a:ea typeface="SimSun" pitchFamily="2" charset="-122"/>
              </a:rPr>
              <a:t> )</a:t>
            </a:r>
            <a:r>
              <a:rPr lang="en-US">
                <a:ea typeface="SimSun" pitchFamily="2" charset="-122"/>
                <a:sym typeface="Wingdings" pitchFamily="2" charset="2"/>
              </a:rPr>
              <a:t></a:t>
            </a:r>
            <a:r>
              <a:rPr lang="en-US">
                <a:ea typeface="SimSun" pitchFamily="2" charset="-122"/>
              </a:rPr>
              <a:t>compresses	</a:t>
            </a:r>
            <a:endParaRPr lang="en-US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001000" cy="4111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HandelGothic BT" panose="04030805030B02020C03" pitchFamily="82" charset="0"/>
              </a:rPr>
              <a:t>Graphing transformations of functions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2700" y="0"/>
            <a:ext cx="845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Rockwell" pitchFamily="18" charset="0"/>
              </a:rPr>
              <a:t>1</a:t>
            </a:r>
            <a:r>
              <a:rPr lang="en-US" sz="2000" b="1" dirty="0" smtClean="0">
                <a:latin typeface="Rockwell" pitchFamily="18" charset="0"/>
              </a:rPr>
              <a:t>.   </a:t>
            </a:r>
            <a:r>
              <a:rPr lang="en-US" sz="2000" b="1" dirty="0">
                <a:latin typeface="Rockwell" pitchFamily="18" charset="0"/>
              </a:rPr>
              <a:t>y = ½ x</a:t>
            </a:r>
            <a:r>
              <a:rPr lang="en-US" sz="2000" b="1" baseline="30000" dirty="0">
                <a:latin typeface="Rockwell" pitchFamily="18" charset="0"/>
              </a:rPr>
              <a:t>2</a:t>
            </a:r>
            <a:r>
              <a:rPr lang="en-US" sz="2000" baseline="30000" dirty="0">
                <a:latin typeface="Rockwell" pitchFamily="18" charset="0"/>
              </a:rPr>
              <a:t>		</a:t>
            </a:r>
            <a:endParaRPr lang="en-US" sz="2000" dirty="0">
              <a:latin typeface="Rockwell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-76200" y="129540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2000" dirty="0">
                <a:latin typeface="Rockwell" pitchFamily="18" charset="0"/>
              </a:rPr>
              <a:t>3</a:t>
            </a:r>
            <a:r>
              <a:rPr lang="en-US" sz="2000" dirty="0" smtClean="0">
                <a:latin typeface="Rockwell" pitchFamily="18" charset="0"/>
              </a:rPr>
              <a:t>.   </a:t>
            </a:r>
            <a:r>
              <a:rPr lang="en-US" sz="2000" dirty="0">
                <a:latin typeface="Rockwell" pitchFamily="18" charset="0"/>
              </a:rPr>
              <a:t>y = (-x+2)</a:t>
            </a:r>
            <a:r>
              <a:rPr lang="en-US" sz="2000" baseline="30000" dirty="0">
                <a:latin typeface="Rockwell" pitchFamily="18" charset="0"/>
              </a:rPr>
              <a:t>3</a:t>
            </a:r>
            <a:r>
              <a:rPr lang="en-US" sz="2000" dirty="0">
                <a:latin typeface="Rockwell" pitchFamily="18" charset="0"/>
              </a:rPr>
              <a:t>	  	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-63500" y="3492500"/>
            <a:ext cx="937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latin typeface="Rockwell" pitchFamily="18" charset="0"/>
              </a:rPr>
              <a:t>5.    y </a:t>
            </a:r>
            <a:r>
              <a:rPr lang="en-US" sz="2000" dirty="0">
                <a:latin typeface="Rockwell" pitchFamily="18" charset="0"/>
              </a:rPr>
              <a:t>= 2(|x-2|+3)</a:t>
            </a:r>
          </a:p>
          <a:p>
            <a:pPr>
              <a:defRPr/>
            </a:pPr>
            <a:r>
              <a:rPr lang="en-US" sz="2000" dirty="0">
                <a:latin typeface="Rockwell" pitchFamily="18" charset="0"/>
              </a:rPr>
              <a:t>       </a:t>
            </a:r>
            <a:r>
              <a:rPr lang="en-US" sz="2000" dirty="0" smtClean="0">
                <a:latin typeface="Rockwell" pitchFamily="18" charset="0"/>
              </a:rPr>
              <a:t>    </a:t>
            </a:r>
            <a:r>
              <a:rPr lang="en-US" sz="2000" dirty="0">
                <a:latin typeface="Rockwell" pitchFamily="18" charset="0"/>
              </a:rPr>
              <a:t>= 2|x-2|+</a:t>
            </a:r>
            <a:r>
              <a:rPr lang="en-US" sz="2000" dirty="0" smtClean="0">
                <a:latin typeface="Rockwell" pitchFamily="18" charset="0"/>
              </a:rPr>
              <a:t>6</a:t>
            </a:r>
            <a:endParaRPr lang="en-US" sz="2000" dirty="0">
              <a:latin typeface="Rockwell" pitchFamily="18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2700" y="481013"/>
            <a:ext cx="7848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Rockwell" pitchFamily="18" charset="0"/>
              </a:rPr>
              <a:t>2</a:t>
            </a:r>
            <a:r>
              <a:rPr lang="en-US" sz="2000" dirty="0" smtClean="0">
                <a:latin typeface="Rockwell" pitchFamily="18" charset="0"/>
              </a:rPr>
              <a:t>.   </a:t>
            </a:r>
            <a:r>
              <a:rPr lang="en-US" sz="2000" dirty="0">
                <a:latin typeface="Rockwell" pitchFamily="18" charset="0"/>
              </a:rPr>
              <a:t>y = -|x|+3		</a:t>
            </a:r>
            <a:endParaRPr lang="en-US" sz="1400" dirty="0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-52388" y="2101850"/>
            <a:ext cx="2030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Rockwell" pitchFamily="18" charset="0"/>
              </a:rPr>
              <a:t>4</a:t>
            </a:r>
            <a:r>
              <a:rPr lang="en-US" sz="2000" dirty="0" smtClean="0">
                <a:latin typeface="Rockwell" pitchFamily="18" charset="0"/>
              </a:rPr>
              <a:t>.    </a:t>
            </a:r>
            <a:r>
              <a:rPr lang="en-US" sz="2000" dirty="0">
                <a:latin typeface="Rockwell" pitchFamily="18" charset="0"/>
              </a:rPr>
              <a:t>y = √-x +3	</a:t>
            </a:r>
          </a:p>
        </p:txBody>
      </p:sp>
      <p:grpSp>
        <p:nvGrpSpPr>
          <p:cNvPr id="4103" name="Group 1"/>
          <p:cNvGrpSpPr>
            <a:grpSpLocks/>
          </p:cNvGrpSpPr>
          <p:nvPr/>
        </p:nvGrpSpPr>
        <p:grpSpPr bwMode="auto">
          <a:xfrm>
            <a:off x="4343400" y="2508250"/>
            <a:ext cx="4895850" cy="4446588"/>
            <a:chOff x="4267200" y="1371600"/>
            <a:chExt cx="4165699" cy="4191000"/>
          </a:xfrm>
        </p:grpSpPr>
        <p:sp>
          <p:nvSpPr>
            <p:cNvPr id="8" name="Rectangle 7"/>
            <p:cNvSpPr/>
            <p:nvPr/>
          </p:nvSpPr>
          <p:spPr>
            <a:xfrm>
              <a:off x="4476138" y="1514672"/>
              <a:ext cx="3802960" cy="39207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111" name="Group 4"/>
            <p:cNvGrpSpPr>
              <a:grpSpLocks/>
            </p:cNvGrpSpPr>
            <p:nvPr/>
          </p:nvGrpSpPr>
          <p:grpSpPr bwMode="auto">
            <a:xfrm>
              <a:off x="4267200" y="1371600"/>
              <a:ext cx="4165699" cy="4191000"/>
              <a:chOff x="2421" y="5944"/>
              <a:chExt cx="3780" cy="3672"/>
            </a:xfrm>
          </p:grpSpPr>
          <p:grpSp>
            <p:nvGrpSpPr>
              <p:cNvPr id="4112" name="Group 5"/>
              <p:cNvGrpSpPr>
                <a:grpSpLocks/>
              </p:cNvGrpSpPr>
              <p:nvPr/>
            </p:nvGrpSpPr>
            <p:grpSpPr bwMode="auto">
              <a:xfrm>
                <a:off x="2731" y="6054"/>
                <a:ext cx="3150" cy="3450"/>
                <a:chOff x="2736" y="2269"/>
                <a:chExt cx="3150" cy="3450"/>
              </a:xfrm>
            </p:grpSpPr>
            <p:sp>
              <p:nvSpPr>
                <p:cNvPr id="4181" name="Line 6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2" name="Line 7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3" name="Line 8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Line 9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85" name="Group 10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20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6" name="Group 15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7" name="Group 20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9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8" name="Group 25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419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89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3" name="Group 31"/>
              <p:cNvGrpSpPr>
                <a:grpSpLocks/>
              </p:cNvGrpSpPr>
              <p:nvPr/>
            </p:nvGrpSpPr>
            <p:grpSpPr bwMode="auto">
              <a:xfrm rot="-5400000">
                <a:off x="2761" y="6054"/>
                <a:ext cx="3150" cy="3450"/>
                <a:chOff x="2736" y="2269"/>
                <a:chExt cx="3150" cy="3450"/>
              </a:xfrm>
            </p:grpSpPr>
            <p:sp>
              <p:nvSpPr>
                <p:cNvPr id="4156" name="Line 32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" name="Line 33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8" name="Line 34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9" name="Line 35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60" name="Group 36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7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1" name="Group 41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7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2" name="Group 46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6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3" name="Group 51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416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64" name="Line 56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4" name="Line 57"/>
              <p:cNvSpPr>
                <a:spLocks noChangeShapeType="1"/>
              </p:cNvSpPr>
              <p:nvPr/>
            </p:nvSpPr>
            <p:spPr bwMode="auto">
              <a:xfrm flipV="1">
                <a:off x="2421" y="7774"/>
                <a:ext cx="37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Line 58"/>
              <p:cNvSpPr>
                <a:spLocks noChangeShapeType="1"/>
              </p:cNvSpPr>
              <p:nvPr/>
            </p:nvSpPr>
            <p:spPr bwMode="auto">
              <a:xfrm>
                <a:off x="416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59"/>
              <p:cNvSpPr>
                <a:spLocks noChangeShapeType="1"/>
              </p:cNvSpPr>
              <p:nvPr/>
            </p:nvSpPr>
            <p:spPr bwMode="auto">
              <a:xfrm>
                <a:off x="399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60"/>
              <p:cNvSpPr>
                <a:spLocks noChangeShapeType="1"/>
              </p:cNvSpPr>
              <p:nvPr/>
            </p:nvSpPr>
            <p:spPr bwMode="auto">
              <a:xfrm>
                <a:off x="52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61"/>
              <p:cNvSpPr>
                <a:spLocks noChangeShapeType="1"/>
              </p:cNvSpPr>
              <p:nvPr/>
            </p:nvSpPr>
            <p:spPr bwMode="auto">
              <a:xfrm>
                <a:off x="494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Line 62"/>
              <p:cNvSpPr>
                <a:spLocks noChangeShapeType="1"/>
              </p:cNvSpPr>
              <p:nvPr/>
            </p:nvSpPr>
            <p:spPr bwMode="auto">
              <a:xfrm>
                <a:off x="46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Line 63"/>
              <p:cNvSpPr>
                <a:spLocks noChangeShapeType="1"/>
              </p:cNvSpPr>
              <p:nvPr/>
            </p:nvSpPr>
            <p:spPr bwMode="auto">
              <a:xfrm>
                <a:off x="368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64"/>
              <p:cNvSpPr>
                <a:spLocks noChangeShapeType="1"/>
              </p:cNvSpPr>
              <p:nvPr/>
            </p:nvSpPr>
            <p:spPr bwMode="auto">
              <a:xfrm>
                <a:off x="353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65"/>
              <p:cNvSpPr>
                <a:spLocks noChangeShapeType="1"/>
              </p:cNvSpPr>
              <p:nvPr/>
            </p:nvSpPr>
            <p:spPr bwMode="auto">
              <a:xfrm>
                <a:off x="588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66"/>
              <p:cNvSpPr>
                <a:spLocks noChangeShapeType="1"/>
              </p:cNvSpPr>
              <p:nvPr/>
            </p:nvSpPr>
            <p:spPr bwMode="auto">
              <a:xfrm>
                <a:off x="383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67"/>
              <p:cNvSpPr>
                <a:spLocks noChangeShapeType="1"/>
              </p:cNvSpPr>
              <p:nvPr/>
            </p:nvSpPr>
            <p:spPr bwMode="auto">
              <a:xfrm>
                <a:off x="557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68"/>
              <p:cNvSpPr>
                <a:spLocks noChangeShapeType="1"/>
              </p:cNvSpPr>
              <p:nvPr/>
            </p:nvSpPr>
            <p:spPr bwMode="auto">
              <a:xfrm>
                <a:off x="33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69"/>
              <p:cNvSpPr>
                <a:spLocks noChangeShapeType="1"/>
              </p:cNvSpPr>
              <p:nvPr/>
            </p:nvSpPr>
            <p:spPr bwMode="auto">
              <a:xfrm>
                <a:off x="320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70"/>
              <p:cNvSpPr>
                <a:spLocks noChangeShapeType="1"/>
              </p:cNvSpPr>
              <p:nvPr/>
            </p:nvSpPr>
            <p:spPr bwMode="auto">
              <a:xfrm>
                <a:off x="305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Line 71"/>
              <p:cNvSpPr>
                <a:spLocks noChangeShapeType="1"/>
              </p:cNvSpPr>
              <p:nvPr/>
            </p:nvSpPr>
            <p:spPr bwMode="auto">
              <a:xfrm>
                <a:off x="479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Line 72"/>
              <p:cNvSpPr>
                <a:spLocks noChangeShapeType="1"/>
              </p:cNvSpPr>
              <p:nvPr/>
            </p:nvSpPr>
            <p:spPr bwMode="auto">
              <a:xfrm>
                <a:off x="27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73"/>
              <p:cNvSpPr>
                <a:spLocks noChangeShapeType="1"/>
              </p:cNvSpPr>
              <p:nvPr/>
            </p:nvSpPr>
            <p:spPr bwMode="auto">
              <a:xfrm>
                <a:off x="290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74"/>
              <p:cNvSpPr>
                <a:spLocks noChangeShapeType="1"/>
              </p:cNvSpPr>
              <p:nvPr/>
            </p:nvSpPr>
            <p:spPr bwMode="auto">
              <a:xfrm>
                <a:off x="572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Line 75"/>
              <p:cNvSpPr>
                <a:spLocks noChangeShapeType="1"/>
              </p:cNvSpPr>
              <p:nvPr/>
            </p:nvSpPr>
            <p:spPr bwMode="auto">
              <a:xfrm>
                <a:off x="541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Line 76"/>
              <p:cNvSpPr>
                <a:spLocks noChangeShapeType="1"/>
              </p:cNvSpPr>
              <p:nvPr/>
            </p:nvSpPr>
            <p:spPr bwMode="auto">
              <a:xfrm>
                <a:off x="509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77"/>
              <p:cNvSpPr>
                <a:spLocks noChangeShapeType="1"/>
              </p:cNvSpPr>
              <p:nvPr/>
            </p:nvSpPr>
            <p:spPr bwMode="auto">
              <a:xfrm>
                <a:off x="447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78"/>
              <p:cNvSpPr>
                <a:spLocks noChangeShapeType="1"/>
              </p:cNvSpPr>
              <p:nvPr/>
            </p:nvSpPr>
            <p:spPr bwMode="auto">
              <a:xfrm rot="16200000" flipV="1">
                <a:off x="2481" y="7780"/>
                <a:ext cx="36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79"/>
              <p:cNvSpPr>
                <a:spLocks noChangeShapeType="1"/>
              </p:cNvSpPr>
              <p:nvPr/>
            </p:nvSpPr>
            <p:spPr bwMode="auto">
              <a:xfrm rot="-5400000">
                <a:off x="4310" y="789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80"/>
              <p:cNvSpPr>
                <a:spLocks noChangeShapeType="1"/>
              </p:cNvSpPr>
              <p:nvPr/>
            </p:nvSpPr>
            <p:spPr bwMode="auto">
              <a:xfrm rot="-5400000">
                <a:off x="4310" y="805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81"/>
              <p:cNvSpPr>
                <a:spLocks noChangeShapeType="1"/>
              </p:cNvSpPr>
              <p:nvPr/>
            </p:nvSpPr>
            <p:spPr bwMode="auto">
              <a:xfrm rot="-5400000">
                <a:off x="4310" y="679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82"/>
              <p:cNvSpPr>
                <a:spLocks noChangeShapeType="1"/>
              </p:cNvSpPr>
              <p:nvPr/>
            </p:nvSpPr>
            <p:spPr bwMode="auto">
              <a:xfrm rot="-5400000">
                <a:off x="4310" y="710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83"/>
              <p:cNvSpPr>
                <a:spLocks noChangeShapeType="1"/>
              </p:cNvSpPr>
              <p:nvPr/>
            </p:nvSpPr>
            <p:spPr bwMode="auto">
              <a:xfrm rot="-5400000">
                <a:off x="4310" y="742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84"/>
              <p:cNvSpPr>
                <a:spLocks noChangeShapeType="1"/>
              </p:cNvSpPr>
              <p:nvPr/>
            </p:nvSpPr>
            <p:spPr bwMode="auto">
              <a:xfrm rot="-5400000">
                <a:off x="4310" y="836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85"/>
              <p:cNvSpPr>
                <a:spLocks noChangeShapeType="1"/>
              </p:cNvSpPr>
              <p:nvPr/>
            </p:nvSpPr>
            <p:spPr bwMode="auto">
              <a:xfrm rot="-5400000">
                <a:off x="4310" y="852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86"/>
              <p:cNvSpPr>
                <a:spLocks noChangeShapeType="1"/>
              </p:cNvSpPr>
              <p:nvPr/>
            </p:nvSpPr>
            <p:spPr bwMode="auto">
              <a:xfrm rot="-5400000">
                <a:off x="4310" y="616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87"/>
              <p:cNvSpPr>
                <a:spLocks noChangeShapeType="1"/>
              </p:cNvSpPr>
              <p:nvPr/>
            </p:nvSpPr>
            <p:spPr bwMode="auto">
              <a:xfrm rot="-5400000">
                <a:off x="4310" y="820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88"/>
              <p:cNvSpPr>
                <a:spLocks noChangeShapeType="1"/>
              </p:cNvSpPr>
              <p:nvPr/>
            </p:nvSpPr>
            <p:spPr bwMode="auto">
              <a:xfrm rot="-5400000">
                <a:off x="4310" y="647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89"/>
              <p:cNvSpPr>
                <a:spLocks noChangeShapeType="1"/>
              </p:cNvSpPr>
              <p:nvPr/>
            </p:nvSpPr>
            <p:spPr bwMode="auto">
              <a:xfrm rot="-5400000">
                <a:off x="4310" y="868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Line 90"/>
              <p:cNvSpPr>
                <a:spLocks noChangeShapeType="1"/>
              </p:cNvSpPr>
              <p:nvPr/>
            </p:nvSpPr>
            <p:spPr bwMode="auto">
              <a:xfrm rot="-5400000">
                <a:off x="4310" y="883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91"/>
              <p:cNvSpPr>
                <a:spLocks noChangeShapeType="1"/>
              </p:cNvSpPr>
              <p:nvPr/>
            </p:nvSpPr>
            <p:spPr bwMode="auto">
              <a:xfrm rot="-5400000">
                <a:off x="4310" y="899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Line 92"/>
              <p:cNvSpPr>
                <a:spLocks noChangeShapeType="1"/>
              </p:cNvSpPr>
              <p:nvPr/>
            </p:nvSpPr>
            <p:spPr bwMode="auto">
              <a:xfrm rot="-5400000">
                <a:off x="4310" y="726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Line 93"/>
              <p:cNvSpPr>
                <a:spLocks noChangeShapeType="1"/>
              </p:cNvSpPr>
              <p:nvPr/>
            </p:nvSpPr>
            <p:spPr bwMode="auto">
              <a:xfrm rot="-5400000">
                <a:off x="4310" y="931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Line 94"/>
              <p:cNvSpPr>
                <a:spLocks noChangeShapeType="1"/>
              </p:cNvSpPr>
              <p:nvPr/>
            </p:nvSpPr>
            <p:spPr bwMode="auto">
              <a:xfrm rot="-5400000">
                <a:off x="4310" y="915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95"/>
              <p:cNvSpPr>
                <a:spLocks noChangeShapeType="1"/>
              </p:cNvSpPr>
              <p:nvPr/>
            </p:nvSpPr>
            <p:spPr bwMode="auto">
              <a:xfrm rot="-5400000">
                <a:off x="4310" y="631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Line 96"/>
              <p:cNvSpPr>
                <a:spLocks noChangeShapeType="1"/>
              </p:cNvSpPr>
              <p:nvPr/>
            </p:nvSpPr>
            <p:spPr bwMode="auto">
              <a:xfrm rot="-5400000">
                <a:off x="4310" y="663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Line 97"/>
              <p:cNvSpPr>
                <a:spLocks noChangeShapeType="1"/>
              </p:cNvSpPr>
              <p:nvPr/>
            </p:nvSpPr>
            <p:spPr bwMode="auto">
              <a:xfrm rot="-5400000">
                <a:off x="4310" y="694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98"/>
              <p:cNvSpPr>
                <a:spLocks noChangeShapeType="1"/>
              </p:cNvSpPr>
              <p:nvPr/>
            </p:nvSpPr>
            <p:spPr bwMode="auto">
              <a:xfrm rot="-5400000">
                <a:off x="4310" y="757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1992313" y="7938"/>
            <a:ext cx="845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1. Stretch vertically by a factor of 1/2</a:t>
            </a: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1992313" y="1316038"/>
            <a:ext cx="838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Shift left 2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Reflect over the y-axis</a:t>
            </a:r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304800" y="4267200"/>
            <a:ext cx="9372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Rockwell" pitchFamily="18" charset="0"/>
              </a:rPr>
              <a:t>1.  Shift right 2</a:t>
            </a: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Rockwell" pitchFamily="18" charset="0"/>
              </a:rPr>
              <a:t>2.  Stretch vertically by  a factor of 2.</a:t>
            </a:r>
            <a:br>
              <a:rPr lang="en-US" sz="1800" dirty="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Rockwell" pitchFamily="18" charset="0"/>
              </a:rPr>
              <a:t>     </a:t>
            </a:r>
            <a:r>
              <a:rPr lang="en-US" sz="1800" i="1" dirty="0">
                <a:solidFill>
                  <a:srgbClr val="FF0000"/>
                </a:solidFill>
                <a:latin typeface="Rockwell" pitchFamily="18" charset="0"/>
              </a:rPr>
              <a:t>(multiply all output values by 2)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3.  Shift up 6</a:t>
            </a:r>
            <a:endParaRPr lang="en-US" sz="1800" i="1" dirty="0">
              <a:solidFill>
                <a:srgbClr val="FF99FF"/>
              </a:solidFill>
              <a:latin typeface="Rockwell" pitchFamily="18" charset="0"/>
            </a:endParaRPr>
          </a:p>
        </p:txBody>
      </p:sp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1992313" y="482600"/>
            <a:ext cx="7848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1. Reflect over x-axis</a:t>
            </a:r>
            <a:br>
              <a:rPr lang="en-US" sz="2000" dirty="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2. Shift up 3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auto">
          <a:xfrm>
            <a:off x="1981200" y="2111375"/>
            <a:ext cx="305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Rockwell" pitchFamily="18" charset="0"/>
              </a:rPr>
              <a:t>1. Reflect over the y-axis</a:t>
            </a:r>
            <a:br>
              <a:rPr lang="en-US" sz="20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sz="2000">
                <a:solidFill>
                  <a:srgbClr val="FF0000"/>
                </a:solidFill>
                <a:latin typeface="Rockwell" pitchFamily="18" charset="0"/>
              </a:rPr>
              <a:t>2. Shift up 3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96975" y="215582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laque 112">
            <a:hlinkClick r:id="rId2" action="ppaction://program"/>
          </p:cNvPr>
          <p:cNvSpPr/>
          <p:nvPr/>
        </p:nvSpPr>
        <p:spPr>
          <a:xfrm>
            <a:off x="7165430" y="152400"/>
            <a:ext cx="1821712" cy="47625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Run </a:t>
            </a:r>
            <a:r>
              <a:rPr lang="en-US" sz="1200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Geogebra</a:t>
            </a:r>
            <a:endParaRPr lang="en-US" sz="1200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93688" y="609600"/>
            <a:ext cx="22789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See 2.1 adjustable parabola (if time)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457200" y="1447800"/>
            <a:ext cx="5224130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6019800" y="152400"/>
            <a:ext cx="2895600" cy="658686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que 2">
            <a:hlinkClick r:id="rId3" action="ppaction://program"/>
          </p:cNvPr>
          <p:cNvSpPr/>
          <p:nvPr/>
        </p:nvSpPr>
        <p:spPr>
          <a:xfrm>
            <a:off x="6629400" y="304800"/>
            <a:ext cx="1821712" cy="47625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Run </a:t>
            </a:r>
            <a:r>
              <a:rPr lang="en-US" sz="1200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Geogebra</a:t>
            </a:r>
            <a:endParaRPr lang="en-US" sz="1200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5334000" cy="952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HandelGothic BT" panose="04030805030B02020C03" pitchFamily="82" charset="0"/>
              </a:rPr>
              <a:t>Combining Functions </a:t>
            </a:r>
            <a:b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HandelGothic BT" panose="04030805030B02020C03" pitchFamily="82" charset="0"/>
              </a:rPr>
            </a:br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HandelGothic BT" panose="04030805030B02020C03" pitchFamily="82" charset="0"/>
              </a:rPr>
              <a:t>Arithmetically (+, -, </a:t>
            </a:r>
            <a:r>
              <a:rPr lang="en-US" sz="36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HandelGothic BT" panose="04030805030B02020C03" pitchFamily="82" charset="0"/>
              </a:rPr>
              <a:t>x</a:t>
            </a:r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HandelGothic BT" panose="04030805030B02020C03" pitchFamily="82" charset="0"/>
              </a:rPr>
              <a:t>, </a:t>
            </a:r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HandelGothic BT" panose="04030805030B02020C03" pitchFamily="82" charset="0"/>
                <a:sym typeface="Symbol"/>
              </a:rPr>
              <a:t></a:t>
            </a:r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HandelGothic BT" panose="04030805030B02020C03" pitchFamily="82" charset="0"/>
              </a:rPr>
              <a:t>)</a:t>
            </a:r>
            <a:endParaRPr lang="en-US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FF66"/>
                  </a:gs>
                </a:gsLst>
                <a:lin ang="5400000" scaled="1"/>
              </a:gradFill>
              <a:latin typeface="HandelGothic BT" panose="04030805030B02020C03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7658" y="762000"/>
            <a:ext cx="22789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See 1.5 adding functions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3429000" y="1828800"/>
            <a:ext cx="2895600" cy="2041525"/>
          </a:xfrm>
          <a:prstGeom prst="roundRect">
            <a:avLst>
              <a:gd name="adj" fmla="val 3536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81000" y="114300"/>
            <a:ext cx="2362200" cy="1012825"/>
          </a:xfrm>
          <a:prstGeom prst="roundRect">
            <a:avLst>
              <a:gd name="adj" fmla="val 3871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915150" y="4648200"/>
            <a:ext cx="2057400" cy="1905000"/>
          </a:xfrm>
          <a:prstGeom prst="roundRect">
            <a:avLst>
              <a:gd name="adj" fmla="val 3493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304800" y="1295400"/>
            <a:ext cx="2932113" cy="2643188"/>
            <a:chOff x="460" y="1490"/>
            <a:chExt cx="1847" cy="1665"/>
          </a:xfrm>
        </p:grpSpPr>
        <p:grpSp>
          <p:nvGrpSpPr>
            <p:cNvPr id="2085" name="Group 5"/>
            <p:cNvGrpSpPr>
              <a:grpSpLocks/>
            </p:cNvGrpSpPr>
            <p:nvPr/>
          </p:nvGrpSpPr>
          <p:grpSpPr bwMode="auto">
            <a:xfrm>
              <a:off x="460" y="1490"/>
              <a:ext cx="1847" cy="1665"/>
              <a:chOff x="460" y="1394"/>
              <a:chExt cx="2804" cy="2542"/>
            </a:xfrm>
          </p:grpSpPr>
          <p:sp>
            <p:nvSpPr>
              <p:cNvPr id="2088" name="AutoShape 6"/>
              <p:cNvSpPr>
                <a:spLocks noChangeArrowheads="1"/>
              </p:cNvSpPr>
              <p:nvPr/>
            </p:nvSpPr>
            <p:spPr bwMode="auto">
              <a:xfrm>
                <a:off x="460" y="1864"/>
                <a:ext cx="2252" cy="2072"/>
              </a:xfrm>
              <a:prstGeom prst="cube">
                <a:avLst>
                  <a:gd name="adj" fmla="val 27333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AutoShape 7"/>
              <p:cNvSpPr>
                <a:spLocks noChangeArrowheads="1"/>
              </p:cNvSpPr>
              <p:nvPr/>
            </p:nvSpPr>
            <p:spPr bwMode="auto">
              <a:xfrm>
                <a:off x="1197" y="1394"/>
                <a:ext cx="667" cy="829"/>
              </a:xfrm>
              <a:prstGeom prst="can">
                <a:avLst>
                  <a:gd name="adj" fmla="val 31072"/>
                </a:avLst>
              </a:prstGeom>
              <a:solidFill>
                <a:srgbClr val="00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AutoShape 8"/>
              <p:cNvSpPr>
                <a:spLocks noChangeArrowheads="1"/>
              </p:cNvSpPr>
              <p:nvPr/>
            </p:nvSpPr>
            <p:spPr bwMode="auto">
              <a:xfrm rot="5400000">
                <a:off x="2458" y="2744"/>
                <a:ext cx="663" cy="948"/>
              </a:xfrm>
              <a:prstGeom prst="can">
                <a:avLst>
                  <a:gd name="adj" fmla="val 35747"/>
                </a:avLst>
              </a:prstGeom>
              <a:solidFill>
                <a:srgbClr val="00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84" y="1680"/>
              <a:ext cx="379" cy="25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Down">
                <a:avLst>
                  <a:gd name="adj" fmla="val 17144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bg1"/>
                  </a:solidFill>
                  <a:latin typeface="Arial Rounded MT Bold"/>
                </a:rPr>
                <a:t>input</a:t>
              </a:r>
            </a:p>
          </p:txBody>
        </p:sp>
        <p:sp>
          <p:nvSpPr>
            <p:cNvPr id="208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28" y="2592"/>
              <a:ext cx="397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bg1"/>
                  </a:solidFill>
                  <a:latin typeface="Arial Rounded MT Bold"/>
                </a:rPr>
                <a:t>output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533400" y="2571750"/>
            <a:ext cx="1304925" cy="1098550"/>
            <a:chOff x="672" y="2633"/>
            <a:chExt cx="1248" cy="1056"/>
          </a:xfrm>
        </p:grpSpPr>
        <p:sp>
          <p:nvSpPr>
            <p:cNvPr id="208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72" y="2633"/>
              <a:ext cx="1248" cy="43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9231"/>
                </a:avLst>
              </a:prstTxWarp>
            </a:bodyPr>
            <a:lstStyle/>
            <a:p>
              <a:pPr algn="ctr"/>
              <a:r>
                <a:rPr lang="en-US" sz="3600" kern="10" normalizeH="1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Rounded MT Bold"/>
                </a:rPr>
                <a:t>Function</a:t>
              </a:r>
            </a:p>
          </p:txBody>
        </p:sp>
        <p:sp>
          <p:nvSpPr>
            <p:cNvPr id="208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152" y="3161"/>
              <a:ext cx="384" cy="5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FF3300"/>
                    </a:outerShdw>
                  </a:effectLst>
                  <a:latin typeface="Arial"/>
                  <a:cs typeface="Arial"/>
                </a:rPr>
                <a:t>f</a:t>
              </a:r>
            </a:p>
          </p:txBody>
        </p:sp>
      </p:grpSp>
      <p:grpSp>
        <p:nvGrpSpPr>
          <p:cNvPr id="6190" name="Group 46"/>
          <p:cNvGrpSpPr>
            <a:grpSpLocks/>
          </p:cNvGrpSpPr>
          <p:nvPr/>
        </p:nvGrpSpPr>
        <p:grpSpPr bwMode="auto">
          <a:xfrm>
            <a:off x="3124200" y="2971800"/>
            <a:ext cx="1527175" cy="533400"/>
            <a:chOff x="1968" y="1872"/>
            <a:chExt cx="962" cy="336"/>
          </a:xfrm>
        </p:grpSpPr>
        <p:sp>
          <p:nvSpPr>
            <p:cNvPr id="208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24" y="1872"/>
              <a:ext cx="506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96528"/>
                </a:avLst>
              </a:prstTxWarp>
              <a:scene3d>
                <a:camera prst="legacyPerspectiveTopLeft">
                  <a:rot lat="0" lon="21119997" rev="0"/>
                </a:camera>
                <a:lightRig rig="legacyFlat2" dir="b"/>
              </a:scene3d>
              <a:sp3d extrusionH="4302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solidFill>
                    <a:srgbClr val="FFCCFF"/>
                  </a:solidFill>
                  <a:latin typeface="Arial Black"/>
                </a:rPr>
                <a:t>f(x)</a:t>
              </a:r>
            </a:p>
          </p:txBody>
        </p:sp>
        <p:sp>
          <p:nvSpPr>
            <p:cNvPr id="2082" name="AutoShape 16"/>
            <p:cNvSpPr>
              <a:spLocks noChangeArrowheads="1"/>
            </p:cNvSpPr>
            <p:nvPr/>
          </p:nvSpPr>
          <p:spPr bwMode="auto">
            <a:xfrm rot="16200000" flipH="1">
              <a:off x="2003" y="1837"/>
              <a:ext cx="314" cy="384"/>
            </a:xfrm>
            <a:prstGeom prst="downArrow">
              <a:avLst>
                <a:gd name="adj1" fmla="val 45861"/>
                <a:gd name="adj2" fmla="val 64425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3" name="Group 29"/>
          <p:cNvGrpSpPr>
            <a:grpSpLocks/>
          </p:cNvGrpSpPr>
          <p:nvPr/>
        </p:nvGrpSpPr>
        <p:grpSpPr bwMode="auto">
          <a:xfrm>
            <a:off x="1257300" y="723900"/>
            <a:ext cx="381000" cy="717550"/>
            <a:chOff x="804" y="432"/>
            <a:chExt cx="240" cy="452"/>
          </a:xfrm>
        </p:grpSpPr>
        <p:sp>
          <p:nvSpPr>
            <p:cNvPr id="2079" name="AutoShape 18"/>
            <p:cNvSpPr>
              <a:spLocks noChangeArrowheads="1"/>
            </p:cNvSpPr>
            <p:nvPr/>
          </p:nvSpPr>
          <p:spPr bwMode="auto">
            <a:xfrm>
              <a:off x="804" y="576"/>
              <a:ext cx="240" cy="308"/>
            </a:xfrm>
            <a:prstGeom prst="downArrow">
              <a:avLst>
                <a:gd name="adj1" fmla="val 33333"/>
                <a:gd name="adj2" fmla="val 51826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816" y="432"/>
              <a:ext cx="197" cy="204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TopLeft">
                  <a:rot lat="300000" lon="1920000" rev="0"/>
                </a:camera>
                <a:lightRig rig="legacyFlat2" dir="b"/>
              </a:scene3d>
              <a:sp3d extrusionH="4302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solidFill>
                    <a:srgbClr val="00FFFF"/>
                  </a:solidFill>
                  <a:latin typeface="Arial Black"/>
                </a:rPr>
                <a:t>x</a:t>
              </a:r>
            </a:p>
          </p:txBody>
        </p:sp>
      </p:grp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3925888" y="3986213"/>
            <a:ext cx="2932112" cy="2643187"/>
            <a:chOff x="2400" y="2400"/>
            <a:chExt cx="1847" cy="1665"/>
          </a:xfrm>
        </p:grpSpPr>
        <p:sp>
          <p:nvSpPr>
            <p:cNvPr id="2074" name="AutoShape 24"/>
            <p:cNvSpPr>
              <a:spLocks noChangeArrowheads="1"/>
            </p:cNvSpPr>
            <p:nvPr/>
          </p:nvSpPr>
          <p:spPr bwMode="auto">
            <a:xfrm>
              <a:off x="2400" y="2708"/>
              <a:ext cx="1483" cy="1357"/>
            </a:xfrm>
            <a:prstGeom prst="cube">
              <a:avLst>
                <a:gd name="adj" fmla="val 27333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AutoShape 25"/>
            <p:cNvSpPr>
              <a:spLocks noChangeArrowheads="1"/>
            </p:cNvSpPr>
            <p:nvPr/>
          </p:nvSpPr>
          <p:spPr bwMode="auto">
            <a:xfrm>
              <a:off x="2885" y="2400"/>
              <a:ext cx="440" cy="543"/>
            </a:xfrm>
            <a:prstGeom prst="can">
              <a:avLst>
                <a:gd name="adj" fmla="val 30852"/>
              </a:avLst>
            </a:prstGeom>
            <a:solidFill>
              <a:srgbClr val="F09D5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AutoShape 26"/>
            <p:cNvSpPr>
              <a:spLocks noChangeArrowheads="1"/>
            </p:cNvSpPr>
            <p:nvPr/>
          </p:nvSpPr>
          <p:spPr bwMode="auto">
            <a:xfrm rot="5400000">
              <a:off x="3717" y="3283"/>
              <a:ext cx="435" cy="624"/>
            </a:xfrm>
            <a:prstGeom prst="can">
              <a:avLst>
                <a:gd name="adj" fmla="val 35862"/>
              </a:avLst>
            </a:prstGeom>
            <a:solidFill>
              <a:srgbClr val="F09D5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924" y="2590"/>
              <a:ext cx="379" cy="25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Down">
                <a:avLst>
                  <a:gd name="adj" fmla="val 17144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bg1"/>
                  </a:solidFill>
                  <a:latin typeface="Arial Rounded MT Bold"/>
                </a:rPr>
                <a:t>input</a:t>
              </a:r>
            </a:p>
          </p:txBody>
        </p:sp>
        <p:sp>
          <p:nvSpPr>
            <p:cNvPr id="207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668" y="3502"/>
              <a:ext cx="397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bg1"/>
                  </a:solidFill>
                  <a:latin typeface="Arial Rounded MT Bold"/>
                </a:rPr>
                <a:t>output</a:t>
              </a:r>
            </a:p>
          </p:txBody>
        </p:sp>
      </p:grpSp>
      <p:grpSp>
        <p:nvGrpSpPr>
          <p:cNvPr id="6177" name="Group 33"/>
          <p:cNvGrpSpPr>
            <a:grpSpLocks/>
          </p:cNvGrpSpPr>
          <p:nvPr/>
        </p:nvGrpSpPr>
        <p:grpSpPr bwMode="auto">
          <a:xfrm>
            <a:off x="4154488" y="5281613"/>
            <a:ext cx="1304925" cy="1098550"/>
            <a:chOff x="2544" y="3216"/>
            <a:chExt cx="822" cy="692"/>
          </a:xfrm>
        </p:grpSpPr>
        <p:sp>
          <p:nvSpPr>
            <p:cNvPr id="207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544" y="3216"/>
              <a:ext cx="822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9231"/>
                </a:avLst>
              </a:prstTxWarp>
            </a:bodyPr>
            <a:lstStyle/>
            <a:p>
              <a:pPr algn="ctr"/>
              <a:r>
                <a:rPr lang="en-US" sz="3600" kern="10" normalizeH="1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Rounded MT Bold"/>
                </a:rPr>
                <a:t>Function</a:t>
              </a:r>
            </a:p>
          </p:txBody>
        </p:sp>
        <p:sp>
          <p:nvSpPr>
            <p:cNvPr id="2073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860" y="3562"/>
              <a:ext cx="253" cy="3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FF3300"/>
                    </a:outerShdw>
                  </a:effectLst>
                  <a:latin typeface="Arial"/>
                  <a:cs typeface="Arial"/>
                </a:rPr>
                <a:t>g</a:t>
              </a:r>
            </a:p>
          </p:txBody>
        </p:sp>
      </p:grpSp>
      <p:sp>
        <p:nvSpPr>
          <p:cNvPr id="6181" name="AutoShape 37"/>
          <p:cNvSpPr>
            <a:spLocks noChangeArrowheads="1"/>
          </p:cNvSpPr>
          <p:nvPr/>
        </p:nvSpPr>
        <p:spPr bwMode="auto">
          <a:xfrm rot="-5400000" flipH="1" flipV="1">
            <a:off x="4495800" y="3352800"/>
            <a:ext cx="990600" cy="533400"/>
          </a:xfrm>
          <a:custGeom>
            <a:avLst/>
            <a:gdLst>
              <a:gd name="T0" fmla="*/ 690531 w 21600"/>
              <a:gd name="T1" fmla="*/ 0 h 21600"/>
              <a:gd name="T2" fmla="*/ 690531 w 21600"/>
              <a:gd name="T3" fmla="*/ 300235 h 21600"/>
              <a:gd name="T4" fmla="*/ 116212 w 21600"/>
              <a:gd name="T5" fmla="*/ 533400 h 21600"/>
              <a:gd name="T6" fmla="*/ 9906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00 h 21600"/>
              <a:gd name="T14" fmla="*/ 18932 w 21600"/>
              <a:gd name="T15" fmla="*/ 85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57" y="0"/>
                </a:lnTo>
                <a:lnTo>
                  <a:pt x="15057" y="3600"/>
                </a:lnTo>
                <a:lnTo>
                  <a:pt x="12427" y="3600"/>
                </a:lnTo>
                <a:cubicBezTo>
                  <a:pt x="5564" y="3600"/>
                  <a:pt x="0" y="7432"/>
                  <a:pt x="0" y="12158"/>
                </a:cubicBezTo>
                <a:lnTo>
                  <a:pt x="0" y="21600"/>
                </a:lnTo>
                <a:lnTo>
                  <a:pt x="5068" y="21600"/>
                </a:lnTo>
                <a:lnTo>
                  <a:pt x="5068" y="12158"/>
                </a:lnTo>
                <a:cubicBezTo>
                  <a:pt x="5068" y="10170"/>
                  <a:pt x="8363" y="8558"/>
                  <a:pt x="12427" y="8558"/>
                </a:cubicBezTo>
                <a:lnTo>
                  <a:pt x="15057" y="8558"/>
                </a:lnTo>
                <a:lnTo>
                  <a:pt x="15057" y="12158"/>
                </a:lnTo>
                <a:lnTo>
                  <a:pt x="21600" y="6079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6743700" y="5638800"/>
            <a:ext cx="2019300" cy="533400"/>
            <a:chOff x="4248" y="3552"/>
            <a:chExt cx="1272" cy="336"/>
          </a:xfrm>
        </p:grpSpPr>
        <p:sp>
          <p:nvSpPr>
            <p:cNvPr id="207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704" y="3552"/>
              <a:ext cx="816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96528"/>
                </a:avLst>
              </a:prstTxWarp>
              <a:scene3d>
                <a:camera prst="legacyPerspectiveTopLeft">
                  <a:rot lat="0" lon="21119997" rev="0"/>
                </a:camera>
                <a:lightRig rig="legacyFlat2" dir="b"/>
              </a:scene3d>
              <a:sp3d extrusionH="4302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B3B3E0"/>
                      </a:gs>
                    </a:gsLst>
                    <a:lin ang="5400000" scaled="1"/>
                  </a:gradFill>
                  <a:latin typeface="Arial Black"/>
                </a:rPr>
                <a:t>g(f(x))</a:t>
              </a:r>
            </a:p>
          </p:txBody>
        </p:sp>
        <p:sp>
          <p:nvSpPr>
            <p:cNvPr id="2071" name="AutoShape 39"/>
            <p:cNvSpPr>
              <a:spLocks noChangeArrowheads="1"/>
            </p:cNvSpPr>
            <p:nvPr/>
          </p:nvSpPr>
          <p:spPr bwMode="auto">
            <a:xfrm rot="16200000" flipH="1">
              <a:off x="4283" y="3517"/>
              <a:ext cx="314" cy="384"/>
            </a:xfrm>
            <a:prstGeom prst="downArrow">
              <a:avLst>
                <a:gd name="adj1" fmla="val 45861"/>
                <a:gd name="adj2" fmla="val 64425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495300" y="1143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Domain of  </a:t>
            </a: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f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3581400" y="1858963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In Range of </a:t>
            </a:r>
            <a:r>
              <a:rPr lang="en-US" sz="3200">
                <a:latin typeface="Arial Rounded MT Bold" pitchFamily="34" charset="0"/>
              </a:rPr>
              <a:t> </a:t>
            </a: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f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3505200" y="2228850"/>
            <a:ext cx="2855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and Domain of  </a:t>
            </a: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g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6705600" y="4662488"/>
            <a:ext cx="24384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Range of  </a:t>
            </a:r>
            <a:br>
              <a:rPr lang="en-US">
                <a:latin typeface="Arial Rounded MT Bold" pitchFamily="34" charset="0"/>
              </a:rPr>
            </a:b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g </a:t>
            </a:r>
            <a:r>
              <a:rPr lang="en-US" sz="2000" b="1">
                <a:solidFill>
                  <a:schemeClr val="accent2"/>
                </a:solidFill>
                <a:latin typeface="Arial Rounded MT Bold" pitchFamily="34" charset="0"/>
                <a:sym typeface="Euclid Math One" pitchFamily="18" charset="2"/>
              </a:rPr>
              <a:t></a:t>
            </a:r>
            <a:r>
              <a:rPr lang="en-US" sz="2000">
                <a:solidFill>
                  <a:schemeClr val="accent2"/>
                </a:solidFill>
                <a:latin typeface="Arial Rounded MT Bold" pitchFamily="34" charset="0"/>
                <a:sym typeface="Euclid Math One" pitchFamily="18" charset="2"/>
              </a:rPr>
              <a:t> </a:t>
            </a: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f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 rot="483339">
            <a:off x="5556737" y="417513"/>
            <a:ext cx="3281363" cy="3409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823061"/>
              </a:avLst>
            </a:prstTxWarp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2286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AC99"/>
                    </a:gs>
                    <a:gs pos="50000">
                      <a:srgbClr val="FF3300"/>
                    </a:gs>
                    <a:gs pos="100000">
                      <a:srgbClr val="FFAC99"/>
                    </a:gs>
                  </a:gsLst>
                  <a:lin ang="18900000" scaled="1"/>
                </a:gradFill>
                <a:latin typeface="Arial Black"/>
              </a:rPr>
              <a:t>Composition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 rot="21340293">
            <a:off x="6363492" y="1030821"/>
            <a:ext cx="2152650" cy="565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53882" dir="8100000" algn="ctr" rotWithShape="0">
                    <a:srgbClr val="FF0000"/>
                  </a:outerShdw>
                </a:effectLst>
                <a:latin typeface="Amazone BT"/>
              </a:rPr>
              <a:t>of  functions</a:t>
            </a:r>
          </a:p>
        </p:txBody>
      </p:sp>
      <p:grpSp>
        <p:nvGrpSpPr>
          <p:cNvPr id="6200" name="Group 56"/>
          <p:cNvGrpSpPr>
            <a:grpSpLocks/>
          </p:cNvGrpSpPr>
          <p:nvPr/>
        </p:nvGrpSpPr>
        <p:grpSpPr bwMode="auto">
          <a:xfrm>
            <a:off x="304800" y="4857750"/>
            <a:ext cx="2590800" cy="1619250"/>
            <a:chOff x="192" y="3060"/>
            <a:chExt cx="1632" cy="1020"/>
          </a:xfrm>
        </p:grpSpPr>
        <p:sp>
          <p:nvSpPr>
            <p:cNvPr id="2068" name="AutoShape 55" descr="Parchment"/>
            <p:cNvSpPr>
              <a:spLocks noChangeArrowheads="1"/>
            </p:cNvSpPr>
            <p:nvPr/>
          </p:nvSpPr>
          <p:spPr bwMode="auto">
            <a:xfrm>
              <a:off x="192" y="3060"/>
              <a:ext cx="1584" cy="1020"/>
            </a:xfrm>
            <a:prstGeom prst="horizontalScroll">
              <a:avLst>
                <a:gd name="adj" fmla="val 1156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Text Box 53"/>
            <p:cNvSpPr txBox="1">
              <a:spLocks noChangeArrowheads="1"/>
            </p:cNvSpPr>
            <p:nvPr/>
          </p:nvSpPr>
          <p:spPr bwMode="auto">
            <a:xfrm>
              <a:off x="336" y="3168"/>
              <a:ext cx="148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7200">
                  <a:latin typeface="Baskerville Old Face" pitchFamily="18" charset="0"/>
                </a:rPr>
                <a:t>g(f(x))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1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0" b="32685"/>
          <a:stretch/>
        </p:blipFill>
        <p:spPr bwMode="auto">
          <a:xfrm>
            <a:off x="4608733" y="457200"/>
            <a:ext cx="4687667" cy="45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Jeff\Documents\CALCULUS\Evelyn's Files\Calculus PPT\Chapter 1 Library of Functions\1.3 New Function From Old\08- Example Question #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4"/>
            <a:ext cx="4118892" cy="53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eview.turbosquid.com/Preview/Content_2009_07_16__17_17_57/street_two_lane_divided.jpga5f5a6e6-df26-442e-a5c7-a2c47b9cb11aLar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529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3352800" cy="4111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andelGothic BT" panose="04030805030B02020C03" pitchFamily="82" charset="0"/>
              </a:rPr>
              <a:t>Composing Functions</a:t>
            </a:r>
            <a:endParaRPr lang="en-US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9631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ff\Documents\CALCULUS\Evelyn's Files\Calculus PPT\Chapter 1 Library of Functions\1.3 New Function From Old\09- Odd Functions And Even Functions - Symmetry Part 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/>
          <a:stretch/>
        </p:blipFill>
        <p:spPr bwMode="auto">
          <a:xfrm>
            <a:off x="247650" y="381000"/>
            <a:ext cx="40957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ff\Documents\CALCULUS\Evelyn's Files\Calculus PPT\Chapter 1 Library of Functions\1.3 New Function From Old\10- Odd Functions And EVen Functions - Symmetry Part 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93" y="365943"/>
            <a:ext cx="4309607" cy="57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thsisfun.com/algebra/images/function-ev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62350"/>
            <a:ext cx="1276350" cy="11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0610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3001" y="969962"/>
            <a:ext cx="4192796" cy="2154238"/>
            <a:chOff x="2665603" y="2341562"/>
            <a:chExt cx="3573521" cy="215423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5400000">
              <a:off x="2816602" y="3101447"/>
              <a:ext cx="689315" cy="991314"/>
            </a:xfrm>
            <a:prstGeom prst="can">
              <a:avLst>
                <a:gd name="adj" fmla="val 35747"/>
              </a:avLst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11194" y="2341562"/>
              <a:ext cx="2927930" cy="2154238"/>
              <a:chOff x="460" y="1864"/>
              <a:chExt cx="2800" cy="2072"/>
            </a:xfrm>
            <a:grpFill/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auto">
              <a:xfrm>
                <a:off x="460" y="1864"/>
                <a:ext cx="2252" cy="2072"/>
              </a:xfrm>
              <a:prstGeom prst="cube">
                <a:avLst>
                  <a:gd name="adj" fmla="val 22027"/>
                </a:avLst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 rot="5400000">
                <a:off x="2525" y="2631"/>
                <a:ext cx="663" cy="806"/>
              </a:xfrm>
              <a:prstGeom prst="can">
                <a:avLst>
                  <a:gd name="adj" fmla="val 35747"/>
                </a:avLst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4343400" cy="4111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LcdD" panose="04040604020B02020304" pitchFamily="82" charset="0"/>
              </a:rPr>
              <a:t>Inverse Functions</a:t>
            </a:r>
            <a:endParaRPr lang="en-US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LcdD" panose="04040604020B02020304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87060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500" y="18794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d</a:t>
            </a:r>
            <a:endParaRPr lang="en-US" sz="3200" b="1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" y="2047081"/>
            <a:ext cx="533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91150" y="2066131"/>
            <a:ext cx="533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7200" y="2279525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34000" y="2298575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1609980"/>
                <a:ext cx="18281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00642D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609980"/>
                <a:ext cx="182812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81200" y="2178893"/>
                <a:ext cx="2080634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178893"/>
                <a:ext cx="2080634" cy="595932"/>
              </a:xfrm>
              <a:prstGeom prst="rect">
                <a:avLst/>
              </a:prstGeom>
              <a:blipFill rotWithShape="1">
                <a:blip r:embed="rId4"/>
                <a:stretch>
                  <a:fillRect l="-7331" t="-12245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183497" y="3714750"/>
            <a:ext cx="5531503" cy="3009900"/>
          </a:xfrm>
          <a:prstGeom prst="wedgeRoundRectCallout">
            <a:avLst>
              <a:gd name="adj1" fmla="val 3701"/>
              <a:gd name="adj2" fmla="val -794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Note that this is the same relationship just proceeding in the opposite direction.  The only difference is which quantity is being considered the output (dependent) and which is the input. </a:t>
            </a:r>
          </a:p>
          <a:p>
            <a:pPr algn="ctr"/>
            <a:r>
              <a:rPr lang="en-US" sz="2200" dirty="0" smtClean="0"/>
              <a:t>So to describe the inverse of a one to one function, we simply interchange the role of input and output.  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096000" y="2570162"/>
                <a:ext cx="2894416" cy="4173538"/>
              </a:xfrm>
              <a:prstGeom prst="roundRect">
                <a:avLst>
                  <a:gd name="adj" fmla="val 11402"/>
                </a:avLst>
              </a:prstGeom>
              <a:ln w="571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spcBef>
                    <a:spcPts val="1200"/>
                  </a:spcBef>
                </a:pPr>
                <a:r>
                  <a:rPr lang="en-US" dirty="0" smtClean="0"/>
                  <a:t>Ex.  d = 10t</a:t>
                </a:r>
              </a:p>
              <a:p>
                <a:pPr algn="ctr">
                  <a:spcBef>
                    <a:spcPts val="1200"/>
                  </a:spcBef>
                </a:pPr>
                <a:endParaRPr lang="en-US" sz="800" dirty="0" smtClean="0"/>
              </a:p>
              <a:p>
                <a:pPr algn="ctr">
                  <a:spcBef>
                    <a:spcPts val="1200"/>
                  </a:spcBef>
                </a:pPr>
                <a:r>
                  <a:rPr lang="en-US" dirty="0" smtClean="0"/>
                  <a:t>{(1,2), (3,5), (8,7)}</a:t>
                </a:r>
              </a:p>
              <a:p>
                <a:pPr algn="ctr">
                  <a:spcBef>
                    <a:spcPts val="1200"/>
                  </a:spcBef>
                </a:pPr>
                <a:endParaRPr lang="en-US" sz="1800" dirty="0" smtClean="0"/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dirty="0" smtClean="0"/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algn="ctr">
                  <a:spcBef>
                    <a:spcPts val="1200"/>
                  </a:spcBef>
                </a:pPr>
                <a:r>
                  <a:rPr lang="en-US" sz="1800" dirty="0" smtClean="0"/>
                  <a:t>Here the input &amp; output are generic, so we can graph them both on an input vs. output graph.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70162"/>
                <a:ext cx="2894416" cy="4173538"/>
              </a:xfrm>
              <a:prstGeom prst="roundRect">
                <a:avLst>
                  <a:gd name="adj" fmla="val 11402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7067550" y="1466903"/>
            <a:ext cx="1371600" cy="929164"/>
            <a:chOff x="7067550" y="1466903"/>
            <a:chExt cx="1371600" cy="929164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7372350" y="1609980"/>
              <a:ext cx="0" cy="741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372350" y="235058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924800" y="2026735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FF"/>
                  </a:solidFill>
                  <a:latin typeface="Tahoma" pitchFamily="34" charset="0"/>
                  <a:cs typeface="Tahoma" pitchFamily="34" charset="0"/>
                </a:rPr>
                <a:t>d</a:t>
              </a:r>
              <a:endParaRPr lang="en-US" sz="18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67550" y="146690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FF"/>
                  </a:solidFill>
                  <a:latin typeface="Tahoma" pitchFamily="34" charset="0"/>
                  <a:cs typeface="Tahoma" pitchFamily="34" charset="0"/>
                </a:rPr>
                <a:t>t</a:t>
              </a:r>
              <a:endParaRPr lang="en-US" sz="18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502997" y="1659367"/>
                  <a:ext cx="745653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997" y="1659367"/>
                  <a:ext cx="745653" cy="470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639" b="-194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7048500" y="443392"/>
            <a:ext cx="1466850" cy="978932"/>
            <a:chOff x="7048500" y="443392"/>
            <a:chExt cx="1466850" cy="9789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7372350" y="519592"/>
              <a:ext cx="0" cy="741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372350" y="1262542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48500" y="443392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FF"/>
                  </a:solidFill>
                  <a:latin typeface="Tahoma" pitchFamily="34" charset="0"/>
                  <a:cs typeface="Tahoma" pitchFamily="34" charset="0"/>
                </a:rPr>
                <a:t>d</a:t>
              </a:r>
              <a:endParaRPr lang="en-US" sz="18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01000" y="1052992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FF"/>
                  </a:solidFill>
                  <a:latin typeface="Tahoma" pitchFamily="34" charset="0"/>
                  <a:cs typeface="Tahoma" pitchFamily="34" charset="0"/>
                </a:rPr>
                <a:t>t</a:t>
              </a:r>
              <a:endParaRPr lang="en-US" sz="18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556268" y="570908"/>
                  <a:ext cx="4347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642D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US" b="1" dirty="0">
                    <a:solidFill>
                      <a:srgbClr val="00642D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268" y="570908"/>
                  <a:ext cx="43473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817" r="-281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342703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2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ff\Documents\CALCULUS\Evelyn's Files\Calculus PPT\Chapter 1 Library of Functions\1.3 New Function From Old\16- IV Not All Functions Have Inver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298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795885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7208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10875</TotalTime>
  <Words>333</Words>
  <Application>Microsoft Office PowerPoint</Application>
  <PresentationFormat>On-screen Show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BlackTie</vt:lpstr>
      <vt:lpstr>1_BlackTie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Quincy Public Schools</dc:creator>
  <cp:lastModifiedBy>MICHAEL GENDRON</cp:lastModifiedBy>
  <cp:revision>58</cp:revision>
  <dcterms:created xsi:type="dcterms:W3CDTF">2001-10-10T12:59:13Z</dcterms:created>
  <dcterms:modified xsi:type="dcterms:W3CDTF">2014-09-16T13:23:42Z</dcterms:modified>
</cp:coreProperties>
</file>