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5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8945-38FB-4FA8-9A38-D57068882B0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E308-4816-485D-A05E-463FF029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8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8945-38FB-4FA8-9A38-D57068882B0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E308-4816-485D-A05E-463FF029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7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8945-38FB-4FA8-9A38-D57068882B0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E308-4816-485D-A05E-463FF029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6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8945-38FB-4FA8-9A38-D57068882B0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E308-4816-485D-A05E-463FF029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8945-38FB-4FA8-9A38-D57068882B0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E308-4816-485D-A05E-463FF029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9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8945-38FB-4FA8-9A38-D57068882B0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E308-4816-485D-A05E-463FF029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1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8945-38FB-4FA8-9A38-D57068882B0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E308-4816-485D-A05E-463FF029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5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8945-38FB-4FA8-9A38-D57068882B0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E308-4816-485D-A05E-463FF029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5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8945-38FB-4FA8-9A38-D57068882B0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E308-4816-485D-A05E-463FF029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1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8945-38FB-4FA8-9A38-D57068882B0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E308-4816-485D-A05E-463FF029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0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8945-38FB-4FA8-9A38-D57068882B0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E308-4816-485D-A05E-463FF029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3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E8945-38FB-4FA8-9A38-D57068882B0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DE308-4816-485D-A05E-463FF029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7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96"/>
          <p:cNvSpPr txBox="1"/>
          <p:nvPr/>
        </p:nvSpPr>
        <p:spPr>
          <a:xfrm>
            <a:off x="307288" y="87442"/>
            <a:ext cx="8150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Lesson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_____ 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Section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3.5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Graphing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Square &amp; Cube Root Functions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1" name="Straight Connector 100"/>
          <p:cNvCxnSpPr>
            <a:cxnSpLocks/>
          </p:cNvCxnSpPr>
          <p:nvPr/>
        </p:nvCxnSpPr>
        <p:spPr>
          <a:xfrm>
            <a:off x="0" y="103145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256767" y="1095163"/>
            <a:ext cx="4125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Review: </a:t>
            </a:r>
            <a:r>
              <a:rPr lang="en-US" dirty="0" smtClean="0"/>
              <a:t>Graphing by </a:t>
            </a:r>
            <a:r>
              <a:rPr lang="en-US" b="1" dirty="0">
                <a:solidFill>
                  <a:srgbClr val="FF0000"/>
                </a:solidFill>
              </a:rPr>
              <a:t>POINT-PLOTTING</a:t>
            </a:r>
          </a:p>
        </p:txBody>
      </p:sp>
      <p:sp>
        <p:nvSpPr>
          <p:cNvPr id="204" name="Rounded Rectangular Callout 203"/>
          <p:cNvSpPr/>
          <p:nvPr/>
        </p:nvSpPr>
        <p:spPr>
          <a:xfrm>
            <a:off x="5123184" y="1151716"/>
            <a:ext cx="2931089" cy="661442"/>
          </a:xfrm>
          <a:prstGeom prst="wedgeRoundRectCallout">
            <a:avLst>
              <a:gd name="adj1" fmla="val -77513"/>
              <a:gd name="adj2" fmla="val -2085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Graph a bunch of points and connect the dots</a:t>
            </a:r>
            <a:r>
              <a:rPr lang="en-US" sz="1600" dirty="0" smtClean="0"/>
              <a:t>!</a:t>
            </a:r>
            <a:endParaRPr lang="en-US" sz="800" dirty="0"/>
          </a:p>
        </p:txBody>
      </p:sp>
      <p:grpSp>
        <p:nvGrpSpPr>
          <p:cNvPr id="206" name="Group 2"/>
          <p:cNvGrpSpPr>
            <a:grpSpLocks/>
          </p:cNvGrpSpPr>
          <p:nvPr/>
        </p:nvGrpSpPr>
        <p:grpSpPr bwMode="auto">
          <a:xfrm>
            <a:off x="4179979" y="2715413"/>
            <a:ext cx="4138669" cy="3874947"/>
            <a:chOff x="2421" y="5944"/>
            <a:chExt cx="3780" cy="3672"/>
          </a:xfrm>
        </p:grpSpPr>
        <p:grpSp>
          <p:nvGrpSpPr>
            <p:cNvPr id="207" name="Group 3"/>
            <p:cNvGrpSpPr>
              <a:grpSpLocks/>
            </p:cNvGrpSpPr>
            <p:nvPr/>
          </p:nvGrpSpPr>
          <p:grpSpPr bwMode="auto">
            <a:xfrm>
              <a:off x="2731" y="6054"/>
              <a:ext cx="3150" cy="3450"/>
              <a:chOff x="2736" y="2269"/>
              <a:chExt cx="3150" cy="3450"/>
            </a:xfrm>
          </p:grpSpPr>
          <p:sp>
            <p:nvSpPr>
              <p:cNvPr id="276" name="Line 4"/>
              <p:cNvSpPr>
                <a:spLocks noChangeShapeType="1"/>
              </p:cNvSpPr>
              <p:nvPr/>
            </p:nvSpPr>
            <p:spPr bwMode="auto">
              <a:xfrm>
                <a:off x="5886" y="2269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" name="Line 5"/>
              <p:cNvSpPr>
                <a:spLocks noChangeShapeType="1"/>
              </p:cNvSpPr>
              <p:nvPr/>
            </p:nvSpPr>
            <p:spPr bwMode="auto">
              <a:xfrm>
                <a:off x="5736" y="2269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Line 6"/>
              <p:cNvSpPr>
                <a:spLocks noChangeShapeType="1"/>
              </p:cNvSpPr>
              <p:nvPr/>
            </p:nvSpPr>
            <p:spPr bwMode="auto">
              <a:xfrm>
                <a:off x="5571" y="2284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" name="Line 7"/>
              <p:cNvSpPr>
                <a:spLocks noChangeShapeType="1"/>
              </p:cNvSpPr>
              <p:nvPr/>
            </p:nvSpPr>
            <p:spPr bwMode="auto">
              <a:xfrm>
                <a:off x="5421" y="2284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0" name="Group 8"/>
              <p:cNvGrpSpPr>
                <a:grpSpLocks/>
              </p:cNvGrpSpPr>
              <p:nvPr/>
            </p:nvGrpSpPr>
            <p:grpSpPr bwMode="auto">
              <a:xfrm>
                <a:off x="4791" y="2269"/>
                <a:ext cx="465" cy="3435"/>
                <a:chOff x="5421" y="2269"/>
                <a:chExt cx="465" cy="3435"/>
              </a:xfrm>
            </p:grpSpPr>
            <p:sp>
              <p:nvSpPr>
                <p:cNvPr id="297" name="Line 9"/>
                <p:cNvSpPr>
                  <a:spLocks noChangeShapeType="1"/>
                </p:cNvSpPr>
                <p:nvPr/>
              </p:nv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" name="Line 10"/>
                <p:cNvSpPr>
                  <a:spLocks noChangeShapeType="1"/>
                </p:cNvSpPr>
                <p:nvPr/>
              </p:nv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" name="Line 11"/>
                <p:cNvSpPr>
                  <a:spLocks noChangeShapeType="1"/>
                </p:cNvSpPr>
                <p:nvPr/>
              </p:nv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0" name="Line 12"/>
                <p:cNvSpPr>
                  <a:spLocks noChangeShapeType="1"/>
                </p:cNvSpPr>
                <p:nvPr/>
              </p:nv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81" name="Group 13"/>
              <p:cNvGrpSpPr>
                <a:grpSpLocks/>
              </p:cNvGrpSpPr>
              <p:nvPr/>
            </p:nvGrpSpPr>
            <p:grpSpPr bwMode="auto">
              <a:xfrm>
                <a:off x="4161" y="2269"/>
                <a:ext cx="465" cy="3435"/>
                <a:chOff x="5421" y="2269"/>
                <a:chExt cx="465" cy="3435"/>
              </a:xfrm>
            </p:grpSpPr>
            <p:sp>
              <p:nvSpPr>
                <p:cNvPr id="293" name="Line 14"/>
                <p:cNvSpPr>
                  <a:spLocks noChangeShapeType="1"/>
                </p:cNvSpPr>
                <p:nvPr/>
              </p:nv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4" name="Line 15"/>
                <p:cNvSpPr>
                  <a:spLocks noChangeShapeType="1"/>
                </p:cNvSpPr>
                <p:nvPr/>
              </p:nv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5" name="Line 16"/>
                <p:cNvSpPr>
                  <a:spLocks noChangeShapeType="1"/>
                </p:cNvSpPr>
                <p:nvPr/>
              </p:nv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" name="Line 17"/>
                <p:cNvSpPr>
                  <a:spLocks noChangeShapeType="1"/>
                </p:cNvSpPr>
                <p:nvPr/>
              </p:nv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82" name="Group 18"/>
              <p:cNvGrpSpPr>
                <a:grpSpLocks/>
              </p:cNvGrpSpPr>
              <p:nvPr/>
            </p:nvGrpSpPr>
            <p:grpSpPr bwMode="auto">
              <a:xfrm>
                <a:off x="3531" y="2269"/>
                <a:ext cx="465" cy="3435"/>
                <a:chOff x="5421" y="2269"/>
                <a:chExt cx="465" cy="3435"/>
              </a:xfrm>
            </p:grpSpPr>
            <p:sp>
              <p:nvSpPr>
                <p:cNvPr id="289" name="Line 19"/>
                <p:cNvSpPr>
                  <a:spLocks noChangeShapeType="1"/>
                </p:cNvSpPr>
                <p:nvPr/>
              </p:nv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" name="Line 20"/>
                <p:cNvSpPr>
                  <a:spLocks noChangeShapeType="1"/>
                </p:cNvSpPr>
                <p:nvPr/>
              </p:nv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" name="Line 21"/>
                <p:cNvSpPr>
                  <a:spLocks noChangeShapeType="1"/>
                </p:cNvSpPr>
                <p:nvPr/>
              </p:nv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2" name="Line 22"/>
                <p:cNvSpPr>
                  <a:spLocks noChangeShapeType="1"/>
                </p:cNvSpPr>
                <p:nvPr/>
              </p:nv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83" name="Group 23"/>
              <p:cNvGrpSpPr>
                <a:grpSpLocks/>
              </p:cNvGrpSpPr>
              <p:nvPr/>
            </p:nvGrpSpPr>
            <p:grpSpPr bwMode="auto">
              <a:xfrm>
                <a:off x="2901" y="2284"/>
                <a:ext cx="465" cy="3435"/>
                <a:chOff x="5421" y="2269"/>
                <a:chExt cx="465" cy="3435"/>
              </a:xfrm>
            </p:grpSpPr>
            <p:sp>
              <p:nvSpPr>
                <p:cNvPr id="285" name="Line 24"/>
                <p:cNvSpPr>
                  <a:spLocks noChangeShapeType="1"/>
                </p:cNvSpPr>
                <p:nvPr/>
              </p:nv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" name="Line 25"/>
                <p:cNvSpPr>
                  <a:spLocks noChangeShapeType="1"/>
                </p:cNvSpPr>
                <p:nvPr/>
              </p:nv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" name="Line 26"/>
                <p:cNvSpPr>
                  <a:spLocks noChangeShapeType="1"/>
                </p:cNvSpPr>
                <p:nvPr/>
              </p:nv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8" name="Line 27"/>
                <p:cNvSpPr>
                  <a:spLocks noChangeShapeType="1"/>
                </p:cNvSpPr>
                <p:nvPr/>
              </p:nv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84" name="Line 28"/>
              <p:cNvSpPr>
                <a:spLocks noChangeShapeType="1"/>
              </p:cNvSpPr>
              <p:nvPr/>
            </p:nvSpPr>
            <p:spPr bwMode="auto">
              <a:xfrm>
                <a:off x="2736" y="2299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" name="Group 29"/>
            <p:cNvGrpSpPr>
              <a:grpSpLocks/>
            </p:cNvGrpSpPr>
            <p:nvPr/>
          </p:nvGrpSpPr>
          <p:grpSpPr bwMode="auto">
            <a:xfrm rot="-5400000">
              <a:off x="2761" y="6054"/>
              <a:ext cx="3150" cy="3450"/>
              <a:chOff x="2736" y="2269"/>
              <a:chExt cx="3150" cy="3450"/>
            </a:xfrm>
          </p:grpSpPr>
          <p:sp>
            <p:nvSpPr>
              <p:cNvPr id="251" name="Line 30"/>
              <p:cNvSpPr>
                <a:spLocks noChangeShapeType="1"/>
              </p:cNvSpPr>
              <p:nvPr/>
            </p:nvSpPr>
            <p:spPr bwMode="auto">
              <a:xfrm>
                <a:off x="5886" y="2269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Line 31"/>
              <p:cNvSpPr>
                <a:spLocks noChangeShapeType="1"/>
              </p:cNvSpPr>
              <p:nvPr/>
            </p:nvSpPr>
            <p:spPr bwMode="auto">
              <a:xfrm>
                <a:off x="5736" y="2269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Line 32"/>
              <p:cNvSpPr>
                <a:spLocks noChangeShapeType="1"/>
              </p:cNvSpPr>
              <p:nvPr/>
            </p:nvSpPr>
            <p:spPr bwMode="auto">
              <a:xfrm>
                <a:off x="5571" y="2284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" name="Line 33"/>
              <p:cNvSpPr>
                <a:spLocks noChangeShapeType="1"/>
              </p:cNvSpPr>
              <p:nvPr/>
            </p:nvSpPr>
            <p:spPr bwMode="auto">
              <a:xfrm>
                <a:off x="5421" y="2284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55" name="Group 34"/>
              <p:cNvGrpSpPr>
                <a:grpSpLocks/>
              </p:cNvGrpSpPr>
              <p:nvPr/>
            </p:nvGrpSpPr>
            <p:grpSpPr bwMode="auto">
              <a:xfrm>
                <a:off x="4791" y="2269"/>
                <a:ext cx="465" cy="3435"/>
                <a:chOff x="5421" y="2269"/>
                <a:chExt cx="465" cy="3435"/>
              </a:xfrm>
            </p:grpSpPr>
            <p:sp>
              <p:nvSpPr>
                <p:cNvPr id="272" name="Line 35"/>
                <p:cNvSpPr>
                  <a:spLocks noChangeShapeType="1"/>
                </p:cNvSpPr>
                <p:nvPr/>
              </p:nv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3" name="Line 36"/>
                <p:cNvSpPr>
                  <a:spLocks noChangeShapeType="1"/>
                </p:cNvSpPr>
                <p:nvPr/>
              </p:nv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" name="Line 37"/>
                <p:cNvSpPr>
                  <a:spLocks noChangeShapeType="1"/>
                </p:cNvSpPr>
                <p:nvPr/>
              </p:nv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" name="Line 38"/>
                <p:cNvSpPr>
                  <a:spLocks noChangeShapeType="1"/>
                </p:cNvSpPr>
                <p:nvPr/>
              </p:nv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6" name="Group 39"/>
              <p:cNvGrpSpPr>
                <a:grpSpLocks/>
              </p:cNvGrpSpPr>
              <p:nvPr/>
            </p:nvGrpSpPr>
            <p:grpSpPr bwMode="auto">
              <a:xfrm>
                <a:off x="4161" y="2269"/>
                <a:ext cx="465" cy="3435"/>
                <a:chOff x="5421" y="2269"/>
                <a:chExt cx="465" cy="3435"/>
              </a:xfrm>
            </p:grpSpPr>
            <p:sp>
              <p:nvSpPr>
                <p:cNvPr id="268" name="Line 40"/>
                <p:cNvSpPr>
                  <a:spLocks noChangeShapeType="1"/>
                </p:cNvSpPr>
                <p:nvPr/>
              </p:nv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" name="Line 41"/>
                <p:cNvSpPr>
                  <a:spLocks noChangeShapeType="1"/>
                </p:cNvSpPr>
                <p:nvPr/>
              </p:nv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" name="Line 42"/>
                <p:cNvSpPr>
                  <a:spLocks noChangeShapeType="1"/>
                </p:cNvSpPr>
                <p:nvPr/>
              </p:nv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1" name="Line 43"/>
                <p:cNvSpPr>
                  <a:spLocks noChangeShapeType="1"/>
                </p:cNvSpPr>
                <p:nvPr/>
              </p:nv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7" name="Group 44"/>
              <p:cNvGrpSpPr>
                <a:grpSpLocks/>
              </p:cNvGrpSpPr>
              <p:nvPr/>
            </p:nvGrpSpPr>
            <p:grpSpPr bwMode="auto">
              <a:xfrm>
                <a:off x="3531" y="2269"/>
                <a:ext cx="465" cy="3435"/>
                <a:chOff x="5421" y="2269"/>
                <a:chExt cx="465" cy="3435"/>
              </a:xfrm>
            </p:grpSpPr>
            <p:sp>
              <p:nvSpPr>
                <p:cNvPr id="264" name="Line 45"/>
                <p:cNvSpPr>
                  <a:spLocks noChangeShapeType="1"/>
                </p:cNvSpPr>
                <p:nvPr/>
              </p:nv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" name="Line 46"/>
                <p:cNvSpPr>
                  <a:spLocks noChangeShapeType="1"/>
                </p:cNvSpPr>
                <p:nvPr/>
              </p:nv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" name="Line 47"/>
                <p:cNvSpPr>
                  <a:spLocks noChangeShapeType="1"/>
                </p:cNvSpPr>
                <p:nvPr/>
              </p:nv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" name="Line 48"/>
                <p:cNvSpPr>
                  <a:spLocks noChangeShapeType="1"/>
                </p:cNvSpPr>
                <p:nvPr/>
              </p:nv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8" name="Group 49"/>
              <p:cNvGrpSpPr>
                <a:grpSpLocks/>
              </p:cNvGrpSpPr>
              <p:nvPr/>
            </p:nvGrpSpPr>
            <p:grpSpPr bwMode="auto">
              <a:xfrm>
                <a:off x="2901" y="2284"/>
                <a:ext cx="465" cy="3435"/>
                <a:chOff x="5421" y="2269"/>
                <a:chExt cx="465" cy="3435"/>
              </a:xfrm>
            </p:grpSpPr>
            <p:sp>
              <p:nvSpPr>
                <p:cNvPr id="260" name="Line 50"/>
                <p:cNvSpPr>
                  <a:spLocks noChangeShapeType="1"/>
                </p:cNvSpPr>
                <p:nvPr/>
              </p:nv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" name="Line 51"/>
                <p:cNvSpPr>
                  <a:spLocks noChangeShapeType="1"/>
                </p:cNvSpPr>
                <p:nvPr/>
              </p:nv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2" name="Line 52"/>
                <p:cNvSpPr>
                  <a:spLocks noChangeShapeType="1"/>
                </p:cNvSpPr>
                <p:nvPr/>
              </p:nv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3" name="Line 53"/>
                <p:cNvSpPr>
                  <a:spLocks noChangeShapeType="1"/>
                </p:cNvSpPr>
                <p:nvPr/>
              </p:nv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59" name="Line 54"/>
              <p:cNvSpPr>
                <a:spLocks noChangeShapeType="1"/>
              </p:cNvSpPr>
              <p:nvPr/>
            </p:nvSpPr>
            <p:spPr bwMode="auto">
              <a:xfrm>
                <a:off x="2736" y="2299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9" name="Line 55"/>
            <p:cNvSpPr>
              <a:spLocks noChangeShapeType="1"/>
            </p:cNvSpPr>
            <p:nvPr/>
          </p:nvSpPr>
          <p:spPr bwMode="auto">
            <a:xfrm flipV="1">
              <a:off x="2421" y="7774"/>
              <a:ext cx="37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56"/>
            <p:cNvSpPr>
              <a:spLocks noChangeShapeType="1"/>
            </p:cNvSpPr>
            <p:nvPr/>
          </p:nvSpPr>
          <p:spPr bwMode="auto">
            <a:xfrm>
              <a:off x="4163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57"/>
            <p:cNvSpPr>
              <a:spLocks noChangeShapeType="1"/>
            </p:cNvSpPr>
            <p:nvPr/>
          </p:nvSpPr>
          <p:spPr bwMode="auto">
            <a:xfrm>
              <a:off x="3996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Line 58"/>
            <p:cNvSpPr>
              <a:spLocks noChangeShapeType="1"/>
            </p:cNvSpPr>
            <p:nvPr/>
          </p:nvSpPr>
          <p:spPr bwMode="auto">
            <a:xfrm>
              <a:off x="5256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Line 59"/>
            <p:cNvSpPr>
              <a:spLocks noChangeShapeType="1"/>
            </p:cNvSpPr>
            <p:nvPr/>
          </p:nvSpPr>
          <p:spPr bwMode="auto">
            <a:xfrm>
              <a:off x="4941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Line 60"/>
            <p:cNvSpPr>
              <a:spLocks noChangeShapeType="1"/>
            </p:cNvSpPr>
            <p:nvPr/>
          </p:nvSpPr>
          <p:spPr bwMode="auto">
            <a:xfrm>
              <a:off x="4626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Line 61"/>
            <p:cNvSpPr>
              <a:spLocks noChangeShapeType="1"/>
            </p:cNvSpPr>
            <p:nvPr/>
          </p:nvSpPr>
          <p:spPr bwMode="auto">
            <a:xfrm>
              <a:off x="3681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Line 62"/>
            <p:cNvSpPr>
              <a:spLocks noChangeShapeType="1"/>
            </p:cNvSpPr>
            <p:nvPr/>
          </p:nvSpPr>
          <p:spPr bwMode="auto">
            <a:xfrm>
              <a:off x="3534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Line 63"/>
            <p:cNvSpPr>
              <a:spLocks noChangeShapeType="1"/>
            </p:cNvSpPr>
            <p:nvPr/>
          </p:nvSpPr>
          <p:spPr bwMode="auto">
            <a:xfrm>
              <a:off x="5886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Line 64"/>
            <p:cNvSpPr>
              <a:spLocks noChangeShapeType="1"/>
            </p:cNvSpPr>
            <p:nvPr/>
          </p:nvSpPr>
          <p:spPr bwMode="auto">
            <a:xfrm>
              <a:off x="3838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65"/>
            <p:cNvSpPr>
              <a:spLocks noChangeShapeType="1"/>
            </p:cNvSpPr>
            <p:nvPr/>
          </p:nvSpPr>
          <p:spPr bwMode="auto">
            <a:xfrm>
              <a:off x="5571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Line 66"/>
            <p:cNvSpPr>
              <a:spLocks noChangeShapeType="1"/>
            </p:cNvSpPr>
            <p:nvPr/>
          </p:nvSpPr>
          <p:spPr bwMode="auto">
            <a:xfrm>
              <a:off x="3356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Line 67"/>
            <p:cNvSpPr>
              <a:spLocks noChangeShapeType="1"/>
            </p:cNvSpPr>
            <p:nvPr/>
          </p:nvSpPr>
          <p:spPr bwMode="auto">
            <a:xfrm>
              <a:off x="3209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Line 68"/>
            <p:cNvSpPr>
              <a:spLocks noChangeShapeType="1"/>
            </p:cNvSpPr>
            <p:nvPr/>
          </p:nvSpPr>
          <p:spPr bwMode="auto">
            <a:xfrm>
              <a:off x="3051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Line 69"/>
            <p:cNvSpPr>
              <a:spLocks noChangeShapeType="1"/>
            </p:cNvSpPr>
            <p:nvPr/>
          </p:nvSpPr>
          <p:spPr bwMode="auto">
            <a:xfrm>
              <a:off x="4794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Line 70"/>
            <p:cNvSpPr>
              <a:spLocks noChangeShapeType="1"/>
            </p:cNvSpPr>
            <p:nvPr/>
          </p:nvSpPr>
          <p:spPr bwMode="auto">
            <a:xfrm>
              <a:off x="2726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71"/>
            <p:cNvSpPr>
              <a:spLocks noChangeShapeType="1"/>
            </p:cNvSpPr>
            <p:nvPr/>
          </p:nvSpPr>
          <p:spPr bwMode="auto">
            <a:xfrm>
              <a:off x="2903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Line 72"/>
            <p:cNvSpPr>
              <a:spLocks noChangeShapeType="1"/>
            </p:cNvSpPr>
            <p:nvPr/>
          </p:nvSpPr>
          <p:spPr bwMode="auto">
            <a:xfrm>
              <a:off x="5729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Line 73"/>
            <p:cNvSpPr>
              <a:spLocks noChangeShapeType="1"/>
            </p:cNvSpPr>
            <p:nvPr/>
          </p:nvSpPr>
          <p:spPr bwMode="auto">
            <a:xfrm>
              <a:off x="5413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Line 74"/>
            <p:cNvSpPr>
              <a:spLocks noChangeShapeType="1"/>
            </p:cNvSpPr>
            <p:nvPr/>
          </p:nvSpPr>
          <p:spPr bwMode="auto">
            <a:xfrm>
              <a:off x="5098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Line 75"/>
            <p:cNvSpPr>
              <a:spLocks noChangeShapeType="1"/>
            </p:cNvSpPr>
            <p:nvPr/>
          </p:nvSpPr>
          <p:spPr bwMode="auto">
            <a:xfrm>
              <a:off x="4476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Line 76"/>
            <p:cNvSpPr>
              <a:spLocks noChangeShapeType="1"/>
            </p:cNvSpPr>
            <p:nvPr/>
          </p:nvSpPr>
          <p:spPr bwMode="auto">
            <a:xfrm rot="16200000" flipV="1">
              <a:off x="2481" y="7780"/>
              <a:ext cx="36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77"/>
            <p:cNvSpPr>
              <a:spLocks noChangeShapeType="1"/>
            </p:cNvSpPr>
            <p:nvPr/>
          </p:nvSpPr>
          <p:spPr bwMode="auto">
            <a:xfrm rot="-5400000">
              <a:off x="4310" y="7894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Line 78"/>
            <p:cNvSpPr>
              <a:spLocks noChangeShapeType="1"/>
            </p:cNvSpPr>
            <p:nvPr/>
          </p:nvSpPr>
          <p:spPr bwMode="auto">
            <a:xfrm rot="-5400000">
              <a:off x="4310" y="8051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Line 79"/>
            <p:cNvSpPr>
              <a:spLocks noChangeShapeType="1"/>
            </p:cNvSpPr>
            <p:nvPr/>
          </p:nvSpPr>
          <p:spPr bwMode="auto">
            <a:xfrm rot="-5400000">
              <a:off x="4310" y="6791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80"/>
            <p:cNvSpPr>
              <a:spLocks noChangeShapeType="1"/>
            </p:cNvSpPr>
            <p:nvPr/>
          </p:nvSpPr>
          <p:spPr bwMode="auto">
            <a:xfrm rot="-5400000">
              <a:off x="4310" y="7106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Line 81"/>
            <p:cNvSpPr>
              <a:spLocks noChangeShapeType="1"/>
            </p:cNvSpPr>
            <p:nvPr/>
          </p:nvSpPr>
          <p:spPr bwMode="auto">
            <a:xfrm rot="-5400000">
              <a:off x="4310" y="7421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Line 82"/>
            <p:cNvSpPr>
              <a:spLocks noChangeShapeType="1"/>
            </p:cNvSpPr>
            <p:nvPr/>
          </p:nvSpPr>
          <p:spPr bwMode="auto">
            <a:xfrm rot="-5400000">
              <a:off x="4310" y="8366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83"/>
            <p:cNvSpPr>
              <a:spLocks noChangeShapeType="1"/>
            </p:cNvSpPr>
            <p:nvPr/>
          </p:nvSpPr>
          <p:spPr bwMode="auto">
            <a:xfrm rot="-5400000">
              <a:off x="4310" y="8523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Line 84"/>
            <p:cNvSpPr>
              <a:spLocks noChangeShapeType="1"/>
            </p:cNvSpPr>
            <p:nvPr/>
          </p:nvSpPr>
          <p:spPr bwMode="auto">
            <a:xfrm rot="-5400000">
              <a:off x="4310" y="6161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Line 85"/>
            <p:cNvSpPr>
              <a:spLocks noChangeShapeType="1"/>
            </p:cNvSpPr>
            <p:nvPr/>
          </p:nvSpPr>
          <p:spPr bwMode="auto">
            <a:xfrm rot="-5400000">
              <a:off x="4310" y="8209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86"/>
            <p:cNvSpPr>
              <a:spLocks noChangeShapeType="1"/>
            </p:cNvSpPr>
            <p:nvPr/>
          </p:nvSpPr>
          <p:spPr bwMode="auto">
            <a:xfrm rot="-5400000">
              <a:off x="4310" y="6476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Line 87"/>
            <p:cNvSpPr>
              <a:spLocks noChangeShapeType="1"/>
            </p:cNvSpPr>
            <p:nvPr/>
          </p:nvSpPr>
          <p:spPr bwMode="auto">
            <a:xfrm rot="-5400000">
              <a:off x="4310" y="8681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Line 88"/>
            <p:cNvSpPr>
              <a:spLocks noChangeShapeType="1"/>
            </p:cNvSpPr>
            <p:nvPr/>
          </p:nvSpPr>
          <p:spPr bwMode="auto">
            <a:xfrm rot="-5400000">
              <a:off x="4310" y="8838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Line 89"/>
            <p:cNvSpPr>
              <a:spLocks noChangeShapeType="1"/>
            </p:cNvSpPr>
            <p:nvPr/>
          </p:nvSpPr>
          <p:spPr bwMode="auto">
            <a:xfrm rot="-5400000">
              <a:off x="4310" y="8996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Line 90"/>
            <p:cNvSpPr>
              <a:spLocks noChangeShapeType="1"/>
            </p:cNvSpPr>
            <p:nvPr/>
          </p:nvSpPr>
          <p:spPr bwMode="auto">
            <a:xfrm rot="-5400000">
              <a:off x="4310" y="7263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Line 91"/>
            <p:cNvSpPr>
              <a:spLocks noChangeShapeType="1"/>
            </p:cNvSpPr>
            <p:nvPr/>
          </p:nvSpPr>
          <p:spPr bwMode="auto">
            <a:xfrm rot="-5400000">
              <a:off x="4310" y="9311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Line 92"/>
            <p:cNvSpPr>
              <a:spLocks noChangeShapeType="1"/>
            </p:cNvSpPr>
            <p:nvPr/>
          </p:nvSpPr>
          <p:spPr bwMode="auto">
            <a:xfrm rot="-5400000">
              <a:off x="4310" y="9154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Line 93"/>
            <p:cNvSpPr>
              <a:spLocks noChangeShapeType="1"/>
            </p:cNvSpPr>
            <p:nvPr/>
          </p:nvSpPr>
          <p:spPr bwMode="auto">
            <a:xfrm rot="-5400000">
              <a:off x="4310" y="6318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Line 94"/>
            <p:cNvSpPr>
              <a:spLocks noChangeShapeType="1"/>
            </p:cNvSpPr>
            <p:nvPr/>
          </p:nvSpPr>
          <p:spPr bwMode="auto">
            <a:xfrm rot="-5400000">
              <a:off x="4310" y="6634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Line 95"/>
            <p:cNvSpPr>
              <a:spLocks noChangeShapeType="1"/>
            </p:cNvSpPr>
            <p:nvPr/>
          </p:nvSpPr>
          <p:spPr bwMode="auto">
            <a:xfrm rot="-5400000">
              <a:off x="4310" y="6949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Line 96"/>
            <p:cNvSpPr>
              <a:spLocks noChangeShapeType="1"/>
            </p:cNvSpPr>
            <p:nvPr/>
          </p:nvSpPr>
          <p:spPr bwMode="auto">
            <a:xfrm rot="-5400000">
              <a:off x="4310" y="7571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01" name="TextBox 300"/>
              <p:cNvSpPr txBox="1"/>
              <p:nvPr/>
            </p:nvSpPr>
            <p:spPr>
              <a:xfrm>
                <a:off x="206739" y="1492209"/>
                <a:ext cx="4125564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Ex. Graph the function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1" name="TextBox 3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739" y="1492209"/>
                <a:ext cx="4125564" cy="375552"/>
              </a:xfrm>
              <a:prstGeom prst="rect">
                <a:avLst/>
              </a:prstGeom>
              <a:blipFill>
                <a:blip r:embed="rId2"/>
                <a:stretch>
                  <a:fillRect l="-1329"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02" name="Table 30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0137225"/>
                  </p:ext>
                </p:extLst>
              </p:nvPr>
            </p:nvGraphicFramePr>
            <p:xfrm>
              <a:off x="925308" y="1981100"/>
              <a:ext cx="1075362" cy="4678559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20558">
                      <a:extLst>
                        <a:ext uri="{9D8B030D-6E8A-4147-A177-3AD203B41FA5}">
                          <a16:colId xmlns:a16="http://schemas.microsoft.com/office/drawing/2014/main" val="2823730931"/>
                        </a:ext>
                      </a:extLst>
                    </a:gridCol>
                    <a:gridCol w="554804">
                      <a:extLst>
                        <a:ext uri="{9D8B030D-6E8A-4147-A177-3AD203B41FA5}">
                          <a16:colId xmlns:a16="http://schemas.microsoft.com/office/drawing/2014/main" val="2543396224"/>
                        </a:ext>
                      </a:extLst>
                    </a:gridCol>
                  </a:tblGrid>
                  <a:tr h="49742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361740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-2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5017515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-1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5464445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0139898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4406154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240954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02" name="Table 30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0137225"/>
                  </p:ext>
                </p:extLst>
              </p:nvPr>
            </p:nvGraphicFramePr>
            <p:xfrm>
              <a:off x="925308" y="1981100"/>
              <a:ext cx="1075362" cy="4678559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20558">
                      <a:extLst>
                        <a:ext uri="{9D8B030D-6E8A-4147-A177-3AD203B41FA5}">
                          <a16:colId xmlns:a16="http://schemas.microsoft.com/office/drawing/2014/main" val="2823730931"/>
                        </a:ext>
                      </a:extLst>
                    </a:gridCol>
                    <a:gridCol w="554804">
                      <a:extLst>
                        <a:ext uri="{9D8B030D-6E8A-4147-A177-3AD203B41FA5}">
                          <a16:colId xmlns:a16="http://schemas.microsoft.com/office/drawing/2014/main" val="2543396224"/>
                        </a:ext>
                      </a:extLst>
                    </a:gridCol>
                  </a:tblGrid>
                  <a:tr h="49742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108140" b="-839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3478" r="-1087" b="-8390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361740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-2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5017515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-1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5464445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0139898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4406154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240954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03" name="Table 30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9582824"/>
                  </p:ext>
                </p:extLst>
              </p:nvPr>
            </p:nvGraphicFramePr>
            <p:xfrm>
              <a:off x="1797263" y="1939648"/>
              <a:ext cx="1982743" cy="4720011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982743">
                      <a:extLst>
                        <a:ext uri="{9D8B030D-6E8A-4147-A177-3AD203B41FA5}">
                          <a16:colId xmlns:a16="http://schemas.microsoft.com/office/drawing/2014/main" val="2310851855"/>
                        </a:ext>
                      </a:extLst>
                    </a:gridCol>
                  </a:tblGrid>
                  <a:tr h="538876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45346155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0" i="1" baseline="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 baseline="0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baseline="0" dirty="0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2000" i="1" baseline="0" dirty="0" smtClean="0">
                                            <a:latin typeface="Cambria Math" panose="02040503050406030204" pitchFamily="18" charset="0"/>
                                          </a:rPr>
                                          <m:t>   </m:t>
                                        </m:r>
                                        <m:r>
                                          <a:rPr lang="en-US" sz="2000" b="0" i="1" baseline="0" dirty="0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2000" i="1" baseline="0" dirty="0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0" i="1" baseline="0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 baseline="0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baseline="0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58021995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20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kumimoji="0" lang="en-US" sz="2000" b="0" i="1" u="none" strike="noStrike" kern="1200" cap="none" spc="0" normalizeH="0" baseline="0" noProof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0" lang="en-US" sz="2000" b="0" i="1" u="none" strike="noStrike" kern="1200" cap="none" spc="0" normalizeH="0" baseline="0" noProof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      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kumimoji="0" lang="en-US" sz="20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US" sz="20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kumimoji="0" lang="en-US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66897156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20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kumimoji="0" lang="en-US" sz="2000" b="0" i="1" u="none" strike="noStrike" kern="1200" cap="none" spc="0" normalizeH="0" baseline="0" noProof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0" lang="en-US" sz="2000" b="0" i="1" u="none" strike="noStrike" kern="1200" cap="none" spc="0" normalizeH="0" baseline="0" noProof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     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kumimoji="0" lang="en-US" sz="20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US" sz="20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kumimoji="0" lang="en-US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51864638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20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kumimoji="0" lang="en-US" sz="2000" b="0" i="1" u="none" strike="noStrike" kern="1200" cap="none" spc="0" normalizeH="0" baseline="0" noProof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0" lang="en-US" sz="2000" b="0" i="1" u="none" strike="noStrike" kern="1200" cap="none" spc="0" normalizeH="0" baseline="0" noProof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     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kumimoji="0" lang="en-US" sz="20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US" sz="20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kumimoji="0" lang="en-US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28426396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0" i="1" baseline="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 baseline="0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 baseline="0" dirty="0" smtClean="0">
                                            <a:latin typeface="Cambria Math" panose="02040503050406030204" pitchFamily="18" charset="0"/>
                                          </a:rPr>
                                          <m:t>   </m:t>
                                        </m:r>
                                        <m:r>
                                          <a:rPr lang="en-US" sz="2000" b="0" i="1" baseline="0" dirty="0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2000" i="1" baseline="0" dirty="0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0" i="1" baseline="0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 baseline="0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baseline="0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019019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03" name="Table 30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9582824"/>
                  </p:ext>
                </p:extLst>
              </p:nvPr>
            </p:nvGraphicFramePr>
            <p:xfrm>
              <a:off x="1797263" y="1939648"/>
              <a:ext cx="1982743" cy="4720011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982743">
                      <a:extLst>
                        <a:ext uri="{9D8B030D-6E8A-4147-A177-3AD203B41FA5}">
                          <a16:colId xmlns:a16="http://schemas.microsoft.com/office/drawing/2014/main" val="2310851855"/>
                        </a:ext>
                      </a:extLst>
                    </a:gridCol>
                  </a:tblGrid>
                  <a:tr h="538876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45346155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63768" b="-397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8021995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164964" b="-3007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6897156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264964" b="-2007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51864638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362319" b="-992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8426396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4656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190190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04" name="Table 30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3768820"/>
                  </p:ext>
                </p:extLst>
              </p:nvPr>
            </p:nvGraphicFramePr>
            <p:xfrm>
              <a:off x="1873448" y="1939648"/>
              <a:ext cx="1273995" cy="5556238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273995">
                      <a:extLst>
                        <a:ext uri="{9D8B030D-6E8A-4147-A177-3AD203B41FA5}">
                          <a16:colId xmlns:a16="http://schemas.microsoft.com/office/drawing/2014/main" val="2310851855"/>
                        </a:ext>
                      </a:extLst>
                    </a:gridCol>
                  </a:tblGrid>
                  <a:tr h="538876">
                    <a:tc>
                      <a:txBody>
                        <a:bodyPr/>
                        <a:lstStyle/>
                        <a:p>
                          <a:pPr algn="ctr"/>
                          <a:endParaRPr lang="en-US" sz="20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45346155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0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58021995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66897156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0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51864638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5151502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0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20647748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086302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04" name="Table 30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3768820"/>
                  </p:ext>
                </p:extLst>
              </p:nvPr>
            </p:nvGraphicFramePr>
            <p:xfrm>
              <a:off x="1873448" y="1939648"/>
              <a:ext cx="1273995" cy="5556238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273995">
                      <a:extLst>
                        <a:ext uri="{9D8B030D-6E8A-4147-A177-3AD203B41FA5}">
                          <a16:colId xmlns:a16="http://schemas.microsoft.com/office/drawing/2014/main" val="2310851855"/>
                        </a:ext>
                      </a:extLst>
                    </a:gridCol>
                  </a:tblGrid>
                  <a:tr h="538876">
                    <a:tc>
                      <a:txBody>
                        <a:bodyPr/>
                        <a:lstStyle/>
                        <a:p>
                          <a:pPr algn="ctr"/>
                          <a:endParaRPr lang="en-US" sz="20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45346155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63768" b="-4971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8021995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164964" b="-4007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6897156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264964" b="-3007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51864638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364964" b="-2007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151502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461594" b="-992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0647748"/>
                      </a:ext>
                    </a:extLst>
                  </a:tr>
                  <a:tr h="836227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0863021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05" name="Oval 304">
            <a:extLst>
              <a:ext uri="{FF2B5EF4-FFF2-40B4-BE49-F238E27FC236}">
                <a16:creationId xmlns:a16="http://schemas.microsoft.com/office/drawing/2014/main" id="{957F7A8B-B07C-4108-8E9A-825D789B7FC4}"/>
              </a:ext>
            </a:extLst>
          </p:cNvPr>
          <p:cNvSpPr/>
          <p:nvPr/>
        </p:nvSpPr>
        <p:spPr>
          <a:xfrm>
            <a:off x="5864796" y="4606836"/>
            <a:ext cx="92392" cy="89020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1470230" y="2296878"/>
            <a:ext cx="691471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en-US" sz="1830" b="1" dirty="0" smtClean="0">
                <a:solidFill>
                  <a:srgbClr val="0000FF"/>
                </a:solidFill>
              </a:rPr>
              <a:t> 0</a:t>
            </a:r>
          </a:p>
          <a:p>
            <a:pPr>
              <a:lnSpc>
                <a:spcPct val="300000"/>
              </a:lnSpc>
            </a:pPr>
            <a:r>
              <a:rPr lang="en-US" sz="1830" b="1" dirty="0" smtClean="0">
                <a:solidFill>
                  <a:srgbClr val="0000FF"/>
                </a:solidFill>
              </a:rPr>
              <a:t>-3</a:t>
            </a:r>
          </a:p>
          <a:p>
            <a:pPr>
              <a:lnSpc>
                <a:spcPct val="300000"/>
              </a:lnSpc>
            </a:pPr>
            <a:r>
              <a:rPr lang="en-US" sz="1830" b="1" dirty="0" smtClean="0">
                <a:solidFill>
                  <a:srgbClr val="0000FF"/>
                </a:solidFill>
              </a:rPr>
              <a:t>-4</a:t>
            </a:r>
          </a:p>
          <a:p>
            <a:pPr>
              <a:lnSpc>
                <a:spcPct val="300000"/>
              </a:lnSpc>
            </a:pPr>
            <a:r>
              <a:rPr lang="en-US" sz="1830" b="1" dirty="0" smtClean="0">
                <a:solidFill>
                  <a:srgbClr val="0000FF"/>
                </a:solidFill>
              </a:rPr>
              <a:t>-3</a:t>
            </a:r>
          </a:p>
          <a:p>
            <a:pPr>
              <a:lnSpc>
                <a:spcPct val="300000"/>
              </a:lnSpc>
            </a:pPr>
            <a:r>
              <a:rPr lang="en-US" sz="1830" b="1" dirty="0" smtClean="0">
                <a:solidFill>
                  <a:srgbClr val="0000FF"/>
                </a:solidFill>
              </a:rPr>
              <a:t> 0</a:t>
            </a:r>
            <a:endParaRPr lang="en-US" sz="1830" b="1" dirty="0">
              <a:solidFill>
                <a:srgbClr val="0000FF"/>
              </a:solidFill>
            </a:endParaRPr>
          </a:p>
        </p:txBody>
      </p:sp>
      <p:sp>
        <p:nvSpPr>
          <p:cNvPr id="306" name="Oval 305">
            <a:extLst>
              <a:ext uri="{FF2B5EF4-FFF2-40B4-BE49-F238E27FC236}">
                <a16:creationId xmlns:a16="http://schemas.microsoft.com/office/drawing/2014/main" id="{957F7A8B-B07C-4108-8E9A-825D789B7FC4}"/>
              </a:ext>
            </a:extLst>
          </p:cNvPr>
          <p:cNvSpPr/>
          <p:nvPr/>
        </p:nvSpPr>
        <p:spPr>
          <a:xfrm>
            <a:off x="6040946" y="5091741"/>
            <a:ext cx="92392" cy="89020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>
            <a:extLst>
              <a:ext uri="{FF2B5EF4-FFF2-40B4-BE49-F238E27FC236}">
                <a16:creationId xmlns:a16="http://schemas.microsoft.com/office/drawing/2014/main" id="{957F7A8B-B07C-4108-8E9A-825D789B7FC4}"/>
              </a:ext>
            </a:extLst>
          </p:cNvPr>
          <p:cNvSpPr/>
          <p:nvPr/>
        </p:nvSpPr>
        <p:spPr>
          <a:xfrm>
            <a:off x="6219075" y="5281748"/>
            <a:ext cx="92392" cy="89020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val 307">
            <a:extLst>
              <a:ext uri="{FF2B5EF4-FFF2-40B4-BE49-F238E27FC236}">
                <a16:creationId xmlns:a16="http://schemas.microsoft.com/office/drawing/2014/main" id="{957F7A8B-B07C-4108-8E9A-825D789B7FC4}"/>
              </a:ext>
            </a:extLst>
          </p:cNvPr>
          <p:cNvSpPr/>
          <p:nvPr/>
        </p:nvSpPr>
        <p:spPr>
          <a:xfrm>
            <a:off x="6385332" y="5103618"/>
            <a:ext cx="92392" cy="89020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val 308">
            <a:extLst>
              <a:ext uri="{FF2B5EF4-FFF2-40B4-BE49-F238E27FC236}">
                <a16:creationId xmlns:a16="http://schemas.microsoft.com/office/drawing/2014/main" id="{957F7A8B-B07C-4108-8E9A-825D789B7FC4}"/>
              </a:ext>
            </a:extLst>
          </p:cNvPr>
          <p:cNvSpPr/>
          <p:nvPr/>
        </p:nvSpPr>
        <p:spPr>
          <a:xfrm>
            <a:off x="6551584" y="4604854"/>
            <a:ext cx="92392" cy="89020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Freeform 2">
            <a:extLst>
              <a:ext uri="{FF2B5EF4-FFF2-40B4-BE49-F238E27FC236}">
                <a16:creationId xmlns:a16="http://schemas.microsoft.com/office/drawing/2014/main" id="{E49AD976-EAEB-426D-8196-67187AF3A654}"/>
              </a:ext>
            </a:extLst>
          </p:cNvPr>
          <p:cNvSpPr>
            <a:spLocks/>
          </p:cNvSpPr>
          <p:nvPr/>
        </p:nvSpPr>
        <p:spPr bwMode="auto">
          <a:xfrm>
            <a:off x="5734171" y="3616226"/>
            <a:ext cx="1047257" cy="1712155"/>
          </a:xfrm>
          <a:custGeom>
            <a:avLst/>
            <a:gdLst>
              <a:gd name="T0" fmla="*/ 0 w 1660"/>
              <a:gd name="T1" fmla="*/ 0 h 2604"/>
              <a:gd name="T2" fmla="*/ 261 w 1660"/>
              <a:gd name="T3" fmla="*/ 1404 h 2604"/>
              <a:gd name="T4" fmla="*/ 561 w 1660"/>
              <a:gd name="T5" fmla="*/ 2324 h 2604"/>
              <a:gd name="T6" fmla="*/ 861 w 1660"/>
              <a:gd name="T7" fmla="*/ 2604 h 2604"/>
              <a:gd name="T8" fmla="*/ 1141 w 1660"/>
              <a:gd name="T9" fmla="*/ 2324 h 2604"/>
              <a:gd name="T10" fmla="*/ 1420 w 1660"/>
              <a:gd name="T11" fmla="*/ 1380 h 2604"/>
              <a:gd name="T12" fmla="*/ 1660 w 1660"/>
              <a:gd name="T13" fmla="*/ 2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60" h="2604">
                <a:moveTo>
                  <a:pt x="0" y="0"/>
                </a:moveTo>
                <a:cubicBezTo>
                  <a:pt x="44" y="231"/>
                  <a:pt x="168" y="1017"/>
                  <a:pt x="261" y="1404"/>
                </a:cubicBezTo>
                <a:cubicBezTo>
                  <a:pt x="354" y="1791"/>
                  <a:pt x="461" y="2124"/>
                  <a:pt x="561" y="2324"/>
                </a:cubicBezTo>
                <a:cubicBezTo>
                  <a:pt x="661" y="2524"/>
                  <a:pt x="764" y="2604"/>
                  <a:pt x="861" y="2604"/>
                </a:cubicBezTo>
                <a:cubicBezTo>
                  <a:pt x="958" y="2604"/>
                  <a:pt x="1048" y="2528"/>
                  <a:pt x="1141" y="2324"/>
                </a:cubicBezTo>
                <a:cubicBezTo>
                  <a:pt x="1234" y="2120"/>
                  <a:pt x="1334" y="1764"/>
                  <a:pt x="1420" y="1380"/>
                </a:cubicBezTo>
                <a:cubicBezTo>
                  <a:pt x="1506" y="996"/>
                  <a:pt x="1610" y="303"/>
                  <a:pt x="1660" y="2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4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" grpId="0"/>
      <p:bldP spid="204" grpId="0" animBg="1"/>
      <p:bldP spid="301" grpId="0"/>
      <p:bldP spid="305" grpId="0" animBg="1"/>
      <p:bldP spid="100" grpId="0"/>
      <p:bldP spid="306" grpId="0" animBg="1"/>
      <p:bldP spid="307" grpId="0" animBg="1"/>
      <p:bldP spid="308" grpId="0" animBg="1"/>
      <p:bldP spid="309" grpId="0" animBg="1"/>
      <p:bldP spid="3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263887" y="2047461"/>
            <a:ext cx="4594630" cy="4281116"/>
            <a:chOff x="2421" y="5944"/>
            <a:chExt cx="3780" cy="36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731" y="6054"/>
              <a:ext cx="3150" cy="3450"/>
              <a:chOff x="2736" y="2269"/>
              <a:chExt cx="3150" cy="3450"/>
            </a:xfrm>
          </p:grpSpPr>
          <p:sp>
            <p:nvSpPr>
              <p:cNvPr id="72" name="Line 4"/>
              <p:cNvSpPr>
                <a:spLocks noChangeShapeType="1"/>
              </p:cNvSpPr>
              <p:nvPr/>
            </p:nvSpPr>
            <p:spPr bwMode="auto">
              <a:xfrm>
                <a:off x="5886" y="2269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5"/>
              <p:cNvSpPr>
                <a:spLocks noChangeShapeType="1"/>
              </p:cNvSpPr>
              <p:nvPr/>
            </p:nvSpPr>
            <p:spPr bwMode="auto">
              <a:xfrm>
                <a:off x="5736" y="2269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6"/>
              <p:cNvSpPr>
                <a:spLocks noChangeShapeType="1"/>
              </p:cNvSpPr>
              <p:nvPr/>
            </p:nvSpPr>
            <p:spPr bwMode="auto">
              <a:xfrm>
                <a:off x="5571" y="2284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7"/>
              <p:cNvSpPr>
                <a:spLocks noChangeShapeType="1"/>
              </p:cNvSpPr>
              <p:nvPr/>
            </p:nvSpPr>
            <p:spPr bwMode="auto">
              <a:xfrm>
                <a:off x="5421" y="2284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6" name="Group 8"/>
              <p:cNvGrpSpPr>
                <a:grpSpLocks/>
              </p:cNvGrpSpPr>
              <p:nvPr/>
            </p:nvGrpSpPr>
            <p:grpSpPr bwMode="auto">
              <a:xfrm>
                <a:off x="4791" y="2269"/>
                <a:ext cx="465" cy="3435"/>
                <a:chOff x="5421" y="2269"/>
                <a:chExt cx="465" cy="3435"/>
              </a:xfrm>
            </p:grpSpPr>
            <p:sp>
              <p:nvSpPr>
                <p:cNvPr id="93" name="Line 9"/>
                <p:cNvSpPr>
                  <a:spLocks noChangeShapeType="1"/>
                </p:cNvSpPr>
                <p:nvPr/>
              </p:nv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Line 10"/>
                <p:cNvSpPr>
                  <a:spLocks noChangeShapeType="1"/>
                </p:cNvSpPr>
                <p:nvPr/>
              </p:nv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Line 11"/>
                <p:cNvSpPr>
                  <a:spLocks noChangeShapeType="1"/>
                </p:cNvSpPr>
                <p:nvPr/>
              </p:nv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Line 12"/>
                <p:cNvSpPr>
                  <a:spLocks noChangeShapeType="1"/>
                </p:cNvSpPr>
                <p:nvPr/>
              </p:nv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7" name="Group 13"/>
              <p:cNvGrpSpPr>
                <a:grpSpLocks/>
              </p:cNvGrpSpPr>
              <p:nvPr/>
            </p:nvGrpSpPr>
            <p:grpSpPr bwMode="auto">
              <a:xfrm>
                <a:off x="4161" y="2269"/>
                <a:ext cx="465" cy="3435"/>
                <a:chOff x="5421" y="2269"/>
                <a:chExt cx="465" cy="3435"/>
              </a:xfrm>
            </p:grpSpPr>
            <p:sp>
              <p:nvSpPr>
                <p:cNvPr id="89" name="Line 14"/>
                <p:cNvSpPr>
                  <a:spLocks noChangeShapeType="1"/>
                </p:cNvSpPr>
                <p:nvPr/>
              </p:nv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" name="Line 15"/>
                <p:cNvSpPr>
                  <a:spLocks noChangeShapeType="1"/>
                </p:cNvSpPr>
                <p:nvPr/>
              </p:nv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" name="Line 16"/>
                <p:cNvSpPr>
                  <a:spLocks noChangeShapeType="1"/>
                </p:cNvSpPr>
                <p:nvPr/>
              </p:nv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" name="Line 17"/>
                <p:cNvSpPr>
                  <a:spLocks noChangeShapeType="1"/>
                </p:cNvSpPr>
                <p:nvPr/>
              </p:nv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8" name="Group 18"/>
              <p:cNvGrpSpPr>
                <a:grpSpLocks/>
              </p:cNvGrpSpPr>
              <p:nvPr/>
            </p:nvGrpSpPr>
            <p:grpSpPr bwMode="auto">
              <a:xfrm>
                <a:off x="3531" y="2269"/>
                <a:ext cx="465" cy="3435"/>
                <a:chOff x="5421" y="2269"/>
                <a:chExt cx="465" cy="3435"/>
              </a:xfrm>
            </p:grpSpPr>
            <p:sp>
              <p:nvSpPr>
                <p:cNvPr id="85" name="Line 19"/>
                <p:cNvSpPr>
                  <a:spLocks noChangeShapeType="1"/>
                </p:cNvSpPr>
                <p:nvPr/>
              </p:nv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Line 20"/>
                <p:cNvSpPr>
                  <a:spLocks noChangeShapeType="1"/>
                </p:cNvSpPr>
                <p:nvPr/>
              </p:nv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Line 21"/>
                <p:cNvSpPr>
                  <a:spLocks noChangeShapeType="1"/>
                </p:cNvSpPr>
                <p:nvPr/>
              </p:nv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Line 22"/>
                <p:cNvSpPr>
                  <a:spLocks noChangeShapeType="1"/>
                </p:cNvSpPr>
                <p:nvPr/>
              </p:nv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9" name="Group 23"/>
              <p:cNvGrpSpPr>
                <a:grpSpLocks/>
              </p:cNvGrpSpPr>
              <p:nvPr/>
            </p:nvGrpSpPr>
            <p:grpSpPr bwMode="auto">
              <a:xfrm>
                <a:off x="2901" y="2284"/>
                <a:ext cx="465" cy="3435"/>
                <a:chOff x="5421" y="2269"/>
                <a:chExt cx="465" cy="3435"/>
              </a:xfrm>
            </p:grpSpPr>
            <p:sp>
              <p:nvSpPr>
                <p:cNvPr id="81" name="Line 24"/>
                <p:cNvSpPr>
                  <a:spLocks noChangeShapeType="1"/>
                </p:cNvSpPr>
                <p:nvPr/>
              </p:nv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Line 25"/>
                <p:cNvSpPr>
                  <a:spLocks noChangeShapeType="1"/>
                </p:cNvSpPr>
                <p:nvPr/>
              </p:nv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Line 26"/>
                <p:cNvSpPr>
                  <a:spLocks noChangeShapeType="1"/>
                </p:cNvSpPr>
                <p:nvPr/>
              </p:nv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" name="Line 27"/>
                <p:cNvSpPr>
                  <a:spLocks noChangeShapeType="1"/>
                </p:cNvSpPr>
                <p:nvPr/>
              </p:nv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0" name="Line 28"/>
              <p:cNvSpPr>
                <a:spLocks noChangeShapeType="1"/>
              </p:cNvSpPr>
              <p:nvPr/>
            </p:nvSpPr>
            <p:spPr bwMode="auto">
              <a:xfrm>
                <a:off x="2736" y="2299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29"/>
            <p:cNvGrpSpPr>
              <a:grpSpLocks/>
            </p:cNvGrpSpPr>
            <p:nvPr/>
          </p:nvGrpSpPr>
          <p:grpSpPr bwMode="auto">
            <a:xfrm rot="-5400000">
              <a:off x="2761" y="6054"/>
              <a:ext cx="3150" cy="3450"/>
              <a:chOff x="2736" y="2269"/>
              <a:chExt cx="3150" cy="3450"/>
            </a:xfrm>
          </p:grpSpPr>
          <p:sp>
            <p:nvSpPr>
              <p:cNvPr id="47" name="Line 30"/>
              <p:cNvSpPr>
                <a:spLocks noChangeShapeType="1"/>
              </p:cNvSpPr>
              <p:nvPr/>
            </p:nvSpPr>
            <p:spPr bwMode="auto">
              <a:xfrm>
                <a:off x="5886" y="2269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31"/>
              <p:cNvSpPr>
                <a:spLocks noChangeShapeType="1"/>
              </p:cNvSpPr>
              <p:nvPr/>
            </p:nvSpPr>
            <p:spPr bwMode="auto">
              <a:xfrm>
                <a:off x="5736" y="2269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32"/>
              <p:cNvSpPr>
                <a:spLocks noChangeShapeType="1"/>
              </p:cNvSpPr>
              <p:nvPr/>
            </p:nvSpPr>
            <p:spPr bwMode="auto">
              <a:xfrm>
                <a:off x="5571" y="2284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33"/>
              <p:cNvSpPr>
                <a:spLocks noChangeShapeType="1"/>
              </p:cNvSpPr>
              <p:nvPr/>
            </p:nvSpPr>
            <p:spPr bwMode="auto">
              <a:xfrm>
                <a:off x="5421" y="2284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1" name="Group 34"/>
              <p:cNvGrpSpPr>
                <a:grpSpLocks/>
              </p:cNvGrpSpPr>
              <p:nvPr/>
            </p:nvGrpSpPr>
            <p:grpSpPr bwMode="auto">
              <a:xfrm>
                <a:off x="4791" y="2269"/>
                <a:ext cx="465" cy="3435"/>
                <a:chOff x="5421" y="2269"/>
                <a:chExt cx="465" cy="3435"/>
              </a:xfrm>
            </p:grpSpPr>
            <p:sp>
              <p:nvSpPr>
                <p:cNvPr id="68" name="Line 35"/>
                <p:cNvSpPr>
                  <a:spLocks noChangeShapeType="1"/>
                </p:cNvSpPr>
                <p:nvPr/>
              </p:nv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Line 36"/>
                <p:cNvSpPr>
                  <a:spLocks noChangeShapeType="1"/>
                </p:cNvSpPr>
                <p:nvPr/>
              </p:nv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Line 37"/>
                <p:cNvSpPr>
                  <a:spLocks noChangeShapeType="1"/>
                </p:cNvSpPr>
                <p:nvPr/>
              </p:nv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Line 38"/>
                <p:cNvSpPr>
                  <a:spLocks noChangeShapeType="1"/>
                </p:cNvSpPr>
                <p:nvPr/>
              </p:nv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2" name="Group 39"/>
              <p:cNvGrpSpPr>
                <a:grpSpLocks/>
              </p:cNvGrpSpPr>
              <p:nvPr/>
            </p:nvGrpSpPr>
            <p:grpSpPr bwMode="auto">
              <a:xfrm>
                <a:off x="4161" y="2269"/>
                <a:ext cx="465" cy="3435"/>
                <a:chOff x="5421" y="2269"/>
                <a:chExt cx="465" cy="3435"/>
              </a:xfrm>
            </p:grpSpPr>
            <p:sp>
              <p:nvSpPr>
                <p:cNvPr id="64" name="Line 40"/>
                <p:cNvSpPr>
                  <a:spLocks noChangeShapeType="1"/>
                </p:cNvSpPr>
                <p:nvPr/>
              </p:nv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Line 41"/>
                <p:cNvSpPr>
                  <a:spLocks noChangeShapeType="1"/>
                </p:cNvSpPr>
                <p:nvPr/>
              </p:nv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Line 42"/>
                <p:cNvSpPr>
                  <a:spLocks noChangeShapeType="1"/>
                </p:cNvSpPr>
                <p:nvPr/>
              </p:nv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Line 43"/>
                <p:cNvSpPr>
                  <a:spLocks noChangeShapeType="1"/>
                </p:cNvSpPr>
                <p:nvPr/>
              </p:nv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" name="Group 44"/>
              <p:cNvGrpSpPr>
                <a:grpSpLocks/>
              </p:cNvGrpSpPr>
              <p:nvPr/>
            </p:nvGrpSpPr>
            <p:grpSpPr bwMode="auto">
              <a:xfrm>
                <a:off x="3531" y="2269"/>
                <a:ext cx="465" cy="3435"/>
                <a:chOff x="5421" y="2269"/>
                <a:chExt cx="465" cy="3435"/>
              </a:xfrm>
            </p:grpSpPr>
            <p:sp>
              <p:nvSpPr>
                <p:cNvPr id="60" name="Line 45"/>
                <p:cNvSpPr>
                  <a:spLocks noChangeShapeType="1"/>
                </p:cNvSpPr>
                <p:nvPr/>
              </p:nv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Line 46"/>
                <p:cNvSpPr>
                  <a:spLocks noChangeShapeType="1"/>
                </p:cNvSpPr>
                <p:nvPr/>
              </p:nv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Line 47"/>
                <p:cNvSpPr>
                  <a:spLocks noChangeShapeType="1"/>
                </p:cNvSpPr>
                <p:nvPr/>
              </p:nv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" name="Line 48"/>
                <p:cNvSpPr>
                  <a:spLocks noChangeShapeType="1"/>
                </p:cNvSpPr>
                <p:nvPr/>
              </p:nv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4" name="Group 49"/>
              <p:cNvGrpSpPr>
                <a:grpSpLocks/>
              </p:cNvGrpSpPr>
              <p:nvPr/>
            </p:nvGrpSpPr>
            <p:grpSpPr bwMode="auto">
              <a:xfrm>
                <a:off x="2901" y="2284"/>
                <a:ext cx="465" cy="3435"/>
                <a:chOff x="5421" y="2269"/>
                <a:chExt cx="465" cy="3435"/>
              </a:xfrm>
            </p:grpSpPr>
            <p:sp>
              <p:nvSpPr>
                <p:cNvPr id="56" name="Line 50"/>
                <p:cNvSpPr>
                  <a:spLocks noChangeShapeType="1"/>
                </p:cNvSpPr>
                <p:nvPr/>
              </p:nvSpPr>
              <p:spPr bwMode="auto">
                <a:xfrm>
                  <a:off x="588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Line 51"/>
                <p:cNvSpPr>
                  <a:spLocks noChangeShapeType="1"/>
                </p:cNvSpPr>
                <p:nvPr/>
              </p:nvSpPr>
              <p:spPr bwMode="auto">
                <a:xfrm>
                  <a:off x="5736" y="2269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Line 52"/>
                <p:cNvSpPr>
                  <a:spLocks noChangeShapeType="1"/>
                </p:cNvSpPr>
                <p:nvPr/>
              </p:nvSpPr>
              <p:spPr bwMode="auto">
                <a:xfrm>
                  <a:off x="557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Line 53"/>
                <p:cNvSpPr>
                  <a:spLocks noChangeShapeType="1"/>
                </p:cNvSpPr>
                <p:nvPr/>
              </p:nvSpPr>
              <p:spPr bwMode="auto">
                <a:xfrm>
                  <a:off x="5421" y="2284"/>
                  <a:ext cx="0" cy="342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5" name="Line 54"/>
              <p:cNvSpPr>
                <a:spLocks noChangeShapeType="1"/>
              </p:cNvSpPr>
              <p:nvPr/>
            </p:nvSpPr>
            <p:spPr bwMode="auto">
              <a:xfrm>
                <a:off x="2736" y="2299"/>
                <a:ext cx="0" cy="342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" name="Line 55"/>
            <p:cNvSpPr>
              <a:spLocks noChangeShapeType="1"/>
            </p:cNvSpPr>
            <p:nvPr/>
          </p:nvSpPr>
          <p:spPr bwMode="auto">
            <a:xfrm flipV="1">
              <a:off x="2421" y="7774"/>
              <a:ext cx="37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56"/>
            <p:cNvSpPr>
              <a:spLocks noChangeShapeType="1"/>
            </p:cNvSpPr>
            <p:nvPr/>
          </p:nvSpPr>
          <p:spPr bwMode="auto">
            <a:xfrm>
              <a:off x="4163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57"/>
            <p:cNvSpPr>
              <a:spLocks noChangeShapeType="1"/>
            </p:cNvSpPr>
            <p:nvPr/>
          </p:nvSpPr>
          <p:spPr bwMode="auto">
            <a:xfrm>
              <a:off x="3996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58"/>
            <p:cNvSpPr>
              <a:spLocks noChangeShapeType="1"/>
            </p:cNvSpPr>
            <p:nvPr/>
          </p:nvSpPr>
          <p:spPr bwMode="auto">
            <a:xfrm>
              <a:off x="5256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59"/>
            <p:cNvSpPr>
              <a:spLocks noChangeShapeType="1"/>
            </p:cNvSpPr>
            <p:nvPr/>
          </p:nvSpPr>
          <p:spPr bwMode="auto">
            <a:xfrm>
              <a:off x="4941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60"/>
            <p:cNvSpPr>
              <a:spLocks noChangeShapeType="1"/>
            </p:cNvSpPr>
            <p:nvPr/>
          </p:nvSpPr>
          <p:spPr bwMode="auto">
            <a:xfrm>
              <a:off x="4626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61"/>
            <p:cNvSpPr>
              <a:spLocks noChangeShapeType="1"/>
            </p:cNvSpPr>
            <p:nvPr/>
          </p:nvSpPr>
          <p:spPr bwMode="auto">
            <a:xfrm>
              <a:off x="3681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62"/>
            <p:cNvSpPr>
              <a:spLocks noChangeShapeType="1"/>
            </p:cNvSpPr>
            <p:nvPr/>
          </p:nvSpPr>
          <p:spPr bwMode="auto">
            <a:xfrm>
              <a:off x="3534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3"/>
            <p:cNvSpPr>
              <a:spLocks noChangeShapeType="1"/>
            </p:cNvSpPr>
            <p:nvPr/>
          </p:nvSpPr>
          <p:spPr bwMode="auto">
            <a:xfrm>
              <a:off x="5886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4"/>
            <p:cNvSpPr>
              <a:spLocks noChangeShapeType="1"/>
            </p:cNvSpPr>
            <p:nvPr/>
          </p:nvSpPr>
          <p:spPr bwMode="auto">
            <a:xfrm>
              <a:off x="3838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5"/>
            <p:cNvSpPr>
              <a:spLocks noChangeShapeType="1"/>
            </p:cNvSpPr>
            <p:nvPr/>
          </p:nvSpPr>
          <p:spPr bwMode="auto">
            <a:xfrm>
              <a:off x="5571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66"/>
            <p:cNvSpPr>
              <a:spLocks noChangeShapeType="1"/>
            </p:cNvSpPr>
            <p:nvPr/>
          </p:nvSpPr>
          <p:spPr bwMode="auto">
            <a:xfrm>
              <a:off x="3356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67"/>
            <p:cNvSpPr>
              <a:spLocks noChangeShapeType="1"/>
            </p:cNvSpPr>
            <p:nvPr/>
          </p:nvSpPr>
          <p:spPr bwMode="auto">
            <a:xfrm>
              <a:off x="3209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68"/>
            <p:cNvSpPr>
              <a:spLocks noChangeShapeType="1"/>
            </p:cNvSpPr>
            <p:nvPr/>
          </p:nvSpPr>
          <p:spPr bwMode="auto">
            <a:xfrm>
              <a:off x="3051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69"/>
            <p:cNvSpPr>
              <a:spLocks noChangeShapeType="1"/>
            </p:cNvSpPr>
            <p:nvPr/>
          </p:nvSpPr>
          <p:spPr bwMode="auto">
            <a:xfrm>
              <a:off x="4794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70"/>
            <p:cNvSpPr>
              <a:spLocks noChangeShapeType="1"/>
            </p:cNvSpPr>
            <p:nvPr/>
          </p:nvSpPr>
          <p:spPr bwMode="auto">
            <a:xfrm>
              <a:off x="2726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71"/>
            <p:cNvSpPr>
              <a:spLocks noChangeShapeType="1"/>
            </p:cNvSpPr>
            <p:nvPr/>
          </p:nvSpPr>
          <p:spPr bwMode="auto">
            <a:xfrm>
              <a:off x="2903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72"/>
            <p:cNvSpPr>
              <a:spLocks noChangeShapeType="1"/>
            </p:cNvSpPr>
            <p:nvPr/>
          </p:nvSpPr>
          <p:spPr bwMode="auto">
            <a:xfrm>
              <a:off x="5729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73"/>
            <p:cNvSpPr>
              <a:spLocks noChangeShapeType="1"/>
            </p:cNvSpPr>
            <p:nvPr/>
          </p:nvSpPr>
          <p:spPr bwMode="auto">
            <a:xfrm>
              <a:off x="5413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74"/>
            <p:cNvSpPr>
              <a:spLocks noChangeShapeType="1"/>
            </p:cNvSpPr>
            <p:nvPr/>
          </p:nvSpPr>
          <p:spPr bwMode="auto">
            <a:xfrm>
              <a:off x="5098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75"/>
            <p:cNvSpPr>
              <a:spLocks noChangeShapeType="1"/>
            </p:cNvSpPr>
            <p:nvPr/>
          </p:nvSpPr>
          <p:spPr bwMode="auto">
            <a:xfrm>
              <a:off x="4476" y="7727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76"/>
            <p:cNvSpPr>
              <a:spLocks noChangeShapeType="1"/>
            </p:cNvSpPr>
            <p:nvPr/>
          </p:nvSpPr>
          <p:spPr bwMode="auto">
            <a:xfrm rot="16200000" flipV="1">
              <a:off x="2481" y="7780"/>
              <a:ext cx="36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77"/>
            <p:cNvSpPr>
              <a:spLocks noChangeShapeType="1"/>
            </p:cNvSpPr>
            <p:nvPr/>
          </p:nvSpPr>
          <p:spPr bwMode="auto">
            <a:xfrm rot="-5400000">
              <a:off x="4310" y="7894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78"/>
            <p:cNvSpPr>
              <a:spLocks noChangeShapeType="1"/>
            </p:cNvSpPr>
            <p:nvPr/>
          </p:nvSpPr>
          <p:spPr bwMode="auto">
            <a:xfrm rot="-5400000">
              <a:off x="4310" y="8051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79"/>
            <p:cNvSpPr>
              <a:spLocks noChangeShapeType="1"/>
            </p:cNvSpPr>
            <p:nvPr/>
          </p:nvSpPr>
          <p:spPr bwMode="auto">
            <a:xfrm rot="-5400000">
              <a:off x="4310" y="6791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80"/>
            <p:cNvSpPr>
              <a:spLocks noChangeShapeType="1"/>
            </p:cNvSpPr>
            <p:nvPr/>
          </p:nvSpPr>
          <p:spPr bwMode="auto">
            <a:xfrm rot="-5400000">
              <a:off x="4310" y="7106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81"/>
            <p:cNvSpPr>
              <a:spLocks noChangeShapeType="1"/>
            </p:cNvSpPr>
            <p:nvPr/>
          </p:nvSpPr>
          <p:spPr bwMode="auto">
            <a:xfrm rot="-5400000">
              <a:off x="4310" y="7421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82"/>
            <p:cNvSpPr>
              <a:spLocks noChangeShapeType="1"/>
            </p:cNvSpPr>
            <p:nvPr/>
          </p:nvSpPr>
          <p:spPr bwMode="auto">
            <a:xfrm rot="-5400000">
              <a:off x="4310" y="8366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83"/>
            <p:cNvSpPr>
              <a:spLocks noChangeShapeType="1"/>
            </p:cNvSpPr>
            <p:nvPr/>
          </p:nvSpPr>
          <p:spPr bwMode="auto">
            <a:xfrm rot="-5400000">
              <a:off x="4310" y="8523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84"/>
            <p:cNvSpPr>
              <a:spLocks noChangeShapeType="1"/>
            </p:cNvSpPr>
            <p:nvPr/>
          </p:nvSpPr>
          <p:spPr bwMode="auto">
            <a:xfrm rot="-5400000">
              <a:off x="4310" y="6161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85"/>
            <p:cNvSpPr>
              <a:spLocks noChangeShapeType="1"/>
            </p:cNvSpPr>
            <p:nvPr/>
          </p:nvSpPr>
          <p:spPr bwMode="auto">
            <a:xfrm rot="-5400000">
              <a:off x="4310" y="8209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86"/>
            <p:cNvSpPr>
              <a:spLocks noChangeShapeType="1"/>
            </p:cNvSpPr>
            <p:nvPr/>
          </p:nvSpPr>
          <p:spPr bwMode="auto">
            <a:xfrm rot="-5400000">
              <a:off x="4310" y="6476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87"/>
            <p:cNvSpPr>
              <a:spLocks noChangeShapeType="1"/>
            </p:cNvSpPr>
            <p:nvPr/>
          </p:nvSpPr>
          <p:spPr bwMode="auto">
            <a:xfrm rot="-5400000">
              <a:off x="4310" y="8681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88"/>
            <p:cNvSpPr>
              <a:spLocks noChangeShapeType="1"/>
            </p:cNvSpPr>
            <p:nvPr/>
          </p:nvSpPr>
          <p:spPr bwMode="auto">
            <a:xfrm rot="-5400000">
              <a:off x="4310" y="8838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89"/>
            <p:cNvSpPr>
              <a:spLocks noChangeShapeType="1"/>
            </p:cNvSpPr>
            <p:nvPr/>
          </p:nvSpPr>
          <p:spPr bwMode="auto">
            <a:xfrm rot="-5400000">
              <a:off x="4310" y="8996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90"/>
            <p:cNvSpPr>
              <a:spLocks noChangeShapeType="1"/>
            </p:cNvSpPr>
            <p:nvPr/>
          </p:nvSpPr>
          <p:spPr bwMode="auto">
            <a:xfrm rot="-5400000">
              <a:off x="4310" y="7263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91"/>
            <p:cNvSpPr>
              <a:spLocks noChangeShapeType="1"/>
            </p:cNvSpPr>
            <p:nvPr/>
          </p:nvSpPr>
          <p:spPr bwMode="auto">
            <a:xfrm rot="-5400000">
              <a:off x="4310" y="9311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92"/>
            <p:cNvSpPr>
              <a:spLocks noChangeShapeType="1"/>
            </p:cNvSpPr>
            <p:nvPr/>
          </p:nvSpPr>
          <p:spPr bwMode="auto">
            <a:xfrm rot="-5400000">
              <a:off x="4310" y="9154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93"/>
            <p:cNvSpPr>
              <a:spLocks noChangeShapeType="1"/>
            </p:cNvSpPr>
            <p:nvPr/>
          </p:nvSpPr>
          <p:spPr bwMode="auto">
            <a:xfrm rot="-5400000">
              <a:off x="4310" y="6318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94"/>
            <p:cNvSpPr>
              <a:spLocks noChangeShapeType="1"/>
            </p:cNvSpPr>
            <p:nvPr/>
          </p:nvSpPr>
          <p:spPr bwMode="auto">
            <a:xfrm rot="-5400000">
              <a:off x="4310" y="6634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95"/>
            <p:cNvSpPr>
              <a:spLocks noChangeShapeType="1"/>
            </p:cNvSpPr>
            <p:nvPr/>
          </p:nvSpPr>
          <p:spPr bwMode="auto">
            <a:xfrm rot="-5400000">
              <a:off x="4310" y="6949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96"/>
            <p:cNvSpPr>
              <a:spLocks noChangeShapeType="1"/>
            </p:cNvSpPr>
            <p:nvPr/>
          </p:nvSpPr>
          <p:spPr bwMode="auto">
            <a:xfrm rot="-5400000">
              <a:off x="4310" y="7571"/>
              <a:ext cx="0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0" name="Table 9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1161825"/>
                  </p:ext>
                </p:extLst>
              </p:nvPr>
            </p:nvGraphicFramePr>
            <p:xfrm>
              <a:off x="407652" y="1836669"/>
              <a:ext cx="1075362" cy="4579116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20558">
                      <a:extLst>
                        <a:ext uri="{9D8B030D-6E8A-4147-A177-3AD203B41FA5}">
                          <a16:colId xmlns:a16="http://schemas.microsoft.com/office/drawing/2014/main" val="2823730931"/>
                        </a:ext>
                      </a:extLst>
                    </a:gridCol>
                    <a:gridCol w="554804">
                      <a:extLst>
                        <a:ext uri="{9D8B030D-6E8A-4147-A177-3AD203B41FA5}">
                          <a16:colId xmlns:a16="http://schemas.microsoft.com/office/drawing/2014/main" val="2543396224"/>
                        </a:ext>
                      </a:extLst>
                    </a:gridCol>
                  </a:tblGrid>
                  <a:tr h="3731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361740"/>
                      </a:ext>
                    </a:extLst>
                  </a:tr>
                  <a:tr h="1045719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5017515"/>
                      </a:ext>
                    </a:extLst>
                  </a:tr>
                  <a:tr h="1045719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5464445"/>
                      </a:ext>
                    </a:extLst>
                  </a:tr>
                  <a:tr h="1045719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0139898"/>
                      </a:ext>
                    </a:extLst>
                  </a:tr>
                  <a:tr h="1045719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44061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0" name="Table 9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1161825"/>
                  </p:ext>
                </p:extLst>
              </p:nvPr>
            </p:nvGraphicFramePr>
            <p:xfrm>
              <a:off x="407652" y="1836669"/>
              <a:ext cx="1075362" cy="4579116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20558">
                      <a:extLst>
                        <a:ext uri="{9D8B030D-6E8A-4147-A177-3AD203B41FA5}">
                          <a16:colId xmlns:a16="http://schemas.microsoft.com/office/drawing/2014/main" val="2823730931"/>
                        </a:ext>
                      </a:extLst>
                    </a:gridCol>
                    <a:gridCol w="554804">
                      <a:extLst>
                        <a:ext uri="{9D8B030D-6E8A-4147-A177-3AD203B41FA5}">
                          <a16:colId xmlns:a16="http://schemas.microsoft.com/office/drawing/2014/main" val="254339622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r="-108140" b="-105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478" r="-1087" b="-10584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361740"/>
                      </a:ext>
                    </a:extLst>
                  </a:tr>
                  <a:tr h="1045719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5017515"/>
                      </a:ext>
                    </a:extLst>
                  </a:tr>
                  <a:tr h="1045719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5464445"/>
                      </a:ext>
                    </a:extLst>
                  </a:tr>
                  <a:tr h="1045719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0139898"/>
                      </a:ext>
                    </a:extLst>
                  </a:tr>
                  <a:tr h="1045719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44061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263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62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>Quincy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GENDRON</dc:creator>
  <cp:lastModifiedBy>MICHAEL GENDRON</cp:lastModifiedBy>
  <cp:revision>26</cp:revision>
  <dcterms:created xsi:type="dcterms:W3CDTF">2017-09-13T13:05:38Z</dcterms:created>
  <dcterms:modified xsi:type="dcterms:W3CDTF">2018-03-09T14:45:02Z</dcterms:modified>
</cp:coreProperties>
</file>